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9" r:id="rId3"/>
    <p:sldId id="260" r:id="rId4"/>
    <p:sldId id="258" r:id="rId5"/>
    <p:sldId id="279" r:id="rId6"/>
    <p:sldId id="263" r:id="rId7"/>
    <p:sldId id="277" r:id="rId8"/>
    <p:sldId id="261" r:id="rId9"/>
    <p:sldId id="275" r:id="rId10"/>
    <p:sldId id="267" r:id="rId11"/>
    <p:sldId id="266" r:id="rId12"/>
    <p:sldId id="264" r:id="rId13"/>
    <p:sldId id="274" r:id="rId14"/>
    <p:sldId id="265" r:id="rId15"/>
    <p:sldId id="272" r:id="rId16"/>
    <p:sldId id="273" r:id="rId17"/>
    <p:sldId id="271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FF"/>
    <a:srgbClr val="00FFFF"/>
    <a:srgbClr val="FFCC00"/>
    <a:srgbClr val="CC0066"/>
    <a:srgbClr val="CC9900"/>
    <a:srgbClr val="00CC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035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5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5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5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5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6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6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6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6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6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6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6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6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6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36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037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037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037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037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B58741-3694-4A73-8261-EC17067C5F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FA9FC-32F3-4DE1-8B24-5774E8F8F1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A8145-48B4-4373-B836-8D7604CC09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B42E7BE-C096-4510-8A98-9527186FD4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A10B096-9C74-4C60-81F8-95E58BF0C1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F2F07-3020-4B85-ADAB-B357E496A2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CF85D-3FC6-4580-AFE9-142913104E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A5175-209F-42F0-90F8-04D6719799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96664-1EE6-4940-BC65-3A85EC1C1E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DBAAF-1723-4D18-B24A-02A182081F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78700-FEFE-4F59-B9DA-925D30280B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736F6-39EA-41C3-ADF1-87114D6E26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6070-274A-4148-B786-BBE41B7F36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933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3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3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3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3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3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3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3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3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4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4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4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4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4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4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934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4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934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934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FDFEC56-DCBF-445B-B305-B2C1269215A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93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/>
          <a:lstStyle/>
          <a:p>
            <a:r>
              <a:rPr lang="ru-RU"/>
              <a:t>Подари улыбку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196975"/>
            <a:ext cx="4183063" cy="4752975"/>
          </a:xfrm>
        </p:spPr>
      </p:pic>
      <p:pic>
        <p:nvPicPr>
          <p:cNvPr id="2054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3789363"/>
            <a:ext cx="4248150" cy="2520950"/>
          </a:xfrm>
          <a:noFill/>
        </p:spPr>
      </p:pic>
      <p:pic>
        <p:nvPicPr>
          <p:cNvPr id="2055" name="Picture 7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572000" y="1125538"/>
            <a:ext cx="4254500" cy="2519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85693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План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ru-RU"/>
              <a:t>На какие вопросы отвечает. Что обозначает?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ru-RU"/>
              <a:t>Как изменяется?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ru-RU"/>
              <a:t>Какую роль играет в предложении?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ru-RU"/>
              <a:t>Примеры (Составить и записать предложения)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77862"/>
          </a:xfrm>
        </p:spPr>
        <p:txBody>
          <a:bodyPr/>
          <a:lstStyle/>
          <a:p>
            <a:r>
              <a:rPr lang="ru-RU" sz="4000"/>
              <a:t>Физминутка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98875" cy="4530725"/>
          </a:xfrm>
        </p:spPr>
        <p:txBody>
          <a:bodyPr/>
          <a:lstStyle/>
          <a:p>
            <a:r>
              <a:rPr lang="ru-RU" sz="2400"/>
              <a:t>Существительное</a:t>
            </a:r>
          </a:p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r>
              <a:rPr lang="ru-RU" sz="2400"/>
              <a:t>Глагол</a:t>
            </a:r>
          </a:p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r>
              <a:rPr lang="ru-RU" sz="2400"/>
              <a:t>Числительное    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5025" y="1600200"/>
            <a:ext cx="4041775" cy="4530725"/>
          </a:xfrm>
        </p:spPr>
        <p:txBody>
          <a:bodyPr/>
          <a:lstStyle/>
          <a:p>
            <a:r>
              <a:rPr lang="ru-RU" sz="2800"/>
              <a:t>Прилагательное</a:t>
            </a:r>
          </a:p>
          <a:p>
            <a:endParaRPr lang="ru-RU" sz="2800"/>
          </a:p>
          <a:p>
            <a:endParaRPr lang="ru-RU" sz="2800"/>
          </a:p>
          <a:p>
            <a:endParaRPr lang="ru-RU" sz="2800"/>
          </a:p>
          <a:p>
            <a:r>
              <a:rPr lang="ru-RU" sz="2800"/>
              <a:t>Местоимение </a:t>
            </a:r>
          </a:p>
          <a:p>
            <a:endParaRPr lang="ru-RU" sz="2800"/>
          </a:p>
          <a:p>
            <a:endParaRPr lang="ru-RU" sz="2800"/>
          </a:p>
          <a:p>
            <a:r>
              <a:rPr lang="ru-RU" sz="2800"/>
              <a:t>Наречие  </a:t>
            </a:r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1341438"/>
            <a:ext cx="93503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1013" y="1052513"/>
            <a:ext cx="8477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2781300"/>
            <a:ext cx="10715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24775" y="3141663"/>
            <a:ext cx="10763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4868863"/>
            <a:ext cx="10795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92950" y="4797425"/>
            <a:ext cx="100806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9388" y="387350"/>
            <a:ext cx="4392612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>
                <a:latin typeface="Tahoma" pitchFamily="34" charset="0"/>
              </a:rPr>
              <a:t>Если ветер злющий кружит,</a:t>
            </a:r>
          </a:p>
          <a:p>
            <a:pPr algn="ctr"/>
            <a:r>
              <a:rPr lang="ru-RU" sz="3200">
                <a:latin typeface="Tahoma" pitchFamily="34" charset="0"/>
              </a:rPr>
              <a:t> Застеклились за ночь лужи,</a:t>
            </a:r>
          </a:p>
          <a:p>
            <a:pPr algn="ctr"/>
            <a:r>
              <a:rPr lang="ru-RU" sz="3200">
                <a:latin typeface="Tahoma" pitchFamily="34" charset="0"/>
              </a:rPr>
              <a:t> А  меня упаковали</a:t>
            </a:r>
          </a:p>
          <a:p>
            <a:pPr algn="ctr"/>
            <a:r>
              <a:rPr lang="ru-RU" sz="3200">
                <a:latin typeface="Tahoma" pitchFamily="34" charset="0"/>
              </a:rPr>
              <a:t> В сто одёжек неуклюжих,</a:t>
            </a:r>
          </a:p>
          <a:p>
            <a:pPr algn="ctr"/>
            <a:r>
              <a:rPr lang="ru-RU" sz="3200">
                <a:latin typeface="Tahoma" pitchFamily="34" charset="0"/>
              </a:rPr>
              <a:t> На деревьях, сверху</a:t>
            </a:r>
          </a:p>
          <a:p>
            <a:pPr algn="ctr"/>
            <a:r>
              <a:rPr lang="ru-RU" sz="3200">
                <a:latin typeface="Tahoma" pitchFamily="34" charset="0"/>
              </a:rPr>
              <a:t> Кружева да бахрома,</a:t>
            </a:r>
          </a:p>
          <a:p>
            <a:pPr algn="ctr"/>
            <a:r>
              <a:rPr lang="ru-RU" sz="3200">
                <a:latin typeface="Tahoma" pitchFamily="34" charset="0"/>
              </a:rPr>
              <a:t> Это значит - на снежинках</a:t>
            </a:r>
          </a:p>
          <a:p>
            <a:pPr algn="ctr"/>
            <a:r>
              <a:rPr lang="ru-RU" sz="3200">
                <a:latin typeface="Tahoma" pitchFamily="34" charset="0"/>
              </a:rPr>
              <a:t> Опустилась к нам ЗИМА</a:t>
            </a:r>
            <a:r>
              <a:rPr lang="ru-RU" sz="2800">
                <a:latin typeface="Tahoma" pitchFamily="34" charset="0"/>
              </a:rPr>
              <a:t>.</a:t>
            </a:r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333375"/>
            <a:ext cx="3910012" cy="5765800"/>
          </a:xfrm>
        </p:spPr>
        <p:txBody>
          <a:bodyPr/>
          <a:lstStyle/>
          <a:p>
            <a:r>
              <a:rPr lang="ru-RU"/>
              <a:t>Сущ.  </a:t>
            </a:r>
          </a:p>
          <a:p>
            <a:endParaRPr lang="ru-RU"/>
          </a:p>
          <a:p>
            <a:r>
              <a:rPr lang="ru-RU"/>
              <a:t>Прилаг.  </a:t>
            </a:r>
          </a:p>
          <a:p>
            <a:endParaRPr lang="ru-RU"/>
          </a:p>
          <a:p>
            <a:r>
              <a:rPr lang="ru-RU"/>
              <a:t>Гл.  </a:t>
            </a:r>
          </a:p>
          <a:p>
            <a:endParaRPr lang="ru-RU"/>
          </a:p>
          <a:p>
            <a:r>
              <a:rPr lang="ru-RU"/>
              <a:t>Местоим.</a:t>
            </a:r>
          </a:p>
          <a:p>
            <a:endParaRPr lang="ru-RU"/>
          </a:p>
          <a:p>
            <a:r>
              <a:rPr lang="ru-RU"/>
              <a:t>Нареч.</a:t>
            </a:r>
          </a:p>
          <a:p>
            <a:endParaRPr lang="ru-RU"/>
          </a:p>
          <a:p>
            <a:r>
              <a:rPr lang="ru-RU"/>
              <a:t>Числ.</a:t>
            </a:r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146050"/>
            <a:ext cx="12223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2997200"/>
            <a:ext cx="8588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1052513"/>
            <a:ext cx="8683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9563" y="4221163"/>
            <a:ext cx="898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888" y="2205038"/>
            <a:ext cx="10207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9563" y="5445125"/>
            <a:ext cx="9366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ru-RU" sz="3200"/>
              <a:t>Ответы теста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654175"/>
            <a:ext cx="4033838" cy="44719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1</a:t>
            </a:r>
            <a:r>
              <a:rPr lang="ru-RU"/>
              <a:t>. </a:t>
            </a:r>
            <a:r>
              <a:rPr lang="ru-RU" sz="2400" b="1"/>
              <a:t>В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2. </a:t>
            </a:r>
            <a:r>
              <a:rPr lang="ru-RU" sz="2400" b="1"/>
              <a:t>Б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3. </a:t>
            </a:r>
            <a:r>
              <a:rPr lang="ru-RU" sz="2400" b="1"/>
              <a:t>А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4. </a:t>
            </a:r>
            <a:r>
              <a:rPr lang="ru-RU" sz="2400" b="1"/>
              <a:t>Б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5. </a:t>
            </a:r>
            <a:r>
              <a:rPr lang="ru-RU" sz="2400" b="1"/>
              <a:t>Б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6</a:t>
            </a:r>
            <a:r>
              <a:rPr lang="ru-RU"/>
              <a:t>. </a:t>
            </a:r>
            <a:r>
              <a:rPr lang="ru-RU" sz="2400" b="1"/>
              <a:t>А</a:t>
            </a:r>
            <a:r>
              <a:rPr lang="ru-RU" sz="2400"/>
              <a:t>- поет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     </a:t>
            </a:r>
            <a:r>
              <a:rPr lang="ru-RU" sz="2400" b="1"/>
              <a:t>Б</a:t>
            </a:r>
            <a:r>
              <a:rPr lang="ru-RU" sz="2400"/>
              <a:t>- радость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     </a:t>
            </a:r>
            <a:r>
              <a:rPr lang="ru-RU" sz="2400" b="1"/>
              <a:t>В</a:t>
            </a:r>
            <a:r>
              <a:rPr lang="ru-RU" sz="2400"/>
              <a:t>- мы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7</a:t>
            </a:r>
            <a:r>
              <a:rPr lang="ru-RU"/>
              <a:t>. </a:t>
            </a:r>
            <a:r>
              <a:rPr lang="ru-RU" sz="2400" b="1"/>
              <a:t>А</a:t>
            </a:r>
            <a:r>
              <a:rPr lang="ru-RU" sz="2400"/>
              <a:t>-2, </a:t>
            </a:r>
            <a:r>
              <a:rPr lang="ru-RU" sz="2400" b="1"/>
              <a:t>Б</a:t>
            </a:r>
            <a:r>
              <a:rPr lang="ru-RU" sz="2400"/>
              <a:t>-3, </a:t>
            </a:r>
            <a:r>
              <a:rPr lang="ru-RU" sz="2400" b="1"/>
              <a:t>В</a:t>
            </a:r>
            <a:r>
              <a:rPr lang="ru-RU" sz="2400"/>
              <a:t>-2</a:t>
            </a:r>
          </a:p>
          <a:p>
            <a:pPr>
              <a:buFont typeface="Wingdings" pitchFamily="2" charset="2"/>
              <a:buNone/>
            </a:pPr>
            <a:endParaRPr lang="ru-RU" sz="240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76475"/>
            <a:ext cx="4038600" cy="3854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rgbClr val="CC9900"/>
                </a:solidFill>
              </a:rPr>
              <a:t>«5»- нет ошибок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CC9900"/>
                </a:solidFill>
              </a:rPr>
              <a:t>«4» - 1 ошибка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CC9900"/>
                </a:solidFill>
              </a:rPr>
              <a:t>«3» - 2 ошибки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CC9900"/>
                </a:solidFill>
              </a:rPr>
              <a:t>«2» - более 2-х  ошибок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ru-RU" sz="2800">
                <a:solidFill>
                  <a:srgbClr val="0000CC"/>
                </a:solidFill>
              </a:rPr>
              <a:t>Оцени как ты выполнял(а) задание, закрасив кружок рядом с его номером</a:t>
            </a:r>
            <a:r>
              <a:rPr lang="ru-RU" sz="400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    – </a:t>
            </a:r>
            <a:r>
              <a:rPr lang="ru-RU" sz="2800"/>
              <a:t>легко, без затруднений;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    – с некоторыми затруднениями;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    – самостоятельно с заданием не  справился(лась).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0000CC"/>
                </a:solidFill>
              </a:rPr>
              <a:t>    Устраивает ли тебя твоя оценка?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0000CC"/>
                </a:solidFill>
              </a:rPr>
              <a:t>Что нужно исправить, чтобы ее повысить? 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900113" y="1700213"/>
            <a:ext cx="504825" cy="433387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900113" y="2708275"/>
            <a:ext cx="504825" cy="43338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900113" y="3573463"/>
            <a:ext cx="504825" cy="43338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66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/>
              <a:t>По каким признакам определяем часть речи?</a:t>
            </a:r>
          </a:p>
          <a:p>
            <a:pPr>
              <a:buFontTx/>
              <a:buChar char="-"/>
            </a:pPr>
            <a:r>
              <a:rPr lang="ru-RU" sz="2800"/>
              <a:t>Какое задание вам больше всего понравилось?</a:t>
            </a:r>
          </a:p>
          <a:p>
            <a:pPr>
              <a:buFontTx/>
              <a:buChar char="-"/>
            </a:pPr>
            <a:r>
              <a:rPr lang="ru-RU" sz="2800"/>
              <a:t>Что было легко? Что показалось трудным?</a:t>
            </a:r>
          </a:p>
          <a:p>
            <a:pPr>
              <a:buFontTx/>
              <a:buNone/>
            </a:pPr>
            <a:endParaRPr lang="ru-RU" sz="2800"/>
          </a:p>
          <a:p>
            <a:r>
              <a:rPr lang="ru-RU" b="1">
                <a:solidFill>
                  <a:schemeClr val="hlink"/>
                </a:solidFill>
              </a:rPr>
              <a:t>Домашнее задание</a:t>
            </a:r>
            <a:endParaRPr lang="ru-RU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/>
              <a:t>- Составить рассказ (стихотворение) о зиме, используя самостоятельные части речи.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1825"/>
          </a:xfrm>
        </p:spPr>
        <p:txBody>
          <a:bodyPr/>
          <a:lstStyle/>
          <a:p>
            <a:r>
              <a:rPr lang="ru-RU" sz="4000">
                <a:solidFill>
                  <a:srgbClr val="00FFFF"/>
                </a:solidFill>
              </a:rPr>
              <a:t>Итог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416800" cy="5400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54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ru-RU"/>
              <a:t>Виды кораблей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0563" y="1557338"/>
            <a:ext cx="4186237" cy="2376487"/>
          </a:xfrm>
        </p:spPr>
      </p:pic>
      <p:pic>
        <p:nvPicPr>
          <p:cNvPr id="5127" name="Picture 7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00563" y="3860800"/>
            <a:ext cx="4186237" cy="2376488"/>
          </a:xfrm>
        </p:spPr>
      </p:pic>
      <p:pic>
        <p:nvPicPr>
          <p:cNvPr id="5128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57200" y="1557338"/>
            <a:ext cx="4038600" cy="2303462"/>
          </a:xfrm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3870325"/>
            <a:ext cx="403225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Космические корабли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8201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к</a:t>
            </a:r>
            <a:r>
              <a:rPr lang="ru-RU" b="1" i="1">
                <a:solidFill>
                  <a:srgbClr val="CC0000"/>
                </a:solidFill>
              </a:rPr>
              <a:t>о</a:t>
            </a:r>
            <a:r>
              <a:rPr lang="ru-RU" b="1" i="1"/>
              <a:t>рабл</a:t>
            </a:r>
            <a:r>
              <a:rPr lang="ru-RU" b="1" i="1">
                <a:solidFill>
                  <a:srgbClr val="FFCC00"/>
                </a:solidFill>
              </a:rPr>
              <a:t>ь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96938" y="1600200"/>
            <a:ext cx="74199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23912"/>
          </a:xfrm>
        </p:spPr>
        <p:txBody>
          <a:bodyPr/>
          <a:lstStyle/>
          <a:p>
            <a:r>
              <a:rPr lang="ru-RU">
                <a:solidFill>
                  <a:srgbClr val="00CC00"/>
                </a:solidFill>
              </a:rPr>
              <a:t>Самостоятельные части речи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ru-RU" sz="4000">
                <a:solidFill>
                  <a:srgbClr val="CC0000"/>
                </a:solidFill>
              </a:rPr>
              <a:t>Имя существительное</a:t>
            </a:r>
            <a:r>
              <a:rPr lang="ru-RU" sz="4000"/>
              <a:t>  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4000">
                <a:solidFill>
                  <a:srgbClr val="006600"/>
                </a:solidFill>
              </a:rPr>
              <a:t>Имя прилагательное</a:t>
            </a:r>
            <a:r>
              <a:rPr lang="ru-RU" sz="4000"/>
              <a:t> 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4000">
                <a:solidFill>
                  <a:srgbClr val="0000CC"/>
                </a:solidFill>
              </a:rPr>
              <a:t>Глагол</a:t>
            </a:r>
            <a:r>
              <a:rPr lang="ru-RU" sz="4000"/>
              <a:t>   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4000">
                <a:solidFill>
                  <a:srgbClr val="FF0066"/>
                </a:solidFill>
              </a:rPr>
              <a:t>Местоимение</a:t>
            </a:r>
            <a:r>
              <a:rPr lang="ru-RU" sz="4000"/>
              <a:t>  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4000">
                <a:solidFill>
                  <a:srgbClr val="FFCC00"/>
                </a:solidFill>
              </a:rPr>
              <a:t>Числительное</a:t>
            </a:r>
            <a:r>
              <a:rPr lang="ru-RU" sz="4000"/>
              <a:t> 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 sz="4000">
                <a:solidFill>
                  <a:srgbClr val="00FFFF"/>
                </a:solidFill>
              </a:rPr>
              <a:t>Наречие</a:t>
            </a:r>
            <a:r>
              <a:rPr lang="ru-RU"/>
              <a:t>   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>
                <a:solidFill>
                  <a:srgbClr val="006600"/>
                </a:solidFill>
              </a:rPr>
              <a:t>Тема: Самостоятельные части речи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/>
              <a:t>Цель</a:t>
            </a:r>
            <a:r>
              <a:rPr lang="ru-RU"/>
              <a:t>: Обобщить и закрепить знания о самостоятельных частях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15888"/>
            <a:ext cx="8497888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CC00"/>
                </a:solidFill>
              </a:rPr>
              <a:t>Самостоятельные части речи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ru-RU">
                <a:solidFill>
                  <a:srgbClr val="CC0000"/>
                </a:solidFill>
              </a:rPr>
              <a:t>Имя существительное</a:t>
            </a:r>
            <a:r>
              <a:rPr lang="ru-RU"/>
              <a:t>  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>
                <a:solidFill>
                  <a:srgbClr val="006600"/>
                </a:solidFill>
              </a:rPr>
              <a:t>Имя прилагательное</a:t>
            </a:r>
            <a:r>
              <a:rPr lang="ru-RU"/>
              <a:t> 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>
                <a:solidFill>
                  <a:srgbClr val="0000CC"/>
                </a:solidFill>
              </a:rPr>
              <a:t>Глагол</a:t>
            </a:r>
            <a:r>
              <a:rPr lang="ru-RU"/>
              <a:t>   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>
                <a:solidFill>
                  <a:srgbClr val="FF0066"/>
                </a:solidFill>
              </a:rPr>
              <a:t>Местоимение</a:t>
            </a:r>
            <a:r>
              <a:rPr lang="ru-RU"/>
              <a:t>  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>
                <a:solidFill>
                  <a:srgbClr val="FFCC00"/>
                </a:solidFill>
              </a:rPr>
              <a:t>Числительное</a:t>
            </a:r>
            <a:r>
              <a:rPr lang="ru-RU"/>
              <a:t>  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ru-RU">
                <a:solidFill>
                  <a:srgbClr val="00FFFF"/>
                </a:solidFill>
              </a:rPr>
              <a:t>Наречие</a:t>
            </a:r>
            <a:r>
              <a:rPr lang="ru-RU"/>
              <a:t>    	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2781300"/>
            <a:ext cx="43418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50838"/>
            <a:ext cx="820737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284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Verdana</vt:lpstr>
      <vt:lpstr>Wingdings</vt:lpstr>
      <vt:lpstr>Tahoma</vt:lpstr>
      <vt:lpstr>Склон</vt:lpstr>
      <vt:lpstr>Подари улыбку</vt:lpstr>
      <vt:lpstr>Виды кораблей</vt:lpstr>
      <vt:lpstr>Космические корабли</vt:lpstr>
      <vt:lpstr>корабль</vt:lpstr>
      <vt:lpstr>Самостоятельные части речи</vt:lpstr>
      <vt:lpstr>Тема: Самостоятельные части речи</vt:lpstr>
      <vt:lpstr>Слайд 7</vt:lpstr>
      <vt:lpstr>Самостоятельные части речи</vt:lpstr>
      <vt:lpstr>Слайд 9</vt:lpstr>
      <vt:lpstr>Слайд 10</vt:lpstr>
      <vt:lpstr>Слайд 11</vt:lpstr>
      <vt:lpstr>План</vt:lpstr>
      <vt:lpstr>Физминутка</vt:lpstr>
      <vt:lpstr>Слайд 14</vt:lpstr>
      <vt:lpstr>Ответы теста</vt:lpstr>
      <vt:lpstr>Оцени как ты выполнял(а) задание, закрасив кружок рядом с его номером:</vt:lpstr>
      <vt:lpstr>Итог урока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revaz</cp:lastModifiedBy>
  <cp:revision>34</cp:revision>
  <dcterms:created xsi:type="dcterms:W3CDTF">2013-01-28T18:05:56Z</dcterms:created>
  <dcterms:modified xsi:type="dcterms:W3CDTF">2013-04-10T21:08:32Z</dcterms:modified>
</cp:coreProperties>
</file>