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sldIdLst>
    <p:sldId id="259" r:id="rId3"/>
    <p:sldId id="256" r:id="rId4"/>
    <p:sldId id="267" r:id="rId5"/>
    <p:sldId id="258" r:id="rId6"/>
    <p:sldId id="257" r:id="rId7"/>
    <p:sldId id="268" r:id="rId8"/>
    <p:sldId id="269" r:id="rId9"/>
    <p:sldId id="284" r:id="rId10"/>
    <p:sldId id="283" r:id="rId11"/>
    <p:sldId id="271" r:id="rId12"/>
    <p:sldId id="285" r:id="rId13"/>
    <p:sldId id="273" r:id="rId14"/>
    <p:sldId id="274" r:id="rId15"/>
    <p:sldId id="286" r:id="rId16"/>
    <p:sldId id="262" r:id="rId17"/>
    <p:sldId id="276" r:id="rId18"/>
    <p:sldId id="287" r:id="rId19"/>
    <p:sldId id="280" r:id="rId20"/>
    <p:sldId id="281" r:id="rId21"/>
    <p:sldId id="282" r:id="rId22"/>
    <p:sldId id="278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00099"/>
    <a:srgbClr val="9900CC"/>
    <a:srgbClr val="FF6600"/>
    <a:srgbClr val="FF9900"/>
    <a:srgbClr val="0000FF"/>
    <a:srgbClr val="0000CC"/>
    <a:srgbClr val="008000"/>
    <a:srgbClr val="00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092" autoAdjust="0"/>
    <p:restoredTop sz="94660"/>
  </p:normalViewPr>
  <p:slideViewPr>
    <p:cSldViewPr>
      <p:cViewPr varScale="1">
        <p:scale>
          <a:sx n="82" d="100"/>
          <a:sy n="82" d="100"/>
        </p:scale>
        <p:origin x="-102" y="-2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90001F-AC81-42F4-9731-554063134A50}" type="datetimeFigureOut">
              <a:rPr lang="ru-RU"/>
              <a:pPr>
                <a:defRPr/>
              </a:pPr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07B320-C5E4-40E5-AE94-F994F508BD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FA93CB-AD44-41A3-B5C1-C7AB227B21BB}" type="datetimeFigureOut">
              <a:rPr lang="ru-RU"/>
              <a:pPr>
                <a:defRPr/>
              </a:pPr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F9488F-D026-4249-B4A3-3CDC2D9E1F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D1D77A-3E65-40B6-84C1-F2139BA0034C}" type="datetimeFigureOut">
              <a:rPr lang="ru-RU"/>
              <a:pPr>
                <a:defRPr/>
              </a:pPr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2C4DEA-B59F-475F-A735-64DC13BF7C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42E40A-D1B0-4043-8C0C-9AB88AA2A671}" type="datetimeFigureOut">
              <a:rPr lang="ru-RU"/>
              <a:pPr>
                <a:defRPr/>
              </a:pPr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6C7F6-F278-4226-B818-44D5E3628B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8849F-9D23-49D3-897F-D4BF16DBB595}" type="datetimeFigureOut">
              <a:rPr lang="ru-RU"/>
              <a:pPr>
                <a:defRPr/>
              </a:pPr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5FD54-E4CC-4781-842D-7FC4E80D86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7695AF-9C93-4B9C-87C3-F3562508DE10}" type="datetimeFigureOut">
              <a:rPr lang="ru-RU"/>
              <a:pPr>
                <a:defRPr/>
              </a:pPr>
              <a:t>02.03.2013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CC633-2C60-43F8-ABB1-8EA04CFDE4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F76DA-2C4E-49E6-A408-9262C70DA968}" type="datetimeFigureOut">
              <a:rPr lang="ru-RU"/>
              <a:pPr>
                <a:defRPr/>
              </a:pPr>
              <a:t>02.03.2013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56B94-E459-4E54-98CA-47723C1CDF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EA1CC9-DFD5-4E87-BDF6-159BBC9E945D}" type="datetimeFigureOut">
              <a:rPr lang="ru-RU"/>
              <a:pPr>
                <a:defRPr/>
              </a:pPr>
              <a:t>02.03.2013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276D52-EFC5-4B83-8A19-18D927DA4E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9102CE-A05D-4CF1-BC81-AFD6190B1D1C}" type="datetimeFigureOut">
              <a:rPr lang="ru-RU"/>
              <a:pPr>
                <a:defRPr/>
              </a:pPr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0B585-D98B-4E54-9515-BD65E9A907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4E28BE-B637-496A-83D4-DD41F8A72590}" type="datetimeFigureOut">
              <a:rPr lang="ru-RU"/>
              <a:pPr>
                <a:defRPr/>
              </a:pPr>
              <a:t>02.03.2013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BB90CC-CC84-4D17-9BBE-AE45EADB7B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F09500-93BC-4E06-A4A9-DD7D7C0119B7}" type="datetimeFigureOut">
              <a:rPr lang="ru-RU"/>
              <a:pPr>
                <a:defRPr/>
              </a:pPr>
              <a:t>02.03.2013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FE3B1C-0D4C-477A-A503-95E26DD2E3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309724-8B5F-4DFA-996C-039397D6F82E}" type="datetimeFigureOut">
              <a:rPr lang="ru-RU"/>
              <a:pPr>
                <a:defRPr/>
              </a:pPr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C17D3-06B5-4A2F-97FB-A712C03CD1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2DD05-4B81-4C91-9E49-3DCB75E3DFC3}" type="datetimeFigureOut">
              <a:rPr lang="ru-RU"/>
              <a:pPr>
                <a:defRPr/>
              </a:pPr>
              <a:t>02.03.2013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80AB0F-AAC5-430D-A97E-EAC52315D7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F0D5AF-406E-431D-8F9F-1DA1B15F6007}" type="datetimeFigureOut">
              <a:rPr lang="ru-RU"/>
              <a:pPr>
                <a:defRPr/>
              </a:pPr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EDD048-3D06-4444-A380-36C0380FCC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78947-3A0F-4E35-B771-4CB99B2F67B4}" type="datetimeFigureOut">
              <a:rPr lang="ru-RU"/>
              <a:pPr>
                <a:defRPr/>
              </a:pPr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B68F0-532D-4173-9020-D46B98A6D7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5C6922-A629-46AC-B8CB-BA76EB394C77}" type="datetimeFigureOut">
              <a:rPr lang="ru-RU"/>
              <a:pPr>
                <a:defRPr/>
              </a:pPr>
              <a:t>02.03.2013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F45B2-3BDA-4EBF-9C34-BC0748FBA1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4915ED-0198-4D24-9836-6A64D9DDE9F2}" type="datetimeFigureOut">
              <a:rPr lang="ru-RU"/>
              <a:pPr>
                <a:defRPr/>
              </a:pPr>
              <a:t>02.03.2013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7E6A6-5A06-489B-93C4-776B1C1189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CE81F-87E6-492C-91BD-1FBFC1D11334}" type="datetimeFigureOut">
              <a:rPr lang="ru-RU"/>
              <a:pPr>
                <a:defRPr/>
              </a:pPr>
              <a:t>02.03.2013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E1326C-CDC9-4202-BD1F-110D9C2207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D9C20-64FB-44B3-BB3C-1C26FE18E03F}" type="datetimeFigureOut">
              <a:rPr lang="ru-RU"/>
              <a:pPr>
                <a:defRPr/>
              </a:pPr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6CDC0C-5A93-4679-915F-62C1E8579F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F7B9CB-8DBC-4756-A552-264B619ECA21}" type="datetimeFigureOut">
              <a:rPr lang="ru-RU"/>
              <a:pPr>
                <a:defRPr/>
              </a:pPr>
              <a:t>02.03.2013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DE12D-1711-4BCD-93DE-1F7B2A3281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CE9F30-9492-4CC3-8111-BF7C79BC6F56}" type="datetimeFigureOut">
              <a:rPr lang="ru-RU"/>
              <a:pPr>
                <a:defRPr/>
              </a:pPr>
              <a:t>02.03.2013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EEF117-069B-4338-B1ED-0B75761BB7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6E8F9-6229-4705-98DC-291EE857A4C5}" type="datetimeFigureOut">
              <a:rPr lang="ru-RU"/>
              <a:pPr>
                <a:defRPr/>
              </a:pPr>
              <a:t>02.03.2013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6EB3E8-8FF6-4D65-AE08-8F728CF9F2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1D577FAB-63A1-4D03-8885-B9571BF31C17}" type="datetimeFigureOut">
              <a:rPr lang="ru-RU"/>
              <a:pPr>
                <a:defRPr/>
              </a:pPr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1647EBCA-1CF0-4553-BAB8-BE08CD134B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99" r:id="rId2"/>
    <p:sldLayoutId id="2147483708" r:id="rId3"/>
    <p:sldLayoutId id="2147483709" r:id="rId4"/>
    <p:sldLayoutId id="2147483710" r:id="rId5"/>
    <p:sldLayoutId id="2147483698" r:id="rId6"/>
    <p:sldLayoutId id="2147483697" r:id="rId7"/>
    <p:sldLayoutId id="2147483696" r:id="rId8"/>
    <p:sldLayoutId id="2147483695" r:id="rId9"/>
    <p:sldLayoutId id="2147483694" r:id="rId10"/>
    <p:sldLayoutId id="2147483693" r:id="rId11"/>
  </p:sldLayoutIdLst>
  <p:transition spd="slow">
    <p:randomBar dir="vert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31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821CEE76-DF09-4DF9-8B18-8290BBB10E76}" type="datetimeFigureOut">
              <a:rPr lang="ru-RU"/>
              <a:pPr>
                <a:defRPr/>
              </a:pPr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1598480A-383C-457A-985A-970A9CD567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06" r:id="rId2"/>
    <p:sldLayoutId id="2147483712" r:id="rId3"/>
    <p:sldLayoutId id="2147483713" r:id="rId4"/>
    <p:sldLayoutId id="2147483714" r:id="rId5"/>
    <p:sldLayoutId id="2147483705" r:id="rId6"/>
    <p:sldLayoutId id="2147483704" r:id="rId7"/>
    <p:sldLayoutId id="2147483703" r:id="rId8"/>
    <p:sldLayoutId id="2147483702" r:id="rId9"/>
    <p:sldLayoutId id="2147483701" r:id="rId10"/>
    <p:sldLayoutId id="2147483700" r:id="rId11"/>
  </p:sldLayoutIdLst>
  <p:transition spd="slow">
    <p:randomBar dir="vert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5.xml"/><Relationship Id="rId1" Type="http://schemas.openxmlformats.org/officeDocument/2006/relationships/audio" Target="NULL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6.xml"/><Relationship Id="rId1" Type="http://schemas.openxmlformats.org/officeDocument/2006/relationships/audio" Target="NULL" TargetMode="External"/><Relationship Id="rId5" Type="http://schemas.openxmlformats.org/officeDocument/2006/relationships/image" Target="../media/image30.jpeg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55700" y="1041400"/>
            <a:ext cx="6589713" cy="45243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Математика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в гостях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у сказки</a:t>
            </a:r>
            <a:endParaRPr lang="ru-RU" sz="96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6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71550" y="62071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81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981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100000" showWhenStopped="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Box 2"/>
          <p:cNvSpPr txBox="1">
            <a:spLocks noChangeArrowheads="1"/>
          </p:cNvSpPr>
          <p:nvPr/>
        </p:nvSpPr>
        <p:spPr bwMode="auto">
          <a:xfrm>
            <a:off x="1692275" y="476250"/>
            <a:ext cx="702786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У попа дом длиной 18 м и она больше </a:t>
            </a:r>
          </a:p>
          <a:p>
            <a:r>
              <a:rPr lang="ru-RU" sz="3200" b="1" i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ширины на 5 метров. Найдите площадь этого дома. </a:t>
            </a:r>
          </a:p>
        </p:txBody>
      </p:sp>
      <p:pic>
        <p:nvPicPr>
          <p:cNvPr id="34818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2420938"/>
            <a:ext cx="5162550" cy="390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5842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575" y="430213"/>
            <a:ext cx="8070850" cy="599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24213" y="3429000"/>
            <a:ext cx="18002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6798222" y="5326563"/>
            <a:ext cx="1809750" cy="1095375"/>
          </a:xfrm>
          <a:prstGeom prst="flowChartConnector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5004048" y="4068418"/>
            <a:ext cx="1914525" cy="2190750"/>
          </a:xfrm>
          <a:prstGeom prst="flowChartConnector">
            <a:avLst/>
          </a:prstGeo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2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2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5950" y="620713"/>
            <a:ext cx="4256088" cy="576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6" name="Прямоугольник 6"/>
          <p:cNvSpPr>
            <a:spLocks noChangeArrowheads="1"/>
          </p:cNvSpPr>
          <p:nvPr/>
        </p:nvSpPr>
        <p:spPr bwMode="auto">
          <a:xfrm>
            <a:off x="611188" y="620713"/>
            <a:ext cx="5329237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0099"/>
                </a:solidFill>
                <a:latin typeface="Comic Sans MS" pitchFamily="66" charset="0"/>
              </a:rPr>
              <a:t>«В третий раз закинул он невод,</a:t>
            </a:r>
          </a:p>
          <a:p>
            <a:r>
              <a:rPr lang="ru-RU" sz="2400">
                <a:solidFill>
                  <a:srgbClr val="000099"/>
                </a:solidFill>
                <a:latin typeface="Comic Sans MS" pitchFamily="66" charset="0"/>
              </a:rPr>
              <a:t>Пришел невод с одною рыбкой,</a:t>
            </a:r>
          </a:p>
          <a:p>
            <a:r>
              <a:rPr lang="ru-RU" sz="2400">
                <a:solidFill>
                  <a:srgbClr val="000099"/>
                </a:solidFill>
                <a:latin typeface="Comic Sans MS" pitchFamily="66" charset="0"/>
              </a:rPr>
              <a:t>С непростою рыбкой, — золотою…»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extBox 4"/>
          <p:cNvSpPr txBox="1">
            <a:spLocks noChangeArrowheads="1"/>
          </p:cNvSpPr>
          <p:nvPr/>
        </p:nvSpPr>
        <p:spPr bwMode="auto">
          <a:xfrm>
            <a:off x="1042988" y="815975"/>
            <a:ext cx="220027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b="1" i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Крестьянская</a:t>
            </a:r>
          </a:p>
          <a:p>
            <a:pPr algn="ctr"/>
            <a:r>
              <a:rPr lang="ru-RU" sz="2400" b="1" i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изба</a:t>
            </a:r>
          </a:p>
        </p:txBody>
      </p:sp>
      <p:sp>
        <p:nvSpPr>
          <p:cNvPr id="37890" name="TextBox 5"/>
          <p:cNvSpPr txBox="1">
            <a:spLocks noChangeArrowheads="1"/>
          </p:cNvSpPr>
          <p:nvPr/>
        </p:nvSpPr>
        <p:spPr bwMode="auto">
          <a:xfrm>
            <a:off x="1244600" y="2133600"/>
            <a:ext cx="17970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b="1" i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Дворянский</a:t>
            </a:r>
          </a:p>
          <a:p>
            <a:pPr algn="ctr"/>
            <a:r>
              <a:rPr lang="ru-RU" sz="2400" b="1" i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терем</a:t>
            </a:r>
          </a:p>
        </p:txBody>
      </p:sp>
      <p:sp>
        <p:nvSpPr>
          <p:cNvPr id="37891" name="TextBox 6"/>
          <p:cNvSpPr txBox="1">
            <a:spLocks noChangeArrowheads="1"/>
          </p:cNvSpPr>
          <p:nvPr/>
        </p:nvSpPr>
        <p:spPr bwMode="auto">
          <a:xfrm>
            <a:off x="1474788" y="4292600"/>
            <a:ext cx="13652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b="1" i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Царский</a:t>
            </a:r>
          </a:p>
          <a:p>
            <a:pPr algn="ctr"/>
            <a:r>
              <a:rPr lang="ru-RU" sz="2400" b="1" i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дворец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884738" y="852488"/>
            <a:ext cx="1439862" cy="830262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7893" name="TextBox 10"/>
          <p:cNvSpPr txBox="1">
            <a:spLocks noChangeArrowheads="1"/>
          </p:cNvSpPr>
          <p:nvPr/>
        </p:nvSpPr>
        <p:spPr bwMode="auto">
          <a:xfrm>
            <a:off x="6443663" y="1031875"/>
            <a:ext cx="5540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i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4 м</a:t>
            </a:r>
          </a:p>
        </p:txBody>
      </p:sp>
      <p:sp>
        <p:nvSpPr>
          <p:cNvPr id="37894" name="TextBox 12"/>
          <p:cNvSpPr txBox="1">
            <a:spLocks noChangeArrowheads="1"/>
          </p:cNvSpPr>
          <p:nvPr/>
        </p:nvSpPr>
        <p:spPr bwMode="auto">
          <a:xfrm>
            <a:off x="5321300" y="442913"/>
            <a:ext cx="5524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i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5 м</a:t>
            </a: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4643438" y="2276475"/>
            <a:ext cx="1944687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6588125" y="2276475"/>
            <a:ext cx="0" cy="576263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643438" y="2276475"/>
            <a:ext cx="0" cy="936625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4643438" y="3213100"/>
            <a:ext cx="1230312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V="1">
            <a:off x="5873750" y="2852738"/>
            <a:ext cx="0" cy="360362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5873750" y="2852738"/>
            <a:ext cx="714375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901" name="TextBox 25"/>
          <p:cNvSpPr txBox="1">
            <a:spLocks noChangeArrowheads="1"/>
          </p:cNvSpPr>
          <p:nvPr/>
        </p:nvSpPr>
        <p:spPr bwMode="auto">
          <a:xfrm>
            <a:off x="3814763" y="2584450"/>
            <a:ext cx="6826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i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20 м</a:t>
            </a:r>
          </a:p>
        </p:txBody>
      </p:sp>
      <p:sp>
        <p:nvSpPr>
          <p:cNvPr id="37902" name="TextBox 26"/>
          <p:cNvSpPr txBox="1">
            <a:spLocks noChangeArrowheads="1"/>
          </p:cNvSpPr>
          <p:nvPr/>
        </p:nvSpPr>
        <p:spPr bwMode="auto">
          <a:xfrm>
            <a:off x="5237163" y="1876425"/>
            <a:ext cx="6826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i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35 м</a:t>
            </a:r>
          </a:p>
        </p:txBody>
      </p:sp>
      <p:sp>
        <p:nvSpPr>
          <p:cNvPr id="37903" name="TextBox 27"/>
          <p:cNvSpPr txBox="1">
            <a:spLocks noChangeArrowheads="1"/>
          </p:cNvSpPr>
          <p:nvPr/>
        </p:nvSpPr>
        <p:spPr bwMode="auto">
          <a:xfrm>
            <a:off x="4908550" y="3214688"/>
            <a:ext cx="6762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i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20 м</a:t>
            </a:r>
          </a:p>
        </p:txBody>
      </p:sp>
      <p:sp>
        <p:nvSpPr>
          <p:cNvPr id="37904" name="TextBox 28"/>
          <p:cNvSpPr txBox="1">
            <a:spLocks noChangeArrowheads="1"/>
          </p:cNvSpPr>
          <p:nvPr/>
        </p:nvSpPr>
        <p:spPr bwMode="auto">
          <a:xfrm>
            <a:off x="6721475" y="2344738"/>
            <a:ext cx="6810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i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12 м</a:t>
            </a:r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 flipV="1">
            <a:off x="4156075" y="4292600"/>
            <a:ext cx="0" cy="1296988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65" name="Прямая соединительная линия 11264"/>
          <p:cNvCxnSpPr/>
          <p:nvPr/>
        </p:nvCxnSpPr>
        <p:spPr>
          <a:xfrm>
            <a:off x="4156075" y="4292600"/>
            <a:ext cx="2074863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70" name="Прямая соединительная линия 11269"/>
          <p:cNvCxnSpPr/>
          <p:nvPr/>
        </p:nvCxnSpPr>
        <p:spPr>
          <a:xfrm>
            <a:off x="6230938" y="4292600"/>
            <a:ext cx="0" cy="936625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72" name="Прямая соединительная линия 11271"/>
          <p:cNvCxnSpPr/>
          <p:nvPr/>
        </p:nvCxnSpPr>
        <p:spPr>
          <a:xfrm>
            <a:off x="4156075" y="5589588"/>
            <a:ext cx="728663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74" name="Прямая соединительная линия 11273"/>
          <p:cNvCxnSpPr/>
          <p:nvPr/>
        </p:nvCxnSpPr>
        <p:spPr>
          <a:xfrm flipV="1">
            <a:off x="4884738" y="4941888"/>
            <a:ext cx="0" cy="64770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76" name="Прямая соединительная линия 11275"/>
          <p:cNvCxnSpPr/>
          <p:nvPr/>
        </p:nvCxnSpPr>
        <p:spPr>
          <a:xfrm>
            <a:off x="4908550" y="4941888"/>
            <a:ext cx="669925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78" name="Прямая соединительная линия 11277"/>
          <p:cNvCxnSpPr/>
          <p:nvPr/>
        </p:nvCxnSpPr>
        <p:spPr>
          <a:xfrm>
            <a:off x="5605463" y="4941888"/>
            <a:ext cx="0" cy="287337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82" name="Прямая соединительная линия 11281"/>
          <p:cNvCxnSpPr/>
          <p:nvPr/>
        </p:nvCxnSpPr>
        <p:spPr>
          <a:xfrm flipH="1">
            <a:off x="5597525" y="5229225"/>
            <a:ext cx="633413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913" name="TextBox 11282"/>
          <p:cNvSpPr txBox="1">
            <a:spLocks noChangeArrowheads="1"/>
          </p:cNvSpPr>
          <p:nvPr/>
        </p:nvSpPr>
        <p:spPr bwMode="auto">
          <a:xfrm>
            <a:off x="4865688" y="3924300"/>
            <a:ext cx="6810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i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40 м</a:t>
            </a:r>
          </a:p>
        </p:txBody>
      </p:sp>
      <p:sp>
        <p:nvSpPr>
          <p:cNvPr id="37914" name="TextBox 11283"/>
          <p:cNvSpPr txBox="1">
            <a:spLocks noChangeArrowheads="1"/>
          </p:cNvSpPr>
          <p:nvPr/>
        </p:nvSpPr>
        <p:spPr bwMode="auto">
          <a:xfrm>
            <a:off x="3446463" y="4568825"/>
            <a:ext cx="6826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i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38 м</a:t>
            </a:r>
          </a:p>
        </p:txBody>
      </p:sp>
      <p:sp>
        <p:nvSpPr>
          <p:cNvPr id="37915" name="TextBox 11284"/>
          <p:cNvSpPr txBox="1">
            <a:spLocks noChangeArrowheads="1"/>
          </p:cNvSpPr>
          <p:nvPr/>
        </p:nvSpPr>
        <p:spPr bwMode="auto">
          <a:xfrm>
            <a:off x="4833938" y="5124450"/>
            <a:ext cx="6318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18 м</a:t>
            </a:r>
          </a:p>
        </p:txBody>
      </p:sp>
      <p:sp>
        <p:nvSpPr>
          <p:cNvPr id="37916" name="TextBox 11285"/>
          <p:cNvSpPr txBox="1">
            <a:spLocks noChangeArrowheads="1"/>
          </p:cNvSpPr>
          <p:nvPr/>
        </p:nvSpPr>
        <p:spPr bwMode="auto">
          <a:xfrm>
            <a:off x="6275388" y="4524375"/>
            <a:ext cx="6270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30 м</a:t>
            </a:r>
          </a:p>
        </p:txBody>
      </p:sp>
      <p:sp>
        <p:nvSpPr>
          <p:cNvPr id="37917" name="TextBox 11286"/>
          <p:cNvSpPr txBox="1">
            <a:spLocks noChangeArrowheads="1"/>
          </p:cNvSpPr>
          <p:nvPr/>
        </p:nvSpPr>
        <p:spPr bwMode="auto">
          <a:xfrm>
            <a:off x="4213225" y="5578475"/>
            <a:ext cx="6270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20 м</a:t>
            </a:r>
          </a:p>
        </p:txBody>
      </p:sp>
      <p:sp>
        <p:nvSpPr>
          <p:cNvPr id="37918" name="TextBox 11287"/>
          <p:cNvSpPr txBox="1">
            <a:spLocks noChangeArrowheads="1"/>
          </p:cNvSpPr>
          <p:nvPr/>
        </p:nvSpPr>
        <p:spPr bwMode="auto">
          <a:xfrm>
            <a:off x="5672138" y="5265738"/>
            <a:ext cx="10493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20 м</a:t>
            </a:r>
          </a:p>
        </p:txBody>
      </p:sp>
      <p:sp>
        <p:nvSpPr>
          <p:cNvPr id="11289" name="TextBox 11288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821659" y="2349863"/>
            <a:ext cx="1227067" cy="532966"/>
          </a:xfrm>
          <a:prstGeom prst="rect">
            <a:avLst/>
          </a:prstGeom>
          <a:blipFill rotWithShape="1">
            <a:blip r:embed="rId2"/>
            <a:stretch>
              <a:fillRect l="-10448" t="-9091" b="-30682"/>
            </a:stretch>
          </a:blipFill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noFill/>
                <a:latin typeface="+mn-lt"/>
              </a:rPr>
              <a:t> </a:t>
            </a:r>
          </a:p>
        </p:txBody>
      </p:sp>
      <p:sp>
        <p:nvSpPr>
          <p:cNvPr id="11290" name="TextBox 11289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092350" y="965402"/>
            <a:ext cx="1047531" cy="532966"/>
          </a:xfrm>
          <a:prstGeom prst="rect">
            <a:avLst/>
          </a:prstGeom>
          <a:blipFill rotWithShape="1">
            <a:blip r:embed="rId3"/>
            <a:stretch>
              <a:fillRect l="-11628" t="-9091" b="-30682"/>
            </a:stretch>
          </a:blipFill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noFill/>
                <a:latin typeface="+mn-lt"/>
              </a:rPr>
              <a:t> </a:t>
            </a:r>
          </a:p>
        </p:txBody>
      </p:sp>
      <p:sp>
        <p:nvSpPr>
          <p:cNvPr id="11292" name="TextBox 11291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471513" y="4344378"/>
            <a:ext cx="1496372" cy="532966"/>
          </a:xfrm>
          <a:prstGeom prst="rect">
            <a:avLst/>
          </a:prstGeom>
          <a:blipFill rotWithShape="1">
            <a:blip r:embed="rId4"/>
            <a:stretch>
              <a:fillRect l="-8571" t="-9195" b="-32184"/>
            </a:stretch>
          </a:blipFill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noFill/>
                <a:latin typeface="+mn-lt"/>
              </a:rPr>
              <a:t> 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250"/>
                                        <p:tgtEl>
                                          <p:spTgt spid="11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250"/>
                                        <p:tgtEl>
                                          <p:spTgt spid="11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250"/>
                                        <p:tgtEl>
                                          <p:spTgt spid="11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8914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575" y="430213"/>
            <a:ext cx="8070850" cy="599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6798222" y="5326563"/>
            <a:ext cx="1809750" cy="1095375"/>
          </a:xfrm>
          <a:prstGeom prst="flowChartConnector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5004048" y="4068418"/>
            <a:ext cx="1914525" cy="2190750"/>
          </a:xfrm>
          <a:prstGeom prst="flowChartConnector">
            <a:avLst/>
          </a:prstGeo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25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25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extBox 2"/>
          <p:cNvSpPr txBox="1">
            <a:spLocks noChangeArrowheads="1"/>
          </p:cNvSpPr>
          <p:nvPr/>
        </p:nvSpPr>
        <p:spPr bwMode="auto">
          <a:xfrm>
            <a:off x="712788" y="584200"/>
            <a:ext cx="4521200" cy="169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600">
                <a:solidFill>
                  <a:srgbClr val="000099"/>
                </a:solidFill>
                <a:latin typeface="Comic Sans MS" pitchFamily="66" charset="0"/>
              </a:rPr>
              <a:t>« Но невеста молодая,</a:t>
            </a:r>
          </a:p>
          <a:p>
            <a:r>
              <a:rPr lang="ru-RU" sz="2600">
                <a:solidFill>
                  <a:srgbClr val="000099"/>
                </a:solidFill>
                <a:latin typeface="Comic Sans MS" pitchFamily="66" charset="0"/>
              </a:rPr>
              <a:t>До зари в лесу блуждая,</a:t>
            </a:r>
          </a:p>
          <a:p>
            <a:r>
              <a:rPr lang="ru-RU" sz="2600">
                <a:solidFill>
                  <a:srgbClr val="000099"/>
                </a:solidFill>
                <a:latin typeface="Comic Sans MS" pitchFamily="66" charset="0"/>
              </a:rPr>
              <a:t>Между тем всё шла да шла</a:t>
            </a:r>
          </a:p>
          <a:p>
            <a:r>
              <a:rPr lang="ru-RU" sz="2600">
                <a:solidFill>
                  <a:srgbClr val="000099"/>
                </a:solidFill>
                <a:latin typeface="Comic Sans MS" pitchFamily="66" charset="0"/>
              </a:rPr>
              <a:t>И на терем набрела…»</a:t>
            </a:r>
          </a:p>
        </p:txBody>
      </p:sp>
      <p:pic>
        <p:nvPicPr>
          <p:cNvPr id="39938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8375" y="2492375"/>
            <a:ext cx="5184775" cy="39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Box 4"/>
          <p:cNvSpPr txBox="1">
            <a:spLocks noChangeArrowheads="1"/>
          </p:cNvSpPr>
          <p:nvPr/>
        </p:nvSpPr>
        <p:spPr bwMode="auto">
          <a:xfrm>
            <a:off x="971550" y="579438"/>
            <a:ext cx="7659688" cy="138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Подворье прямоугольной формы, его площадь</a:t>
            </a:r>
          </a:p>
          <a:p>
            <a:r>
              <a:rPr lang="ru-RU" sz="2800" b="1" i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6 соток, а длина 15 м. Оно огорожено забором.</a:t>
            </a:r>
          </a:p>
          <a:p>
            <a:r>
              <a:rPr lang="ru-RU" sz="2800" b="1" i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Какова длина этого забора?</a:t>
            </a:r>
          </a:p>
        </p:txBody>
      </p:sp>
      <p:pic>
        <p:nvPicPr>
          <p:cNvPr id="40962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2370138"/>
            <a:ext cx="5334000" cy="399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1986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575" y="430213"/>
            <a:ext cx="8070850" cy="599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6798222" y="5326563"/>
            <a:ext cx="1809750" cy="1095375"/>
          </a:xfrm>
          <a:prstGeom prst="flowChartConnector">
            <a:avLst/>
          </a:prstGeo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052513"/>
            <a:ext cx="40386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0" name="Прямоугольник 1"/>
          <p:cNvSpPr>
            <a:spLocks noChangeArrowheads="1"/>
          </p:cNvSpPr>
          <p:nvPr/>
        </p:nvSpPr>
        <p:spPr bwMode="auto">
          <a:xfrm>
            <a:off x="539750" y="404813"/>
            <a:ext cx="4572000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>
                <a:solidFill>
                  <a:srgbClr val="000099"/>
                </a:solidFill>
                <a:latin typeface="Comic Sans MS" pitchFamily="66" charset="0"/>
              </a:rPr>
              <a:t>«Петушок кричит опять,</a:t>
            </a:r>
          </a:p>
          <a:p>
            <a:r>
              <a:rPr lang="ru-RU" sz="2600">
                <a:solidFill>
                  <a:srgbClr val="000099"/>
                </a:solidFill>
                <a:latin typeface="Comic Sans MS" pitchFamily="66" charset="0"/>
              </a:rPr>
              <a:t>Царь скликает третью рать</a:t>
            </a:r>
          </a:p>
          <a:p>
            <a:r>
              <a:rPr lang="ru-RU" sz="2600">
                <a:solidFill>
                  <a:srgbClr val="000099"/>
                </a:solidFill>
                <a:latin typeface="Comic Sans MS" pitchFamily="66" charset="0"/>
              </a:rPr>
              <a:t>И ведёт её к востоку,--</a:t>
            </a:r>
          </a:p>
          <a:p>
            <a:r>
              <a:rPr lang="ru-RU" sz="2600">
                <a:solidFill>
                  <a:srgbClr val="000099"/>
                </a:solidFill>
                <a:latin typeface="Comic Sans MS" pitchFamily="66" charset="0"/>
              </a:rPr>
              <a:t>Сам не зная, быть ли проку…</a:t>
            </a:r>
          </a:p>
          <a:p>
            <a:r>
              <a:rPr lang="ru-RU" sz="2600">
                <a:solidFill>
                  <a:srgbClr val="000099"/>
                </a:solidFill>
                <a:latin typeface="Comic Sans MS" pitchFamily="66" charset="0"/>
              </a:rPr>
              <a:t>Вот осьмой уж день проходит,</a:t>
            </a:r>
          </a:p>
          <a:p>
            <a:r>
              <a:rPr lang="ru-RU" sz="2600">
                <a:solidFill>
                  <a:srgbClr val="000099"/>
                </a:solidFill>
                <a:latin typeface="Comic Sans MS" pitchFamily="66" charset="0"/>
              </a:rPr>
              <a:t>Войско в горы царь приводит…»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extBox 5"/>
          <p:cNvSpPr txBox="1">
            <a:spLocks noChangeArrowheads="1"/>
          </p:cNvSpPr>
          <p:nvPr/>
        </p:nvSpPr>
        <p:spPr bwMode="auto">
          <a:xfrm>
            <a:off x="627063" y="4365625"/>
            <a:ext cx="6815137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600" b="1" i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Найти по формуле пути, с какой скоростью</a:t>
            </a:r>
          </a:p>
          <a:p>
            <a:r>
              <a:rPr lang="ru-RU" sz="2600" b="1" i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двигалось войско, если за 8 дней они прошли</a:t>
            </a:r>
          </a:p>
          <a:p>
            <a:r>
              <a:rPr lang="ru-RU" sz="2600" b="1" i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960 км, проходя в день 10 часов?</a:t>
            </a:r>
          </a:p>
        </p:txBody>
      </p:sp>
      <p:pic>
        <p:nvPicPr>
          <p:cNvPr id="44034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663" y="404813"/>
            <a:ext cx="5800725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Box 10"/>
          <p:cNvSpPr txBox="1">
            <a:spLocks noChangeArrowheads="1"/>
          </p:cNvSpPr>
          <p:nvPr/>
        </p:nvSpPr>
        <p:spPr bwMode="auto">
          <a:xfrm>
            <a:off x="971550" y="668338"/>
            <a:ext cx="28511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i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Формула пути</a:t>
            </a:r>
          </a:p>
        </p:txBody>
      </p:sp>
      <p:sp>
        <p:nvSpPr>
          <p:cNvPr id="26626" name="TextBox 11"/>
          <p:cNvSpPr txBox="1">
            <a:spLocks noChangeArrowheads="1"/>
          </p:cNvSpPr>
          <p:nvPr/>
        </p:nvSpPr>
        <p:spPr bwMode="auto">
          <a:xfrm>
            <a:off x="1046163" y="1341438"/>
            <a:ext cx="3087687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 b="1" i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Периметра </a:t>
            </a:r>
          </a:p>
          <a:p>
            <a:pPr algn="ctr"/>
            <a:r>
              <a:rPr lang="ru-RU" sz="3200" b="1" i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прямоугольника</a:t>
            </a:r>
          </a:p>
        </p:txBody>
      </p:sp>
      <p:sp>
        <p:nvSpPr>
          <p:cNvPr id="26627" name="TextBox 12"/>
          <p:cNvSpPr txBox="1">
            <a:spLocks noChangeArrowheads="1"/>
          </p:cNvSpPr>
          <p:nvPr/>
        </p:nvSpPr>
        <p:spPr bwMode="auto">
          <a:xfrm>
            <a:off x="1589088" y="5157788"/>
            <a:ext cx="20002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 b="1" i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Площади </a:t>
            </a:r>
          </a:p>
          <a:p>
            <a:pPr algn="ctr"/>
            <a:r>
              <a:rPr lang="ru-RU" sz="3200" b="1" i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квадрата</a:t>
            </a:r>
          </a:p>
        </p:txBody>
      </p:sp>
      <p:sp>
        <p:nvSpPr>
          <p:cNvPr id="26628" name="TextBox 13"/>
          <p:cNvSpPr txBox="1">
            <a:spLocks noChangeArrowheads="1"/>
          </p:cNvSpPr>
          <p:nvPr/>
        </p:nvSpPr>
        <p:spPr bwMode="auto">
          <a:xfrm>
            <a:off x="1116013" y="3857625"/>
            <a:ext cx="3189287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 b="1" i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Площади</a:t>
            </a:r>
          </a:p>
          <a:p>
            <a:pPr algn="ctr"/>
            <a:r>
              <a:rPr lang="ru-RU" sz="3200" b="1" i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прямоугольника</a:t>
            </a:r>
          </a:p>
        </p:txBody>
      </p:sp>
      <p:sp>
        <p:nvSpPr>
          <p:cNvPr id="26629" name="TextBox 14"/>
          <p:cNvSpPr txBox="1">
            <a:spLocks noChangeArrowheads="1"/>
          </p:cNvSpPr>
          <p:nvPr/>
        </p:nvSpPr>
        <p:spPr bwMode="auto">
          <a:xfrm>
            <a:off x="1360488" y="2781300"/>
            <a:ext cx="2408237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 b="1" i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Периметра </a:t>
            </a:r>
          </a:p>
          <a:p>
            <a:pPr algn="ctr"/>
            <a:r>
              <a:rPr lang="ru-RU" sz="3200" b="1" i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квадрата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5292725" y="4005263"/>
            <a:ext cx="1317625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400" b="1" i="1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S  = vt</a:t>
            </a:r>
            <a:endParaRPr lang="ru-RU" sz="3400" b="1" i="1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4594225" y="2473325"/>
            <a:ext cx="2312988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400" b="1" i="1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P = 2(a + b)</a:t>
            </a:r>
            <a:endParaRPr lang="ru-RU" sz="3400" b="1" i="1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6748463" y="3549650"/>
            <a:ext cx="1336675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400" b="1" i="1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P = 4a</a:t>
            </a:r>
            <a:endParaRPr lang="ru-RU" sz="3400" b="1" i="1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4764088" y="542925"/>
            <a:ext cx="1350962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400" b="1" i="1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S = ab</a:t>
            </a:r>
            <a:endParaRPr lang="ru-RU" sz="3400" b="1" i="1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906927" y="1795849"/>
            <a:ext cx="1576714" cy="627351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noFill/>
                <a:latin typeface="+mn-lt"/>
              </a:rPr>
              <a:t> 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3.9778E-7 C 0.0019 -0.01595 0.0026 -0.01457 0.01197 -0.02382 C 0.01475 -0.03307 0.0151 -0.03862 0.02239 -0.04163 C 0.02447 -0.05064 0.02968 -0.05504 0.03281 -0.0636 C 0.03593 -0.07215 0.0394 -0.08117 0.04322 -0.0895 C 0.0467 -0.0969 0.05156 -0.10222 0.0552 -0.10939 C 0.05798 -0.12118 0.05434 -0.11031 0.06111 -0.11933 C 0.06406 -0.12326 0.06597 -0.12858 0.06857 -0.13321 C 0.07222 -0.14708 0.08072 -0.15379 0.08958 -0.16096 C 0.09704 -0.1672 0.1019 -0.17599 0.11041 -0.179 C 0.11857 -0.18617 0.11336 -0.18177 0.12673 -0.19079 C 0.12795 -0.19172 0.12864 -0.1938 0.12986 -0.19496 C 0.13125 -0.19588 0.13281 -0.19611 0.1342 -0.19704 C 0.13472 -0.19889 0.13576 -0.20282 0.13576 -0.20282 L 0.06857 -0.43339 L -0.17622 -0.51087 " pathEditMode="relative" ptsTypes="fffffffffffffA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4.16281E-7 C 0.00399 0.00532 0.00642 0.00763 0.00885 0.01388 C 0.00955 0.01573 0.00937 0.01827 0.01041 0.01989 C 0.01319 0.02428 0.01736 0.0266 0.02083 0.02983 C 0.02708 0.03562 0.0335 0.04325 0.04028 0.04764 C 0.04774 0.05828 0.05989 0.06475 0.06857 0.07354 C 0.07083 0.07586 0.07239 0.07909 0.07448 0.08141 C 0.08316 0.09089 0.09271 0.09829 0.10139 0.10731 C 0.10746 0.11378 0.10989 0.11864 0.11788 0.12118 C 0.12187 0.13228 0.12795 0.13668 0.1342 0.14524 C 0.13594 0.15171 0.13576 0.14894 0.13576 0.1531 C 0.1401 0.13876 0.13646 0.145 0.14774 0.13529 C 0.1566 0.12743 0.17482 0.10523 0.1835 0.09551 C 0.1868 0.09181 0.18923 0.08696 0.19253 0.08349 C 0.20503 0.07031 0.21059 0.06984 0.21927 0.05574 C 0.22604 0.04463 0.2309 0.03191 0.23871 0.02197 C 0.24687 -0.00023 0.23507 0.02937 0.24774 0.00601 C 0.24861 0.00439 0.24826 0.00185 0.24913 4.16281E-7 C 0.25035 -0.00231 0.25208 -0.00393 0.25364 -0.00601 C 0.25607 -0.01596 0.25816 -0.02336 0.26267 -0.03191 C 0.26736 -0.05065 0.27239 -0.06591 0.27604 -0.08557 C 0.27639 -0.08788 0.27812 -0.08927 0.27899 -0.09135 C 0.28107 -0.09667 0.28229 -0.10361 0.2835 -0.10939 C 0.28663 -0.12303 0.28368 -0.11216 0.28646 -0.13113 C 0.28958 -0.15194 0.29444 -0.17137 0.29548 -0.19288 C 0.296 -0.20282 0.29548 -0.21277 0.29548 -0.22271 L -0.11354 -0.17507 " pathEditMode="relative" ptsTypes="fffffffffffffffffffffffffAA">
                                      <p:cBhvr>
                                        <p:cTn id="1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3.78353E-6 C -0.00069 0.0074 -0.00087 0.01734 -0.00451 0.02382 C -0.00607 0.02636 -0.00868 0.02729 -0.01042 0.02983 C -0.01319 0.03399 -0.01528 0.03908 -0.01788 0.04371 C -0.01979 0.04717 -0.02378 0.05365 -0.02378 0.05365 C -0.02482 0.0592 -0.03264 0.07932 -0.03576 0.0814 C -0.04219 0.08556 -0.04896 0.08927 -0.05364 0.09736 C -0.05833 0.10545 -0.05764 0.10569 -0.06406 0.11124 C -0.06892 0.1154 -0.07482 0.11794 -0.07899 0.12326 C -0.08993 0.13714 -0.10642 0.14731 -0.11944 0.15703 C -0.12934 0.16443 -0.14236 0.18247 -0.15226 0.18686 C -0.16441 0.19218 -0.17691 0.20027 -0.18802 0.2086 C -0.20989 0.22479 -0.18194 0.20397 -0.20139 0.22248 C -0.20625 0.2271 -0.21285 0.22779 -0.21788 0.23242 C -0.22257 0.23681 -0.22587 0.2419 -0.23125 0.24445 C -0.23229 0.24653 -0.23298 0.24884 -0.23437 0.25046 C -0.23698 0.25346 -0.24323 0.25832 -0.24323 0.25832 C -0.24375 0.2604 -0.24375 0.26295 -0.24479 0.26433 C -0.24982 0.27104 -0.2493 0.26295 -0.2493 0.26827 C -0.24844 0.1524 -0.25573 0.06498 -0.23576 -0.03793 C -0.23785 -0.0747 -0.23055 -0.068 -0.26111 -0.06383 C -0.26267 -0.0636 -0.26406 -0.06245 -0.26562 -0.06175 C -0.26545 -0.06152 -0.25781 -0.05412 -0.2566 -0.05574 C -0.25555 -0.05713 -0.25851 -0.05875 -0.25972 -0.05967 C -0.2625 -0.06152 -0.26562 -0.06245 -0.26857 -0.06383 C -0.27014 -0.06453 -0.26406 -0.06175 -0.26406 -0.06175 C -0.27812 -0.04788 -0.3026 -0.05389 -0.31788 -0.05389 " pathEditMode="relative" ptsTypes="ffffffffffffffffffffffffffA">
                                      <p:cBhvr>
                                        <p:cTn id="1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25717E-6 C 0.00069 0.05226 -0.01233 0.11378 0.02378 0.14523 C 0.02969 0.15032 0.02986 0.15471 0.03733 0.15703 C 0.04444 0.16397 0.04948 0.16975 0.05816 0.17299 C 0.06458 0.1753 0.07934 0.17877 0.08351 0.18501 C 0.08299 0.20559 0.08333 0.22618 0.08212 0.24653 C 0.08194 0.25046 0.07621 0.26896 0.07309 0.27035 C 0.06892 0.2722 0.06771 0.2722 0.06406 0.27636 C 0.04392 0.29903 0.0191 0.30966 -0.00608 0.32007 C -0.01094 0.3247 -0.01632 0.32817 -0.0224 0.32817 C -0.02066 0.33557 -0.0217 0.33441 -0.01649 0.33996 C -0.0132 0.34343 -0.00608 0.3499 -0.00608 0.3499 C -0.00399 0.35384 -0.00208 0.358 2.5E-6 0.36193 C 0.00278 0.36725 0.01042 0.37581 0.01042 0.37581 C 0.01146 0.37904 0.0118 0.38298 0.01337 0.38575 C 0.01493 0.38853 0.01753 0.38945 0.01944 0.39176 C 0.02448 0.39755 0.02812 0.40541 0.03281 0.41165 C 0.03333 0.41373 0.03333 0.41628 0.03437 0.41767 C 0.03646 0.42044 0.03924 0.42137 0.04167 0.42345 C 0.04774 0.42877 0.05156 0.43501 0.05816 0.4394 C 0.07049 0.46138 0.05451 0.43455 0.06858 0.45328 C 0.07187 0.45768 0.07413 0.46531 0.0776 0.46924 C 0.07934 0.47109 0.08177 0.47155 0.08351 0.47317 C 0.0934 0.48265 0.08281 0.47687 0.09253 0.48126 C 0.0974 0.49075 0.10521 0.49745 0.11337 0.50115 C 0.11944 0.50902 0.12535 0.50971 0.13281 0.51295 C 0.14444 0.51804 0.15625 0.52497 0.16858 0.52497 C 0.08906 0.5185 0.00937 0.52104 -0.07014 0.52104 " pathEditMode="relative" ptsTypes="fffffffffffffffffffffffffffA">
                                      <p:cBhvr>
                                        <p:cTn id="1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14 -0.04856 C -0.01632 -0.037 -0.00798 0.11772 -0.02361 0.17808 C -0.02448 0.20606 -0.02743 0.2285 -0.02951 0.25555 C -0.03021 0.3284 -0.03402 0.40472 -0.03402 0.47826 C -0.03906 0.47873 -0.04409 0.47873 -0.04896 0.48011 C -0.05121 0.48081 -0.05277 0.48335 -0.05486 0.48428 C -0.05781 0.48543 -0.06093 0.48566 -0.06389 0.48613 C -0.0835 0.4896 -0.10312 0.49214 -0.12205 0.49977 C -0.1368 0.51365 -0.16458 0.51087 -0.18038 0.51203 C -0.19149 0.51735 -0.20434 0.51804 -0.21614 0.51989 C -0.22656 0.52151 -0.24739 0.52405 -0.24739 0.52405 C -0.27465 0.53492 -0.33993 0.52799 -0.34896 0.52799 C -0.34774 0.51342 -0.34843 0.49885 -0.33993 0.48821 C -0.33507 0.50925 -0.33732 0.58118 -0.34149 0.52405 C -0.33836 0.5118 -0.33993 0.51596 -0.33993 0.53793 " pathEditMode="relative" ptsTypes="ffffffffffffffA">
                                      <p:cBhvr>
                                        <p:cTn id="22" dur="2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2674938"/>
            <a:ext cx="7010400" cy="150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pic>
        <p:nvPicPr>
          <p:cNvPr id="6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900113" y="62071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1188" y="333375"/>
            <a:ext cx="8072437" cy="599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21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7975" y="404813"/>
            <a:ext cx="5922963" cy="590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2" name="Текст 4"/>
          <p:cNvSpPr>
            <a:spLocks noGrp="1"/>
          </p:cNvSpPr>
          <p:nvPr>
            <p:ph type="body" sz="quarter" idx="4294967295"/>
          </p:nvPr>
        </p:nvSpPr>
        <p:spPr>
          <a:xfrm>
            <a:off x="4067175" y="4149725"/>
            <a:ext cx="3714750" cy="1214438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ru-RU" sz="7600" b="1" i="1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за  урок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386513" y="620713"/>
            <a:ext cx="623887" cy="50784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У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Ш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С.</a:t>
            </a:r>
          </a:p>
        </p:txBody>
      </p:sp>
      <p:pic>
        <p:nvPicPr>
          <p:cNvPr id="27650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0400" y="404813"/>
            <a:ext cx="4464050" cy="590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ctrTitle"/>
          </p:nvPr>
        </p:nvSpPr>
        <p:spPr>
          <a:xfrm>
            <a:off x="928688" y="2143125"/>
            <a:ext cx="7772400" cy="1470025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C00000"/>
                </a:solidFill>
              </a:rPr>
              <a:t>   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975" y="4149725"/>
            <a:ext cx="6400800" cy="785813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Перечитываем и пересчитываем Пушкина</a:t>
            </a:r>
          </a:p>
        </p:txBody>
      </p:sp>
      <p:pic>
        <p:nvPicPr>
          <p:cNvPr id="28675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67175" y="333375"/>
            <a:ext cx="4606925" cy="344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9698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575" y="430213"/>
            <a:ext cx="8070850" cy="599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0225" y="420688"/>
            <a:ext cx="1914525" cy="2328862"/>
          </a:xfrm>
          <a:prstGeom prst="rect">
            <a:avLst/>
          </a:prstGeom>
          <a:noFill/>
        </p:spPr>
      </p:pic>
      <p:pic>
        <p:nvPicPr>
          <p:cNvPr id="29700" name="Рисунок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4675" y="5164138"/>
            <a:ext cx="18669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Рисунок 5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24213" y="3429000"/>
            <a:ext cx="18002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6798222" y="5326563"/>
            <a:ext cx="1809750" cy="1095375"/>
          </a:xfrm>
          <a:prstGeom prst="flowChartConnector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5004048" y="4068418"/>
            <a:ext cx="1914525" cy="2190750"/>
          </a:xfrm>
          <a:prstGeom prst="flowChartConnector">
            <a:avLst/>
          </a:prstGeo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25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25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63938" y="2205038"/>
            <a:ext cx="5084762" cy="381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TextBox 1"/>
          <p:cNvSpPr txBox="1">
            <a:spLocks noChangeArrowheads="1"/>
          </p:cNvSpPr>
          <p:nvPr/>
        </p:nvSpPr>
        <p:spPr bwMode="auto">
          <a:xfrm>
            <a:off x="755650" y="549275"/>
            <a:ext cx="4222750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600">
                <a:solidFill>
                  <a:srgbClr val="000099"/>
                </a:solidFill>
                <a:latin typeface="Comic Sans MS" pitchFamily="66" charset="0"/>
              </a:rPr>
              <a:t>Белка песенки поёт</a:t>
            </a:r>
          </a:p>
          <a:p>
            <a:r>
              <a:rPr lang="ru-RU" sz="2600">
                <a:solidFill>
                  <a:srgbClr val="000099"/>
                </a:solidFill>
                <a:latin typeface="Comic Sans MS" pitchFamily="66" charset="0"/>
              </a:rPr>
              <a:t>И орешки всё грызёт,</a:t>
            </a:r>
          </a:p>
          <a:p>
            <a:r>
              <a:rPr lang="ru-RU" sz="2600">
                <a:solidFill>
                  <a:srgbClr val="000099"/>
                </a:solidFill>
                <a:latin typeface="Comic Sans MS" pitchFamily="66" charset="0"/>
              </a:rPr>
              <a:t> А орешки не простые,</a:t>
            </a:r>
          </a:p>
          <a:p>
            <a:r>
              <a:rPr lang="ru-RU" sz="2600">
                <a:solidFill>
                  <a:srgbClr val="000099"/>
                </a:solidFill>
                <a:latin typeface="Comic Sans MS" pitchFamily="66" charset="0"/>
              </a:rPr>
              <a:t>Всё скорлупки золотые…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068292" y="836712"/>
            <a:ext cx="3748462" cy="1825628"/>
          </a:xfrm>
          <a:prstGeom prst="rect">
            <a:avLst/>
          </a:prstGeom>
          <a:blipFill rotWithShape="1">
            <a:blip r:embed="rId2"/>
            <a:stretch>
              <a:fillRect l="-3252" t="-3000" r="-2602" b="-8333"/>
            </a:stretch>
          </a:blipFill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noFill/>
                <a:latin typeface="+mn-lt"/>
              </a:rPr>
              <a:t> </a:t>
            </a:r>
          </a:p>
        </p:txBody>
      </p:sp>
      <p:pic>
        <p:nvPicPr>
          <p:cNvPr id="31746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466725"/>
            <a:ext cx="4491038" cy="562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2770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575" y="430213"/>
            <a:ext cx="8070850" cy="599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4675" y="5164138"/>
            <a:ext cx="18669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24213" y="3429000"/>
            <a:ext cx="18002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6798222" y="5326563"/>
            <a:ext cx="1809750" cy="1095375"/>
          </a:xfrm>
          <a:prstGeom prst="flowChartConnector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5004048" y="4068418"/>
            <a:ext cx="1914525" cy="2190750"/>
          </a:xfrm>
          <a:prstGeom prst="flowChartConnector">
            <a:avLst/>
          </a:prstGeo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Прямоугольник 2"/>
          <p:cNvSpPr>
            <a:spLocks noChangeArrowheads="1"/>
          </p:cNvSpPr>
          <p:nvPr/>
        </p:nvSpPr>
        <p:spPr bwMode="auto">
          <a:xfrm>
            <a:off x="676275" y="476250"/>
            <a:ext cx="5551488" cy="169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>
                <a:solidFill>
                  <a:srgbClr val="000099"/>
                </a:solidFill>
                <a:latin typeface="Comic Sans MS" pitchFamily="66" charset="0"/>
              </a:rPr>
              <a:t>«Живёт Балда в поповом доме,</a:t>
            </a:r>
          </a:p>
          <a:p>
            <a:r>
              <a:rPr lang="ru-RU" sz="2600">
                <a:solidFill>
                  <a:srgbClr val="000099"/>
                </a:solidFill>
                <a:latin typeface="Comic Sans MS" pitchFamily="66" charset="0"/>
              </a:rPr>
              <a:t>Спит себе на соломе,</a:t>
            </a:r>
          </a:p>
          <a:p>
            <a:r>
              <a:rPr lang="ru-RU" sz="2600">
                <a:solidFill>
                  <a:srgbClr val="000099"/>
                </a:solidFill>
                <a:latin typeface="Comic Sans MS" pitchFamily="66" charset="0"/>
              </a:rPr>
              <a:t>Ест за четверых,</a:t>
            </a:r>
          </a:p>
          <a:p>
            <a:r>
              <a:rPr lang="ru-RU" sz="2600">
                <a:solidFill>
                  <a:srgbClr val="000099"/>
                </a:solidFill>
                <a:latin typeface="Comic Sans MS" pitchFamily="66" charset="0"/>
              </a:rPr>
              <a:t>Работает за семерых…»</a:t>
            </a:r>
          </a:p>
        </p:txBody>
      </p:sp>
      <p:pic>
        <p:nvPicPr>
          <p:cNvPr id="33794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8038" y="2332038"/>
            <a:ext cx="5351462" cy="404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532</TotalTime>
  <Words>215</Words>
  <Application>Microsoft Office PowerPoint</Application>
  <PresentationFormat>Экран (4:3)</PresentationFormat>
  <Paragraphs>75</Paragraphs>
  <Slides>21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10</vt:i4>
      </vt:variant>
      <vt:variant>
        <vt:lpstr>Заголовки слайдов</vt:lpstr>
      </vt:variant>
      <vt:variant>
        <vt:i4>21</vt:i4>
      </vt:variant>
    </vt:vector>
  </HeadingPairs>
  <TitlesOfParts>
    <vt:vector size="36" baseType="lpstr">
      <vt:lpstr>Calibri</vt:lpstr>
      <vt:lpstr>Arial</vt:lpstr>
      <vt:lpstr>Monotype Corsiva</vt:lpstr>
      <vt:lpstr>Times New Roman</vt:lpstr>
      <vt:lpstr>Comic Sans MS</vt:lpstr>
      <vt:lpstr>2_Тема Office</vt:lpstr>
      <vt:lpstr>Тема Office</vt:lpstr>
      <vt:lpstr>2_Тема Office</vt:lpstr>
      <vt:lpstr>2_Тема Office</vt:lpstr>
      <vt:lpstr>2_Тема Office</vt:lpstr>
      <vt:lpstr>2_Тема Office</vt:lpstr>
      <vt:lpstr>Тема Office</vt:lpstr>
      <vt:lpstr>Тема Office</vt:lpstr>
      <vt:lpstr>Тема Office</vt:lpstr>
      <vt:lpstr>Тема Office</vt:lpstr>
      <vt:lpstr>Слайд 1</vt:lpstr>
      <vt:lpstr>Слайд 2</vt:lpstr>
      <vt:lpstr>Слайд 3</vt:lpstr>
      <vt:lpstr>   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User</cp:lastModifiedBy>
  <cp:revision>58</cp:revision>
  <dcterms:created xsi:type="dcterms:W3CDTF">2012-11-21T17:28:01Z</dcterms:created>
  <dcterms:modified xsi:type="dcterms:W3CDTF">2013-03-02T16:35:18Z</dcterms:modified>
</cp:coreProperties>
</file>