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9" r:id="rId6"/>
    <p:sldId id="271" r:id="rId7"/>
    <p:sldId id="272" r:id="rId8"/>
    <p:sldId id="261" r:id="rId9"/>
    <p:sldId id="262" r:id="rId10"/>
    <p:sldId id="263" r:id="rId11"/>
    <p:sldId id="27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8" autoAdjust="0"/>
  </p:normalViewPr>
  <p:slideViewPr>
    <p:cSldViewPr>
      <p:cViewPr varScale="1">
        <p:scale>
          <a:sx n="65" d="100"/>
          <a:sy n="65" d="100"/>
        </p:scale>
        <p:origin x="-42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4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A5DFF-2A16-431A-9359-8A35BB56FAF6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642E3-4C38-428F-AB30-46D19729B1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D623E-2FA3-48A4-B0BF-04A165048994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41487-752E-4583-8A8B-47E6D32D7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FEAA-E0BF-4D84-B968-AFD8E2BF6DDC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80DA-5BD7-490E-A602-37DC3F629B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CA81D-B28D-493E-823E-0FC65F74473B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79CA5-7BB8-4AB7-B9E7-D634F0D9E0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85280-5634-40A7-8888-65356FC92E0A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A6FC6-4AA9-447E-9BBE-C53D7EC03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0F803-FFA2-44A9-A8A7-733D4C1C0326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F6CD-3B14-4B98-A00C-7839D481E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7EB77-4C5E-4A6B-AAAE-9A63BF4600CE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1B835-1517-434D-99EB-9A3A405FB4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E5198-7FB9-4763-B5E7-1A24367B5578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79765-1D08-43CE-914F-7352D15C5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A608-199B-48F8-B8B1-CBE203D612A4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48007-6C3D-474E-988F-E456F7942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8F3C7-9FA7-4E63-8C34-61CCDFC7E7E1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E8DF3-BB09-4D28-895C-E2E081B6D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5780E-EA81-4BD2-A51C-4F15A17FFA59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BDE97-5CF8-4D18-8922-006F0AFAF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140287-22CA-40C5-B742-8F4C8B7BD58C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EB900A-EFD2-4A46-A6F0-1B2C7D687B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45720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Общественный смотр знаний по органической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химии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как средство активизации познавательной деятельности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учащихся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 химии ГБОУ СОШ№622 г. Москвы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Белова А. М.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7167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Конкурс на знание качественных реакций на органические вещества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6215063" cy="5429250"/>
          </a:xfrm>
        </p:spPr>
        <p:txBody>
          <a:bodyPr/>
          <a:lstStyle/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i="1" dirty="0" smtClean="0"/>
              <a:t>Какое вещество было выдано для анализа? О каких качественных реакциях идет речь? Группы дают письменный ответ, затем идет обсуждение.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Речь ведется о глицерине: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1. Он неэлектролит, не меняет цвет индикаторов.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2. Не вступает в качественную реакцию для фенолов с </a:t>
            </a:r>
            <a:r>
              <a:rPr lang="en-US" sz="1600" dirty="0" smtClean="0"/>
              <a:t>FeCl</a:t>
            </a:r>
            <a:r>
              <a:rPr lang="ru-RU" sz="1600" baseline="-25000" dirty="0" smtClean="0"/>
              <a:t>3</a:t>
            </a:r>
            <a:r>
              <a:rPr lang="ru-RU" sz="1600" dirty="0" smtClean="0"/>
              <a:t> </a:t>
            </a:r>
            <a:r>
              <a:rPr lang="en-US" sz="1600" dirty="0" smtClean="0"/>
              <a:t>c</a:t>
            </a:r>
            <a:r>
              <a:rPr lang="ru-RU" sz="1600" dirty="0" smtClean="0"/>
              <a:t> образованием фиолетового окрашивания).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3. Не является одноатомным спиртом – не окисляется прокаленным медным проводом до альдегидов.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4.Не окисляется раствором </a:t>
            </a:r>
            <a:r>
              <a:rPr lang="en-US" sz="1600" dirty="0" smtClean="0"/>
              <a:t>KMnO</a:t>
            </a:r>
            <a:r>
              <a:rPr lang="ru-RU" sz="1600" baseline="-25000" dirty="0" smtClean="0"/>
              <a:t>4</a:t>
            </a:r>
            <a:r>
              <a:rPr lang="ru-RU" sz="1600" dirty="0" smtClean="0"/>
              <a:t>, т.к. является продуктом окисления.</a:t>
            </a:r>
          </a:p>
          <a:p>
            <a:pPr marL="0" indent="358775" algn="just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5. Является истинным раствором, пропускает световые лучи.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r>
              <a:rPr lang="ru-RU" sz="1600" dirty="0" smtClean="0"/>
              <a:t>6. Качественным реактивом на глицерин и его гомологи является свежеприготовленный гидроксид меди (</a:t>
            </a:r>
            <a:r>
              <a:rPr lang="en-US" sz="1600" dirty="0" smtClean="0"/>
              <a:t>II</a:t>
            </a:r>
            <a:r>
              <a:rPr lang="ru-RU" sz="1600" dirty="0" smtClean="0"/>
              <a:t>) с образованием ярко-синего раствора глицерата меди (</a:t>
            </a:r>
            <a:r>
              <a:rPr lang="en-US" sz="1600" dirty="0" smtClean="0"/>
              <a:t>II</a:t>
            </a:r>
            <a:r>
              <a:rPr lang="ru-RU" sz="1600" dirty="0" smtClean="0"/>
              <a:t>). А с концентрированной азотной кислотой образует тринитроглицерин.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sz="1600" dirty="0" smtClean="0"/>
              <a:t>Можно предложить командам определение следующих веществ: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600" dirty="0" smtClean="0"/>
              <a:t>I </a:t>
            </a:r>
            <a:r>
              <a:rPr lang="ru-RU" sz="1600" dirty="0" smtClean="0"/>
              <a:t>команда – этиловый спирт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600" dirty="0" smtClean="0"/>
              <a:t>II </a:t>
            </a:r>
            <a:r>
              <a:rPr lang="ru-RU" sz="1600" dirty="0" smtClean="0"/>
              <a:t>команда - глюкоза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600" dirty="0" smtClean="0"/>
              <a:t>III </a:t>
            </a:r>
            <a:r>
              <a:rPr lang="ru-RU" sz="1600" dirty="0" smtClean="0"/>
              <a:t>команда - крахмал</a:t>
            </a:r>
          </a:p>
          <a:p>
            <a:pPr marL="0" indent="358775" eaLnBrk="1" hangingPunct="1">
              <a:buFont typeface="Wingdings 2" pitchFamily="18" charset="2"/>
              <a:buNone/>
              <a:defRPr/>
            </a:pPr>
            <a:endParaRPr lang="ru-RU" sz="1800" dirty="0" smtClean="0"/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11268" name="Рисунок 4" descr="images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25" y="1214438"/>
            <a:ext cx="270033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Рисунок 6" descr="formula-glicerina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00" y="4929188"/>
            <a:ext cx="2386013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1455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Конкурс «Знатоки номенклатуры веществ»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Кто хочет многого достигнуть, должен ставить высокие требования» (И.В. Гете)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i="1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0" y="1785938"/>
            <a:ext cx="9144000" cy="714375"/>
          </a:xfrm>
        </p:spPr>
        <p:txBody>
          <a:bodyPr/>
          <a:lstStyle/>
          <a:p>
            <a:pPr marL="3175" indent="-3175" algn="ctr">
              <a:buFont typeface="Wingdings 2" pitchFamily="18" charset="2"/>
              <a:buNone/>
            </a:pPr>
            <a:r>
              <a:rPr lang="ru-RU" sz="2000" smtClean="0"/>
              <a:t>Группам предлагаются карточки с формулами веществ. За 2 минуты необходимо дать названия предложенным соединениям.</a:t>
            </a:r>
          </a:p>
        </p:txBody>
      </p:sp>
      <p:sp>
        <p:nvSpPr>
          <p:cNvPr id="12292" name="Содержимое 2"/>
          <p:cNvSpPr txBox="1">
            <a:spLocks/>
          </p:cNvSpPr>
          <p:nvPr/>
        </p:nvSpPr>
        <p:spPr bwMode="auto">
          <a:xfrm>
            <a:off x="0" y="2500313"/>
            <a:ext cx="91440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команда</a:t>
            </a:r>
          </a:p>
        </p:txBody>
      </p:sp>
      <p:pic>
        <p:nvPicPr>
          <p:cNvPr id="12293" name="Рисунок 6" descr="1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3000375"/>
            <a:ext cx="15811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Рисунок 7" descr="1б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75" y="3000375"/>
            <a:ext cx="16192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Рисунок 8" descr="1в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00563" y="3000375"/>
            <a:ext cx="16573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Рисунок 9" descr="1г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58000" y="2786063"/>
            <a:ext cx="1662113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7" name="Содержимое 2"/>
          <p:cNvSpPr txBox="1">
            <a:spLocks/>
          </p:cNvSpPr>
          <p:nvPr/>
        </p:nvSpPr>
        <p:spPr bwMode="auto">
          <a:xfrm>
            <a:off x="0" y="3786188"/>
            <a:ext cx="91440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команда</a:t>
            </a:r>
          </a:p>
        </p:txBody>
      </p:sp>
      <p:pic>
        <p:nvPicPr>
          <p:cNvPr id="12298" name="Рисунок 11" descr="2 а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14313" y="4357688"/>
            <a:ext cx="19716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Рисунок 12" descr="2б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00313" y="4643438"/>
            <a:ext cx="1504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Рисунок 13" descr="2в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714875" y="4643438"/>
            <a:ext cx="15621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Рисунок 14" descr="2г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000875" y="4572000"/>
            <a:ext cx="14478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Содержимое 2"/>
          <p:cNvSpPr txBox="1">
            <a:spLocks/>
          </p:cNvSpPr>
          <p:nvPr/>
        </p:nvSpPr>
        <p:spPr bwMode="auto">
          <a:xfrm>
            <a:off x="0" y="5429250"/>
            <a:ext cx="9144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команда</a:t>
            </a:r>
          </a:p>
        </p:txBody>
      </p:sp>
      <p:pic>
        <p:nvPicPr>
          <p:cNvPr id="12303" name="Рисунок 16" descr="3а.jp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428625" y="6000750"/>
            <a:ext cx="16383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Рисунок 17" descr="3б.jpg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2786063" y="6000750"/>
            <a:ext cx="11715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Рисунок 18" descr="3в.jpg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4857750" y="6000750"/>
            <a:ext cx="13430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Рисунок 19" descr="3г.jp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6929438" y="5929313"/>
            <a:ext cx="18097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Конкурс «Дайте правильный ответ»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«Не в количестве знаний заключается образование, а в полном понимании и искусном применении того, что знаешь»</a:t>
            </a:r>
            <a:endParaRPr lang="ru-RU" i="1" dirty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0" y="1643063"/>
            <a:ext cx="5929313" cy="5214937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2000" i="1" smtClean="0"/>
              <a:t>За 2 минуты необходимо дать названия предложенным соединениям.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i="1" smtClean="0"/>
              <a:t>Дай правильный ответ.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i="1" smtClean="0"/>
              <a:t>Ученики получают карточку с вопросами: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1.  А) В чем сходство свойств фенола и толуола?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     Б) Чем жидкое мыло отличается от твердого?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2. А) Какие органические вещества вступают в реакции присоединения и каков их механизм?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     Б) Что общего и чем отличаются реакции полимеризации и поликонденсации?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3. А) Приведите два примера соединений, обладающих двойственными функциями?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      Б) Как из жидкого жира можно получить получить твердый?</a:t>
            </a:r>
            <a:endParaRPr lang="ru-RU" smtClean="0"/>
          </a:p>
        </p:txBody>
      </p:sp>
      <p:pic>
        <p:nvPicPr>
          <p:cNvPr id="13316" name="Рисунок 6" descr="33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13" y="2928938"/>
            <a:ext cx="307181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14554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Конкурс «Дайте правильный ответ»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0" y="2286000"/>
            <a:ext cx="4643438" cy="45720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4. А) Какое основание более сильное и почему: диэтиламин, аммиак или анилин?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    Б)</a:t>
            </a:r>
            <a:r>
              <a:rPr lang="en-US" sz="2000" smtClean="0"/>
              <a:t> </a:t>
            </a:r>
            <a:r>
              <a:rPr lang="ru-RU" sz="2000" smtClean="0"/>
              <a:t>У какой из карбоновых кислот две функциональные группы? Какие?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5. А) Какие органические соединения вступают в реакции замещения? Каков их механизм?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    Б) В чем сходство строения и функции ДНК и РНК?</a:t>
            </a:r>
            <a:endParaRPr lang="ru-RU" smtClean="0"/>
          </a:p>
        </p:txBody>
      </p:sp>
      <p:pic>
        <p:nvPicPr>
          <p:cNvPr id="14340" name="Рисунок 3" descr="edd92fd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5" y="2786063"/>
            <a:ext cx="4148138" cy="314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Каламбур (Найди ошибку)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700" i="1" dirty="0" smtClean="0"/>
              <a:t> «Все знать, изведать, испытать»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7215188" cy="5786437"/>
          </a:xfrm>
        </p:spPr>
        <p:txBody>
          <a:bodyPr/>
          <a:lstStyle/>
          <a:p>
            <a:pPr marL="173038" indent="0" algn="just" eaLnBrk="1" hangingPunct="1">
              <a:buFont typeface="Wingdings 2" pitchFamily="18" charset="2"/>
              <a:buNone/>
              <a:defRPr/>
            </a:pPr>
            <a:r>
              <a:rPr lang="ru-RU" sz="1800" dirty="0" smtClean="0"/>
              <a:t>1к.Анилин- это непредельный (1) (ароматический) амин, полученный в 1942г. (2) (1842) русским химиком Зелинским (3) (Н.Н. Зинин). Он хорошо (4) (мало) растворим в воде, не ядовит (5) (ядовит). Изменяет (6) (не изменяет) окраску лакмуса, взаимодействует с основаниями (7) (с кислотами). – 7 ошибок.</a:t>
            </a:r>
          </a:p>
          <a:p>
            <a:pPr marL="173038" indent="0" algn="just" eaLnBrk="1" hangingPunct="1">
              <a:buFont typeface="Wingdings 2" pitchFamily="18" charset="2"/>
              <a:buNone/>
              <a:defRPr/>
            </a:pPr>
            <a:endParaRPr lang="ru-RU" sz="1800" dirty="0" smtClean="0"/>
          </a:p>
          <a:p>
            <a:pPr marL="173038" indent="0" algn="just" eaLnBrk="1" hangingPunct="1">
              <a:buFont typeface="Wingdings 2" pitchFamily="18" charset="2"/>
              <a:buNone/>
              <a:defRPr/>
            </a:pPr>
            <a:r>
              <a:rPr lang="ru-RU" sz="1800" dirty="0" smtClean="0"/>
              <a:t>2к. Я хочу рассказать о таком известном веществе, как сахароза, имеющем эмпирическую формулу С</a:t>
            </a:r>
            <a:r>
              <a:rPr lang="ru-RU" sz="1800" baseline="-25000" dirty="0" smtClean="0"/>
              <a:t>12</a:t>
            </a:r>
            <a:r>
              <a:rPr lang="ru-RU" sz="1800" dirty="0" smtClean="0"/>
              <a:t>Н</a:t>
            </a:r>
            <a:r>
              <a:rPr lang="ru-RU" sz="1800" baseline="-25000" dirty="0" smtClean="0"/>
              <a:t>22</a:t>
            </a:r>
            <a:r>
              <a:rPr lang="ru-RU" sz="1800" dirty="0" smtClean="0"/>
              <a:t>О</a:t>
            </a:r>
            <a:r>
              <a:rPr lang="ru-RU" sz="1800" baseline="-25000" dirty="0" smtClean="0"/>
              <a:t>1О</a:t>
            </a:r>
            <a:r>
              <a:rPr lang="ru-RU" sz="1800" dirty="0" smtClean="0"/>
              <a:t> (</a:t>
            </a:r>
            <a:r>
              <a:rPr lang="ru-RU" sz="1800" baseline="-25000" dirty="0" smtClean="0"/>
              <a:t>1</a:t>
            </a:r>
            <a:r>
              <a:rPr lang="ru-RU" sz="1800" dirty="0" smtClean="0"/>
              <a:t>) (О</a:t>
            </a:r>
            <a:r>
              <a:rPr lang="ru-RU" sz="1800" baseline="-25000" dirty="0" smtClean="0"/>
              <a:t>11</a:t>
            </a:r>
            <a:r>
              <a:rPr lang="ru-RU" sz="1800" dirty="0" smtClean="0"/>
              <a:t>). Это </a:t>
            </a:r>
            <a:r>
              <a:rPr lang="ru-RU" sz="1800" u="sng" dirty="0" smtClean="0"/>
              <a:t>моносахарид </a:t>
            </a:r>
            <a:r>
              <a:rPr lang="ru-RU" sz="1800" dirty="0" smtClean="0"/>
              <a:t> (2) (дисахарид) (2), его иначе называют </a:t>
            </a:r>
            <a:r>
              <a:rPr lang="ru-RU" sz="1800" u="sng" dirty="0" smtClean="0"/>
              <a:t>виноградный </a:t>
            </a:r>
            <a:r>
              <a:rPr lang="ru-RU" sz="1800" dirty="0" smtClean="0"/>
              <a:t> (3) (</a:t>
            </a:r>
            <a:r>
              <a:rPr lang="ru-RU" sz="1800" u="sng" dirty="0" smtClean="0"/>
              <a:t>свекловичный</a:t>
            </a:r>
            <a:r>
              <a:rPr lang="ru-RU" sz="1800" dirty="0" smtClean="0"/>
              <a:t>) сахар, это белок (4) (углевод),  </a:t>
            </a:r>
            <a:r>
              <a:rPr lang="ru-RU" sz="1800" u="sng" dirty="0" smtClean="0"/>
              <a:t>искусственно</a:t>
            </a:r>
            <a:r>
              <a:rPr lang="ru-RU" sz="1800" dirty="0" smtClean="0"/>
              <a:t>  (5) (много в природе ) полученный и </a:t>
            </a:r>
            <a:r>
              <a:rPr lang="ru-RU" sz="1800" u="sng" dirty="0" smtClean="0"/>
              <a:t>нерастворимый</a:t>
            </a:r>
            <a:r>
              <a:rPr lang="ru-RU" sz="1800" dirty="0" smtClean="0"/>
              <a:t> (6) (растворим) в воде. Он расщепляется в </a:t>
            </a:r>
            <a:r>
              <a:rPr lang="ru-RU" sz="1800" u="sng" dirty="0" smtClean="0"/>
              <a:t>поджелудочной железе</a:t>
            </a:r>
            <a:r>
              <a:rPr lang="ru-RU" sz="1800" dirty="0" smtClean="0"/>
              <a:t> (7) (печени). – 7 ошибок.</a:t>
            </a:r>
          </a:p>
          <a:p>
            <a:pPr marL="173038" indent="0" eaLnBrk="1" hangingPunct="1">
              <a:buFont typeface="Wingdings 2" pitchFamily="18" charset="2"/>
              <a:buNone/>
              <a:defRPr/>
            </a:pPr>
            <a:endParaRPr lang="ru-RU" sz="1800" dirty="0" smtClean="0"/>
          </a:p>
          <a:p>
            <a:pPr marL="173038" indent="0" algn="just" eaLnBrk="1" hangingPunct="1">
              <a:buFont typeface="Wingdings 2" pitchFamily="18" charset="2"/>
              <a:buNone/>
              <a:defRPr/>
            </a:pPr>
            <a:r>
              <a:rPr lang="ru-RU" sz="1800" dirty="0" smtClean="0"/>
              <a:t>3к. Аминокислоты - это </a:t>
            </a:r>
            <a:r>
              <a:rPr lang="ru-RU" sz="1800" u="sng" dirty="0" smtClean="0"/>
              <a:t>ароматические</a:t>
            </a:r>
            <a:r>
              <a:rPr lang="ru-RU" sz="1800" dirty="0" smtClean="0"/>
              <a:t> (1) (амфотерные соединения), </a:t>
            </a:r>
            <a:r>
              <a:rPr lang="ru-RU" sz="1800" u="sng" dirty="0" smtClean="0"/>
              <a:t>нерастворимые</a:t>
            </a:r>
            <a:r>
              <a:rPr lang="ru-RU" sz="1800" dirty="0" smtClean="0"/>
              <a:t> (2) ( растворимые) в воде. Из</a:t>
            </a:r>
            <a:r>
              <a:rPr lang="ru-RU" sz="1800" u="sng" dirty="0" smtClean="0"/>
              <a:t> </a:t>
            </a:r>
            <a:r>
              <a:rPr lang="el-GR" sz="1800" u="sng" dirty="0" smtClean="0"/>
              <a:t>β</a:t>
            </a:r>
            <a:r>
              <a:rPr lang="ru-RU" sz="1800" u="sng" dirty="0" smtClean="0"/>
              <a:t> </a:t>
            </a:r>
            <a:r>
              <a:rPr lang="ru-RU" sz="1800" dirty="0" smtClean="0"/>
              <a:t>(3) (</a:t>
            </a:r>
            <a:r>
              <a:rPr lang="el-GR" sz="1800" dirty="0" smtClean="0"/>
              <a:t>α</a:t>
            </a:r>
            <a:r>
              <a:rPr lang="ru-RU" sz="1800" dirty="0" smtClean="0"/>
              <a:t>) аминокислот состоят </a:t>
            </a:r>
            <a:r>
              <a:rPr lang="ru-RU" sz="1800" u="sng" dirty="0" smtClean="0"/>
              <a:t>полисахариды </a:t>
            </a:r>
            <a:r>
              <a:rPr lang="ru-RU" sz="1800" dirty="0" smtClean="0"/>
              <a:t>(4) (белки). Аминокислоты соединяются  друг с другом при помощи </a:t>
            </a:r>
            <a:r>
              <a:rPr lang="ru-RU" sz="1800" u="sng" dirty="0" smtClean="0"/>
              <a:t>водородной</a:t>
            </a:r>
            <a:r>
              <a:rPr lang="ru-RU" sz="1800" dirty="0" smtClean="0"/>
              <a:t> (5) (амидной) связи. Все они </a:t>
            </a:r>
            <a:r>
              <a:rPr lang="ru-RU" sz="1800" u="sng" dirty="0" smtClean="0"/>
              <a:t>изменяют</a:t>
            </a:r>
            <a:r>
              <a:rPr lang="ru-RU" sz="1800" dirty="0" smtClean="0"/>
              <a:t> (6) (не все) цвет индикаторов, одна из них </a:t>
            </a:r>
            <a:r>
              <a:rPr lang="ru-RU" sz="1800" u="sng" dirty="0" smtClean="0"/>
              <a:t>глицин</a:t>
            </a:r>
            <a:r>
              <a:rPr lang="ru-RU" sz="1800" dirty="0" smtClean="0"/>
              <a:t> (7) (аминокапроновая) используется для получения капрона. -7 ошибок.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sz="1600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ru-RU" dirty="0"/>
          </a:p>
        </p:txBody>
      </p:sp>
      <p:pic>
        <p:nvPicPr>
          <p:cNvPr id="15364" name="Рисунок 4" descr="15066839-3d------noe----n-------n----n-------n--n---------------------n--n---3d-----n-------------n------n---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56463" y="2428875"/>
            <a:ext cx="1887537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Аукцион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«Химия разума: мудрость конденсирует, а глупость растворяет»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>
              <a:latin typeface="+mn-lt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6429375" cy="52863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2000" i="1" smtClean="0"/>
              <a:t>О каком веществе идет речь?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а) Бесцветная прозрачная жидкость с характерным запахом. Это вещество в больших количествах идет на получение формальдегида, используемого в производстве пластмасс, некоторых лекарственных веществ. Сильный яд! Даже незначительное попадание в организм приводит к отравлению (потере) зрения, судорогам, с увеличением дозы – к летальному исходу. (Метанол).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б) Это розовые кристаллы за счет окисления на воздухе. Легкоплавкое. Имеет характерный запах. Ядовито! Способно убивать микроорганизмы, отсюда его применение. (Фенол).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/>
              <a:t>в) Это ценное питательное вещество, легко усваивается организмом и дает ему энергию. Имеет две различные функциональные группы. (Глюкоза).</a:t>
            </a:r>
          </a:p>
        </p:txBody>
      </p:sp>
      <p:pic>
        <p:nvPicPr>
          <p:cNvPr id="16388" name="Рисунок 3" descr="auction_hammer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5125" y="1285875"/>
            <a:ext cx="20986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Рисунок 5" descr="Czech_Republic_Aukcion_Nedvizimost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53188" y="4286250"/>
            <a:ext cx="2690812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pPr eaLnBrk="1" hangingPunct="1">
              <a:defRPr/>
            </a:pP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>
              <a:latin typeface="+mn-lt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285750" y="2643188"/>
            <a:ext cx="864393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2075" algn="ctr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None/>
              <a:defRPr/>
            </a:pPr>
            <a:r>
              <a:rPr lang="ru-RU" dirty="0">
                <a:latin typeface="+mn-lt"/>
                <a:cs typeface="+mn-cs"/>
              </a:rPr>
              <a:t>В конце урока подводятся итоги с подсчетом количества командных и индивидуальных баллов (у жюри имеется листок регистрации баллов в индивидуальном первенстве ) и награждение победителей и активных участников урока. </a:t>
            </a:r>
            <a:endParaRPr lang="ru-RU" sz="1600" dirty="0">
              <a:latin typeface="+mn-lt"/>
              <a:cs typeface="+mn-cs"/>
            </a:endParaRPr>
          </a:p>
          <a:p>
            <a:pPr marL="547688" indent="-411163" algn="ctr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None/>
              <a:defRPr/>
            </a:pPr>
            <a:endParaRPr lang="ru-RU" sz="2800" dirty="0">
              <a:latin typeface="+mn-lt"/>
              <a:cs typeface="+mn-cs"/>
            </a:endParaRPr>
          </a:p>
        </p:txBody>
      </p:sp>
      <p:pic>
        <p:nvPicPr>
          <p:cNvPr id="17412" name="Рисунок 8" descr="te_34763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29000" y="4071938"/>
            <a:ext cx="2760663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9" descr="itog-za-leto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28938" y="285750"/>
            <a:ext cx="3167062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7772400" cy="5786478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400" u="sng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Цель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: </a:t>
            </a:r>
            <a:r>
              <a:rPr lang="ru-RU" sz="24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закрепить и систематизировать знания учащихся, проверить умение ориентироваться в основных химических понятиях, находить причинно-следственные связи, анализировать, сравнивать, обобщать и делать выводы.</a:t>
            </a:r>
            <a:br>
              <a:rPr lang="ru-RU" sz="24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sz="2400" u="sng" dirty="0" smtClean="0">
                <a:solidFill>
                  <a:schemeClr val="tx1"/>
                </a:solidFill>
                <a:latin typeface="+mn-lt"/>
              </a:rPr>
              <a:t>Задачи</a:t>
            </a:r>
            <a:r>
              <a:rPr lang="ru-RU" sz="2400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ru-RU" sz="2400" b="0" dirty="0" smtClean="0">
                <a:solidFill>
                  <a:schemeClr val="tx1"/>
                </a:solidFill>
                <a:latin typeface="+mn-lt"/>
              </a:rPr>
              <a:t>развивать интеллектуальные и творческие способности учащихся; организовать и направить  групповую и индивидуальную деятельность учащихся.</a:t>
            </a:r>
            <a:br>
              <a:rPr lang="ru-RU" sz="2400" b="0" dirty="0" smtClean="0">
                <a:solidFill>
                  <a:schemeClr val="tx1"/>
                </a:solidFill>
                <a:latin typeface="+mn-lt"/>
              </a:rPr>
            </a:br>
            <a:r>
              <a:rPr lang="ru-RU" sz="24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latin typeface="+mn-lt"/>
              </a:rPr>
            </a:br>
            <a:r>
              <a:rPr lang="ru-RU" sz="2400" u="sng" dirty="0" smtClean="0">
                <a:solidFill>
                  <a:schemeClr val="tx1"/>
                </a:solidFill>
                <a:latin typeface="+mn-lt"/>
              </a:rPr>
              <a:t>Девиз</a:t>
            </a:r>
            <a:r>
              <a:rPr lang="ru-RU" sz="2400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</a:rPr>
              <a:t>«</a:t>
            </a:r>
            <a:r>
              <a:rPr lang="ru-RU" sz="2400" b="0" i="1" dirty="0" smtClean="0">
                <a:solidFill>
                  <a:schemeClr val="tx1"/>
                </a:solidFill>
                <a:latin typeface="+mn-lt"/>
              </a:rPr>
              <a:t>Просто знать – еще не все, знание надо уметь использовать» </a:t>
            </a:r>
            <a:r>
              <a:rPr lang="ru-RU" sz="2400" b="0" dirty="0" smtClean="0">
                <a:solidFill>
                  <a:schemeClr val="tx1"/>
                </a:solidFill>
                <a:latin typeface="+mn-lt"/>
              </a:rPr>
              <a:t>(И.В. Гете).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План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+mn-lt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214313" y="1000125"/>
            <a:ext cx="5214937" cy="58578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mtClean="0">
                <a:cs typeface="Times New Roman" pitchFamily="18" charset="0"/>
              </a:rPr>
              <a:t>.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cs typeface="Times New Roman" pitchFamily="18" charset="0"/>
              </a:rPr>
              <a:t>Конкурс «Ромашка»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mtClean="0">
                <a:cs typeface="Times New Roman" pitchFamily="18" charset="0"/>
              </a:rPr>
              <a:t>. «Терминологический бой»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mtClean="0">
                <a:cs typeface="Times New Roman" pitchFamily="18" charset="0"/>
              </a:rPr>
              <a:t>. Конкурс «Третий лишний»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mtClean="0">
                <a:cs typeface="Times New Roman" pitchFamily="18" charset="0"/>
              </a:rPr>
              <a:t>. Конкурс на знание качественных реакций органических веществ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V.</a:t>
            </a:r>
            <a:r>
              <a:rPr lang="ru-RU" smtClean="0">
                <a:cs typeface="Times New Roman" pitchFamily="18" charset="0"/>
              </a:rPr>
              <a:t> Конкурс  «Знатоки номенклатуры веществ»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mtClean="0">
                <a:cs typeface="Times New Roman" pitchFamily="18" charset="0"/>
              </a:rPr>
              <a:t>. </a:t>
            </a:r>
            <a:r>
              <a:rPr lang="ru-RU" smtClean="0"/>
              <a:t>Конкурс «Дайте правильный ответ»</a:t>
            </a:r>
            <a:endParaRPr lang="ru-RU" smtClean="0"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en-US" smtClean="0"/>
              <a:t>I</a:t>
            </a:r>
            <a:r>
              <a:rPr lang="ru-RU" smtClean="0">
                <a:cs typeface="Times New Roman" pitchFamily="18" charset="0"/>
              </a:rPr>
              <a:t>. Каламбур (Найди ошибку)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en-US" smtClean="0"/>
              <a:t>I</a:t>
            </a:r>
            <a:r>
              <a:rPr lang="ru-RU" smtClean="0">
                <a:cs typeface="Times New Roman" pitchFamily="18" charset="0"/>
              </a:rPr>
              <a:t>. Аукцион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pic>
        <p:nvPicPr>
          <p:cNvPr id="4100" name="Рисунок 3" descr="81848915f8f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5" y="2714625"/>
            <a:ext cx="42449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7145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Конкурс «Ромашка».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«Наши знания суть зерна наших творений»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(Г. Бюффон)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5715000" cy="5286375"/>
          </a:xfrm>
        </p:spPr>
        <p:txBody>
          <a:bodyPr>
            <a:normAutofit/>
          </a:bodyPr>
          <a:lstStyle/>
          <a:p>
            <a:pPr marL="92075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На лепестках цветка написаны классы органических соединений. Капитаны команд готовят ответ по характеристике представителей данного класса.</a:t>
            </a:r>
          </a:p>
          <a:p>
            <a:pPr marL="411163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endParaRPr lang="ru-RU" sz="2000" dirty="0" smtClean="0"/>
          </a:p>
          <a:p>
            <a:pPr marL="548640" indent="-41148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b="1" dirty="0" smtClean="0"/>
              <a:t>План характеристики класса:</a:t>
            </a:r>
          </a:p>
          <a:p>
            <a:pPr marL="55563" indent="26988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1. Общая формула класса</a:t>
            </a:r>
          </a:p>
          <a:p>
            <a:pPr marL="55563" indent="26988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2. Пространственная модель строения представителей класса</a:t>
            </a:r>
          </a:p>
          <a:p>
            <a:pPr marL="55563" indent="26988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3. Преобладающие виды химической связи</a:t>
            </a:r>
          </a:p>
          <a:p>
            <a:pPr marL="55563" indent="26988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4. Виды изомерии класса</a:t>
            </a:r>
          </a:p>
          <a:p>
            <a:pPr marL="55563" indent="26988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5. Простейший представитель класса</a:t>
            </a:r>
          </a:p>
          <a:p>
            <a:pPr marL="55563" indent="26988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000" dirty="0" smtClean="0"/>
              <a:t>6. Основные типы химических реакций класса согласно их строению (перечислить)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124" name="Рисунок 4" descr="0_50607_90fc0273_L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13" y="1071563"/>
            <a:ext cx="3079750" cy="230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Рисунок 5" descr="Ромашка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375" y="3487738"/>
            <a:ext cx="2246313" cy="337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«Терминологический бой»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«Чтобы победить, надо знать, уметь, думать!»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88"/>
            <a:ext cx="6572250" cy="5786437"/>
          </a:xfrm>
        </p:spPr>
        <p:txBody>
          <a:bodyPr>
            <a:normAutofit fontScale="2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6400" dirty="0" smtClean="0"/>
              <a:t>За одну минуту необходимо дать как можно больше правильных ответов.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6400" dirty="0" smtClean="0"/>
              <a:t>Вопросы к «Терминологическому бою»: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Болотный газ. (Метан).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Вещества, имеющие одинаковую молекулярную формулу, но разное строение. (Изомеры).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Гомологическая разность. (-</a:t>
            </a:r>
            <a:r>
              <a:rPr lang="en-US" sz="6400" dirty="0" smtClean="0">
                <a:solidFill>
                  <a:srgbClr val="002060"/>
                </a:solidFill>
              </a:rPr>
              <a:t>CH</a:t>
            </a:r>
            <a:r>
              <a:rPr lang="ru-RU" sz="6400" baseline="-25000" dirty="0" smtClean="0">
                <a:solidFill>
                  <a:srgbClr val="002060"/>
                </a:solidFill>
              </a:rPr>
              <a:t>2</a:t>
            </a:r>
            <a:r>
              <a:rPr lang="ru-RU" sz="6400" dirty="0" smtClean="0">
                <a:solidFill>
                  <a:srgbClr val="002060"/>
                </a:solidFill>
              </a:rPr>
              <a:t>-).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Предельные углеводороды с замкнутой цепью. (Циклопарафины).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Реакция по удлинению углеродной цепи. (Реакция Вюрца).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Общая формула алкенов (</a:t>
            </a:r>
            <a:r>
              <a:rPr lang="en-US" sz="6400" dirty="0" smtClean="0">
                <a:solidFill>
                  <a:srgbClr val="002060"/>
                </a:solidFill>
              </a:rPr>
              <a:t>C</a:t>
            </a:r>
            <a:r>
              <a:rPr lang="en-US" sz="6400" baseline="-25000" dirty="0" smtClean="0">
                <a:solidFill>
                  <a:srgbClr val="002060"/>
                </a:solidFill>
              </a:rPr>
              <a:t>n</a:t>
            </a:r>
            <a:r>
              <a:rPr lang="en-US" sz="6400" dirty="0" smtClean="0">
                <a:solidFill>
                  <a:srgbClr val="002060"/>
                </a:solidFill>
              </a:rPr>
              <a:t>H</a:t>
            </a:r>
            <a:r>
              <a:rPr lang="en-US" sz="6400" baseline="-25000" dirty="0" smtClean="0">
                <a:solidFill>
                  <a:srgbClr val="002060"/>
                </a:solidFill>
              </a:rPr>
              <a:t>2n</a:t>
            </a:r>
            <a:r>
              <a:rPr lang="en-US" sz="6400" dirty="0" smtClean="0">
                <a:solidFill>
                  <a:srgbClr val="002060"/>
                </a:solidFill>
              </a:rPr>
              <a:t>)</a:t>
            </a:r>
            <a:r>
              <a:rPr lang="ru-RU" sz="6400" dirty="0" smtClean="0">
                <a:solidFill>
                  <a:srgbClr val="002060"/>
                </a:solidFill>
              </a:rPr>
              <a:t>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Суффикс алкенов. (-ен).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Угол связи при </a:t>
            </a:r>
            <a:r>
              <a:rPr lang="en-US" sz="6400" dirty="0" smtClean="0">
                <a:solidFill>
                  <a:srgbClr val="002060"/>
                </a:solidFill>
              </a:rPr>
              <a:t>sp</a:t>
            </a:r>
            <a:r>
              <a:rPr lang="ru-RU" sz="6400" dirty="0" smtClean="0">
                <a:solidFill>
                  <a:srgbClr val="002060"/>
                </a:solidFill>
              </a:rPr>
              <a:t>2- гибридизации. (120).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Связь, образованная негибридными р- электронами, находящимися в перпендикулярной плоскости сигма-связями. (Пи- связь).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Пространственные изомеры. (Цис-, транс-).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Частица с неспаренным электроном. (Радикал).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Радикал этилена. (Винил).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Реакция отнятия водорода. (Дегидрирование).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Реакция отщепления воды. (Дегидратация).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Реакция, в результате которой образуются только высокомолекулярные органические соединения. (Полимеризация).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Мономер натурального каучука. (Изопрен).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Процесс превращения каучука в резину. (Вулканизация).</a:t>
            </a:r>
          </a:p>
          <a:p>
            <a:pPr eaLnBrk="1" hangingPunct="1">
              <a:buClrTx/>
              <a:buFont typeface="+mj-lt"/>
              <a:buAutoNum type="arabicPeriod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Соединения с тройной связью. (Алкины).</a:t>
            </a:r>
          </a:p>
          <a:p>
            <a:pPr marL="548640" indent="-411480" eaLnBrk="1" fontAlgn="auto" hangingPunct="1">
              <a:spcAft>
                <a:spcPts val="0"/>
              </a:spcAft>
              <a:buClrTx/>
              <a:buFont typeface="Wingdings 2"/>
              <a:buChar char=""/>
              <a:defRPr/>
            </a:pPr>
            <a:endParaRPr lang="ru-RU" sz="6400" dirty="0"/>
          </a:p>
        </p:txBody>
      </p:sp>
      <p:pic>
        <p:nvPicPr>
          <p:cNvPr id="6148" name="Рисунок 3" descr="16829969_Repin_szh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86525" y="1214438"/>
            <a:ext cx="26574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Рисунок 4" descr="64612579_d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0688" y="4214813"/>
            <a:ext cx="34290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«Терминологический бой»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8286750" cy="5786437"/>
          </a:xfrm>
        </p:spPr>
        <p:txBody>
          <a:bodyPr>
            <a:normAutofit fontScale="2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6400" dirty="0" smtClean="0"/>
              <a:t>Вопросы к «Терминологическому бою»: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Формула Кекуле. (Бензол).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Продукт хлорирования бензола на свету. (Гексахлорциклогексан или гексахлоран).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Метилбензол. (Толуол).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Взрывчатое вещество, образованное 2,4,6-тринитротолуолом. (Тол)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Разрыв </a:t>
            </a:r>
            <a:r>
              <a:rPr lang="en-US" sz="6400" dirty="0" smtClean="0">
                <a:solidFill>
                  <a:srgbClr val="002060"/>
                </a:solidFill>
              </a:rPr>
              <a:t>C</a:t>
            </a:r>
            <a:r>
              <a:rPr lang="ru-RU" sz="6400" dirty="0" smtClean="0">
                <a:solidFill>
                  <a:srgbClr val="002060"/>
                </a:solidFill>
              </a:rPr>
              <a:t>-</a:t>
            </a:r>
            <a:r>
              <a:rPr lang="en-US" sz="6400" dirty="0" smtClean="0">
                <a:solidFill>
                  <a:srgbClr val="002060"/>
                </a:solidFill>
              </a:rPr>
              <a:t>C</a:t>
            </a:r>
            <a:r>
              <a:rPr lang="ru-RU" sz="6400" dirty="0" smtClean="0">
                <a:solidFill>
                  <a:srgbClr val="002060"/>
                </a:solidFill>
              </a:rPr>
              <a:t> связей с образованием низкомолекулярных углеводородов при переработке нефти. (Крекинг).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 Химическая связь между молекулами низших спиртов. (Водородная).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Продукт взаимодействия двух молекул спиртов при температуре ниже 140 град. в присутствии серной кислоты. (Простой эфир).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Двухатомный спирт. (Этиленгликоль).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Трехатомные спирты. (Триолы).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Шестиатомный спирт. (Сорбит).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Качественный реактив на многоатомные спирты. ( С</a:t>
            </a:r>
            <a:r>
              <a:rPr lang="en-US" sz="6400" dirty="0" smtClean="0">
                <a:solidFill>
                  <a:srgbClr val="002060"/>
                </a:solidFill>
              </a:rPr>
              <a:t>u(OH)</a:t>
            </a:r>
            <a:r>
              <a:rPr lang="en-US" sz="6400" baseline="-25000" dirty="0" smtClean="0">
                <a:solidFill>
                  <a:srgbClr val="002060"/>
                </a:solidFill>
              </a:rPr>
              <a:t>2</a:t>
            </a:r>
            <a:r>
              <a:rPr lang="ru-RU" sz="6400" dirty="0" smtClean="0">
                <a:solidFill>
                  <a:srgbClr val="002060"/>
                </a:solidFill>
              </a:rPr>
              <a:t>)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Тривиальное название фенола. (Карболовая кислота)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Вещества с общей формулой </a:t>
            </a:r>
            <a:r>
              <a:rPr lang="en-US" sz="6400" dirty="0" smtClean="0">
                <a:solidFill>
                  <a:srgbClr val="002060"/>
                </a:solidFill>
              </a:rPr>
              <a:t>R</a:t>
            </a:r>
            <a:r>
              <a:rPr lang="ru-RU" sz="6400" dirty="0" smtClean="0">
                <a:solidFill>
                  <a:srgbClr val="002060"/>
                </a:solidFill>
              </a:rPr>
              <a:t>-</a:t>
            </a:r>
            <a:r>
              <a:rPr lang="en-US" sz="6400" dirty="0" smtClean="0">
                <a:solidFill>
                  <a:srgbClr val="002060"/>
                </a:solidFill>
              </a:rPr>
              <a:t>O</a:t>
            </a:r>
            <a:r>
              <a:rPr lang="ru-RU" sz="6400" dirty="0" smtClean="0">
                <a:solidFill>
                  <a:srgbClr val="002060"/>
                </a:solidFill>
              </a:rPr>
              <a:t>-</a:t>
            </a:r>
            <a:r>
              <a:rPr lang="en-US" sz="6400" dirty="0" smtClean="0">
                <a:solidFill>
                  <a:srgbClr val="002060"/>
                </a:solidFill>
              </a:rPr>
              <a:t>R</a:t>
            </a:r>
            <a:r>
              <a:rPr lang="ru-RU" sz="6400" dirty="0" smtClean="0">
                <a:solidFill>
                  <a:srgbClr val="002060"/>
                </a:solidFill>
              </a:rPr>
              <a:t>. </a:t>
            </a:r>
            <a:r>
              <a:rPr lang="en-US" sz="6400" dirty="0" smtClean="0">
                <a:solidFill>
                  <a:srgbClr val="002060"/>
                </a:solidFill>
              </a:rPr>
              <a:t>(</a:t>
            </a:r>
            <a:r>
              <a:rPr lang="ru-RU" sz="6400" dirty="0" smtClean="0">
                <a:solidFill>
                  <a:srgbClr val="002060"/>
                </a:solidFill>
              </a:rPr>
              <a:t>Простые эфиры).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Продукт нитрования фенола. (Пикриновая кислота).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Термин «альдегид» в переводе (Спирт без Н</a:t>
            </a:r>
            <a:r>
              <a:rPr lang="ru-RU" sz="6400" baseline="-25000" dirty="0" smtClean="0">
                <a:solidFill>
                  <a:srgbClr val="002060"/>
                </a:solidFill>
              </a:rPr>
              <a:t>2</a:t>
            </a:r>
            <a:r>
              <a:rPr lang="ru-RU" sz="6400" dirty="0" smtClean="0">
                <a:solidFill>
                  <a:srgbClr val="002060"/>
                </a:solidFill>
              </a:rPr>
              <a:t>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Формальдегид. (Метаналь или муравьиный альдегид).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Качественная реакция на альдегиды. (Реакция «серебряного зеркала», или окисление с </a:t>
            </a:r>
            <a:r>
              <a:rPr lang="en-US" sz="6400" dirty="0" smtClean="0">
                <a:solidFill>
                  <a:srgbClr val="002060"/>
                </a:solidFill>
              </a:rPr>
              <a:t>Cu</a:t>
            </a:r>
            <a:r>
              <a:rPr lang="ru-RU" sz="6400" dirty="0" smtClean="0">
                <a:solidFill>
                  <a:srgbClr val="002060"/>
                </a:solidFill>
              </a:rPr>
              <a:t>(</a:t>
            </a:r>
            <a:r>
              <a:rPr lang="en-US" sz="6400" dirty="0" smtClean="0">
                <a:solidFill>
                  <a:srgbClr val="002060"/>
                </a:solidFill>
              </a:rPr>
              <a:t>OH</a:t>
            </a:r>
            <a:r>
              <a:rPr lang="ru-RU" sz="6400" dirty="0" smtClean="0">
                <a:solidFill>
                  <a:srgbClr val="002060"/>
                </a:solidFill>
              </a:rPr>
              <a:t>)</a:t>
            </a:r>
            <a:r>
              <a:rPr lang="ru-RU" sz="6400" baseline="-25000" dirty="0" smtClean="0">
                <a:solidFill>
                  <a:srgbClr val="002060"/>
                </a:solidFill>
              </a:rPr>
              <a:t>2</a:t>
            </a:r>
            <a:r>
              <a:rPr lang="ru-RU" sz="6400" dirty="0" smtClean="0">
                <a:solidFill>
                  <a:srgbClr val="002060"/>
                </a:solidFill>
              </a:rPr>
              <a:t> при нагревании).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Продукт восстановления альдегидов. (Спирт).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Продукт окисления альдегидов. (Кислота).</a:t>
            </a:r>
          </a:p>
          <a:p>
            <a:pPr marL="358775" indent="-222250" eaLnBrk="1" hangingPunct="1">
              <a:buClrTx/>
              <a:buFont typeface="+mj-lt"/>
              <a:buAutoNum type="arabicPeriod" startAt="1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Важнейший представитель кетон. (Ацетон).</a:t>
            </a:r>
          </a:p>
        </p:txBody>
      </p:sp>
      <p:pic>
        <p:nvPicPr>
          <p:cNvPr id="7172" name="Рисунок 3" descr="bd037dde82ee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57875" y="3856038"/>
            <a:ext cx="3060700" cy="157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«Терминологический бой»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88"/>
            <a:ext cx="9144000" cy="6072187"/>
          </a:xfrm>
        </p:spPr>
        <p:txBody>
          <a:bodyPr>
            <a:normAutofit fontScale="2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6400" dirty="0" smtClean="0"/>
              <a:t>Вопросы к «Терминологическому бою»: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Группа -СООН. (Карбоксильная).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Кислота, полученная окислением толуола. (Бензойная).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Валериановая кислота (Пентановая).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Высшая предельная карбоновая кислота для производства мыла. (Стеариновая).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 Соли уксусной кислоты (Ацетаты).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Соли стеариновой кислоты. (Стеараты).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Натриевые соли высших карбоновых кислот. (Мыла).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Низкомолекулярная кислота в жирах. (Масляная).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Реакция получения сложных эфиров. (Этерификация).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Кислота, полученная окислением глюкозы. (Глюконовая).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Продукт гидролиза крахмала. (Глюкоза).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Процесс обменного разложения солей. (Гидролиз).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Качественная реакция на крахмал. (Йод).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Волокна, полученные на основе природного полимера. (Химические, искусственные).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Органические вещества, проявляющие основные свойства. (Амины).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Органические вещества, проявляющие амфотерные свойства. (Аминокислоты).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Химическая связь в первичной структуре белка. (Пептидная).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Вещества, отвечающие за хранение и передачу наследственности. (Нуклеиновые кислоты).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Мономер нуклеиновых кислот. (Нуклеотид).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Пентозы в РНК и ДНК. (Рибоза и дезоксирибоза).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Процесс разрушения белка. (Денатурация).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Качественные реакции на белки. (Ксантопротеиновая, биуретовая).</a:t>
            </a:r>
          </a:p>
          <a:p>
            <a:pPr marL="358775" indent="-222250" eaLnBrk="1" hangingPunct="1">
              <a:buClrTx/>
              <a:buFont typeface="+mj-lt"/>
              <a:buAutoNum type="arabicPeriod" startAt="39"/>
              <a:defRPr/>
            </a:pPr>
            <a:r>
              <a:rPr lang="ru-RU" sz="6400" dirty="0" smtClean="0">
                <a:solidFill>
                  <a:srgbClr val="002060"/>
                </a:solidFill>
              </a:rPr>
              <a:t>Представители полиамидных и полиэфирных волокон. (Капрон, лавсан).</a:t>
            </a:r>
          </a:p>
          <a:p>
            <a:pPr marL="358775" indent="-222250" eaLnBrk="1" fontAlgn="auto" hangingPunct="1">
              <a:spcAft>
                <a:spcPts val="0"/>
              </a:spcAft>
              <a:buClrTx/>
              <a:buFont typeface="+mj-lt"/>
              <a:buAutoNum type="arabicPeriod" startAt="39"/>
              <a:defRPr/>
            </a:pPr>
            <a:endParaRPr lang="ru-RU" sz="6400" dirty="0"/>
          </a:p>
        </p:txBody>
      </p:sp>
      <p:pic>
        <p:nvPicPr>
          <p:cNvPr id="8196" name="Рисунок 3" descr="000026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5450" y="2357438"/>
            <a:ext cx="363855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15423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Конкурс «Третий лишний»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+mn-lt"/>
              </a:rPr>
              <a:t>«Знание тогда знание, когда оно приобретается усилиями  своей мысли, а не одной памяти»</a:t>
            </a:r>
            <a:r>
              <a:rPr lang="ru-RU" sz="2700" dirty="0" smtClean="0">
                <a:latin typeface="+mn-lt"/>
              </a:rPr>
              <a:t/>
            </a:r>
            <a:br>
              <a:rPr lang="ru-RU" sz="2700" dirty="0" smtClean="0">
                <a:latin typeface="+mn-lt"/>
              </a:rPr>
            </a:br>
            <a:r>
              <a:rPr lang="ru-RU" sz="2700" dirty="0" smtClean="0">
                <a:latin typeface="+mn-lt"/>
              </a:rPr>
              <a:t>(Л.Н. Толстой)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38"/>
            <a:ext cx="5572125" cy="5072062"/>
          </a:xfrm>
        </p:spPr>
        <p:txBody>
          <a:bodyPr/>
          <a:lstStyle/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На слух определить лишнее вещество и объяснить, почему?</a:t>
            </a:r>
          </a:p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1. Фенол, </a:t>
            </a:r>
            <a:r>
              <a:rPr lang="ru-RU" u="sng" dirty="0" smtClean="0"/>
              <a:t>формальдегид</a:t>
            </a:r>
            <a:r>
              <a:rPr lang="ru-RU" dirty="0" smtClean="0"/>
              <a:t>, бензол.</a:t>
            </a:r>
          </a:p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2. Глюконовая кислота, молочная кислота, </a:t>
            </a:r>
            <a:r>
              <a:rPr lang="ru-RU" u="sng" dirty="0" smtClean="0"/>
              <a:t>муравьиная кислота</a:t>
            </a:r>
            <a:r>
              <a:rPr lang="ru-RU" dirty="0" smtClean="0"/>
              <a:t>.</a:t>
            </a:r>
          </a:p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3. </a:t>
            </a:r>
            <a:r>
              <a:rPr lang="ru-RU" u="sng" dirty="0" smtClean="0"/>
              <a:t>Сахароза</a:t>
            </a:r>
            <a:r>
              <a:rPr lang="ru-RU" dirty="0" smtClean="0"/>
              <a:t>, фруктоза, глюкоза.</a:t>
            </a:r>
          </a:p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4. Ацетон, бутанон, </a:t>
            </a:r>
            <a:r>
              <a:rPr lang="ru-RU" u="sng" dirty="0" smtClean="0"/>
              <a:t>бутанол</a:t>
            </a:r>
            <a:r>
              <a:rPr lang="ru-RU" dirty="0" smtClean="0"/>
              <a:t>.</a:t>
            </a:r>
          </a:p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5. Крахмал, целлюлоза, </a:t>
            </a:r>
            <a:r>
              <a:rPr lang="ru-RU" u="sng" dirty="0" smtClean="0"/>
              <a:t>мальтоза</a:t>
            </a:r>
            <a:r>
              <a:rPr lang="ru-RU" dirty="0" smtClean="0"/>
              <a:t>.</a:t>
            </a:r>
          </a:p>
          <a:p>
            <a:pPr marL="650875" indent="-514350" eaLnBrk="1" hangingPunct="1">
              <a:buFont typeface="Wingdings 2" pitchFamily="18" charset="2"/>
              <a:buNone/>
              <a:defRPr/>
            </a:pPr>
            <a:r>
              <a:rPr lang="ru-RU" dirty="0" smtClean="0"/>
              <a:t>6. Глицин, аланин, </a:t>
            </a:r>
            <a:r>
              <a:rPr lang="ru-RU" u="sng" dirty="0" smtClean="0"/>
              <a:t>формалин</a:t>
            </a:r>
            <a:r>
              <a:rPr lang="ru-RU" dirty="0" smtClean="0"/>
              <a:t>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dirty="0"/>
          </a:p>
        </p:txBody>
      </p:sp>
      <p:pic>
        <p:nvPicPr>
          <p:cNvPr id="9220" name="Рисунок 3" descr="lyubovniy_treugolnik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57813" y="4214813"/>
            <a:ext cx="3652837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Рисунок 5" descr="00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38" y="1428750"/>
            <a:ext cx="2786062" cy="257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288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Конкурс на знание качественных реакций на органические вещества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«Не торопись вычислять; сначала подумай, зачем это делаешь»</a:t>
            </a: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sz="4000" i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6000750" cy="5572125"/>
          </a:xfrm>
        </p:spPr>
        <p:txBody>
          <a:bodyPr/>
          <a:lstStyle/>
          <a:p>
            <a:pPr marL="92075" indent="44450" algn="just" eaLnBrk="1" hangingPunct="1">
              <a:buFont typeface="Wingdings 2" pitchFamily="18" charset="2"/>
              <a:buNone/>
              <a:defRPr/>
            </a:pPr>
            <a:r>
              <a:rPr lang="ru-RU" sz="2400" dirty="0" smtClean="0"/>
              <a:t>Из дневника начинающего химика-аналитика:</a:t>
            </a:r>
          </a:p>
          <a:p>
            <a:pPr marL="92075" indent="625475" algn="just" eaLnBrk="1" hangingPunct="1">
              <a:buFont typeface="Wingdings 2" pitchFamily="18" charset="2"/>
              <a:buNone/>
              <a:defRPr/>
            </a:pPr>
            <a:r>
              <a:rPr lang="ru-RU" sz="1800" i="1" dirty="0" smtClean="0"/>
              <a:t>«Придя в лабораторию, я получил образец для анализа и сразу приступил к работе. Это был раствор какого-то вещества без цвета и запаха. Я взял индикаторную бумажку и решил проверить среду раствора. Результат не дал ответа. Тогда небольшую порцию его прилил к раствору хлорида железа (</a:t>
            </a:r>
            <a:r>
              <a:rPr lang="en-US" sz="1800" i="1" dirty="0" smtClean="0"/>
              <a:t>III</a:t>
            </a:r>
            <a:r>
              <a:rPr lang="ru-RU" sz="1800" i="1" dirty="0" smtClean="0"/>
              <a:t>). Безрезультатно. Вспомнил медную проволочку. Нагрел ее на пламени спиртовки и опустил в исследуемый раствор. Нет, это не то, что я думал. Проверил действие раствора К</a:t>
            </a:r>
            <a:r>
              <a:rPr lang="en-US" sz="1800" i="1" dirty="0" smtClean="0"/>
              <a:t>MnO</a:t>
            </a:r>
            <a:r>
              <a:rPr lang="ru-RU" sz="1800" i="1" baseline="-25000" dirty="0" smtClean="0"/>
              <a:t>4</a:t>
            </a:r>
            <a:r>
              <a:rPr lang="ru-RU" sz="1800" i="1" dirty="0" smtClean="0"/>
              <a:t> на предложенное вещество. Опять без успеха. Тогда я решил исследовать раствор в специальном приборе, где через него пройдет направленный луч света. Удача! Осталось провести,  для подтверждения, реакцию со свежеприготовленным раствором гидроксида меди (</a:t>
            </a:r>
            <a:r>
              <a:rPr lang="en-US" sz="1800" i="1" dirty="0" smtClean="0"/>
              <a:t>II</a:t>
            </a:r>
            <a:r>
              <a:rPr lang="ru-RU" sz="1800" i="1" dirty="0" smtClean="0"/>
              <a:t>) концентрированной азотной кислотой при нагревании. Догадки мои подтвердились».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sz="2400" dirty="0"/>
          </a:p>
        </p:txBody>
      </p:sp>
      <p:pic>
        <p:nvPicPr>
          <p:cNvPr id="10244" name="Рисунок 5" descr="e0d89ba4cbf7b3351fe0f748778311f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72188" y="1714500"/>
            <a:ext cx="29432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337</TotalTime>
  <Words>1766</Words>
  <Application>Microsoft Office PowerPoint</Application>
  <PresentationFormat>Экран (4:3)</PresentationFormat>
  <Paragraphs>147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Times New Roman</vt:lpstr>
      <vt:lpstr>Wingdings 2</vt:lpstr>
      <vt:lpstr>Wingdings</vt:lpstr>
      <vt:lpstr>Wingdings 3</vt:lpstr>
      <vt:lpstr>Calibri</vt:lpstr>
      <vt:lpstr>Book Antiqua</vt:lpstr>
      <vt:lpstr>Lucida Sans</vt:lpstr>
      <vt:lpstr>Апекс</vt:lpstr>
      <vt:lpstr>Общественный смотр знаний по органической химии как средство активизации познавательной деятельности учащихся  Учитель химии ГБОУ СОШ№622 г. Москвы Белова А. М. </vt:lpstr>
      <vt:lpstr>Цель: закрепить и систематизировать знания учащихся, проверить умение ориентироваться в основных химических понятиях, находить причинно-следственные связи, анализировать, сравнивать, обобщать и делать выводы.  Задачи: развивать интеллектуальные и творческие способности учащихся; организовать и направить  групповую и индивидуальную деятельность учащихся.  Девиз: «Просто знать – еще не все, знание надо уметь использовать» (И.В. Гете).   </vt:lpstr>
      <vt:lpstr>План урока: </vt:lpstr>
      <vt:lpstr>I. Конкурс «Ромашка».  «Наши знания суть зерна наших творений» (Г. Бюффон) </vt:lpstr>
      <vt:lpstr>II. «Терминологический бой»  «Чтобы победить, надо знать, уметь, думать!» </vt:lpstr>
      <vt:lpstr>II. «Терминологический бой» (продолжение) </vt:lpstr>
      <vt:lpstr>II. «Терминологический бой» (продолжение) </vt:lpstr>
      <vt:lpstr>III. Конкурс «Третий лишний» «Знание тогда знание, когда оно приобретается усилиями  своей мысли, а не одной памяти» (Л.Н. Толстой)  </vt:lpstr>
      <vt:lpstr>IV. Конкурс на знание качественных реакций на органические вещества «Не торопись вычислять; сначала подумай, зачем это делаешь»  </vt:lpstr>
      <vt:lpstr>IV. Конкурс на знание качественных реакций на органические вещества (продолжение) </vt:lpstr>
      <vt:lpstr>V. Конкурс «Знатоки номенклатуры веществ»  Кто хочет многого достигнуть, должен ставить высокие требования» (И.В. Гете) </vt:lpstr>
      <vt:lpstr>VI. Конкурс «Дайте правильный ответ» «Не в количестве знаний заключается образование, а в полном понимании и искусном применении того, что знаешь»</vt:lpstr>
      <vt:lpstr>VI. Конкурс «Дайте правильный ответ»  (продолжение)</vt:lpstr>
      <vt:lpstr>VII. Каламбур (Найди ошибку)  «Все знать, изведать, испытать» </vt:lpstr>
      <vt:lpstr>VIII. Аукцион «Химия разума: мудрость конденсирует, а глупость растворяет»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Общественный смотр знаний по органической химии как средство активизации познавательной деятельности учащихся</dc:title>
  <dc:creator>Snejinka</dc:creator>
  <cp:lastModifiedBy>revaz</cp:lastModifiedBy>
  <cp:revision>55</cp:revision>
  <dcterms:created xsi:type="dcterms:W3CDTF">2013-01-26T15:26:34Z</dcterms:created>
  <dcterms:modified xsi:type="dcterms:W3CDTF">2013-04-10T17:55:09Z</dcterms:modified>
</cp:coreProperties>
</file>