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6" r:id="rId2"/>
  </p:sldMasterIdLst>
  <p:notesMasterIdLst>
    <p:notesMasterId r:id="rId16"/>
  </p:notesMasterIdLst>
  <p:sldIdLst>
    <p:sldId id="280" r:id="rId3"/>
    <p:sldId id="276" r:id="rId4"/>
    <p:sldId id="277" r:id="rId5"/>
    <p:sldId id="286" r:id="rId6"/>
    <p:sldId id="279" r:id="rId7"/>
    <p:sldId id="284" r:id="rId8"/>
    <p:sldId id="287" r:id="rId9"/>
    <p:sldId id="289" r:id="rId10"/>
    <p:sldId id="288" r:id="rId11"/>
    <p:sldId id="290" r:id="rId12"/>
    <p:sldId id="292" r:id="rId13"/>
    <p:sldId id="293" r:id="rId14"/>
    <p:sldId id="29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9900"/>
    <a:srgbClr val="00CC00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9ACB8-DD8D-425A-B96A-EED222B82FDB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0C3F8-484C-4727-AA5A-A6DBB6D7C4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0818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E71CC-85BF-4190-B1CC-4AF9E88C02A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7352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14EA5-922B-4090-BB9E-03794CC946E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2695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A07B5-00B9-4E51-875E-3EAE0818121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4435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C84F2-6527-46A1-9AD9-685CA66C90A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4675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44C55-5555-493F-9896-9BAC5771484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107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FD115-AC55-4662-B72D-FC4123AF2C6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0589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E5051-4E43-4F03-A893-2A253ABE020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899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53894-FD67-4474-8F9A-9E63166E324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99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7F94-C341-4B1A-A327-2EBF0019D64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4660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25985-C889-4E4D-A0DD-9FDCE938C3C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6043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5FEFA-048B-4597-B1F8-35BC8F15D17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716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alphaModFix amt="63000"/>
            <a:duotone>
              <a:schemeClr val="bg1"/>
              <a:srgbClr val="FFFFFF"/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alphaModFix amt="63000"/>
            <a:duotone>
              <a:schemeClr val="bg1"/>
              <a:srgbClr val="FFFFFF"/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908E63-C5F8-4D33-A5E9-A04905857CF8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23820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88;&#1072;&#1073;&#1086;&#1090;&#1072;%20&#1089;%20&#1072;&#1083;&#1075;&#1086;&#1088;&#1080;&#1090;&#1084;&#1086;&#1084;%20&#1073;&#1077;&#1079;&#1091;&#1076;.%20&#1075;&#1083;&#1072;&#1089;&#1085;&#1099;&#1093;.swf" TargetMode="External"/><Relationship Id="rId2" Type="http://schemas.openxmlformats.org/officeDocument/2006/relationships/hyperlink" Target="&#1072;&#1083;&#1075;&#1086;&#1088;&#1080;&#1090;&#1084;%20&#1089;&#1086;&#1075;&#1083;&#1072;&#1089;&#1085;&#1099;&#1077;.swf" TargetMode="Externa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6404" y="548680"/>
            <a:ext cx="743825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tx2">
                    <a:lumMod val="10000"/>
                  </a:schemeClr>
                </a:solidFill>
              </a:rPr>
              <a:t>Русский язык</a:t>
            </a:r>
          </a:p>
          <a:p>
            <a:pPr algn="ctr"/>
            <a:r>
              <a:rPr lang="ru-RU" sz="6600" b="1" dirty="0" smtClean="0">
                <a:solidFill>
                  <a:schemeClr val="tx2">
                    <a:lumMod val="10000"/>
                  </a:schemeClr>
                </a:solidFill>
              </a:rPr>
              <a:t>  </a:t>
            </a:r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</a:rPr>
              <a:t>2 класс. </a:t>
            </a:r>
          </a:p>
          <a:p>
            <a:r>
              <a:rPr lang="ru-RU" sz="2800" b="1" dirty="0" smtClean="0">
                <a:solidFill>
                  <a:schemeClr val="tx2">
                    <a:lumMod val="10000"/>
                  </a:schemeClr>
                </a:solidFill>
              </a:rPr>
              <a:t>Программа </a:t>
            </a:r>
            <a:r>
              <a:rPr lang="ru-RU" sz="2800" b="1" dirty="0">
                <a:solidFill>
                  <a:schemeClr val="tx2">
                    <a:lumMod val="10000"/>
                  </a:schemeClr>
                </a:solidFill>
              </a:rPr>
              <a:t>"Начальная школа XXI века"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1800" y="4797152"/>
            <a:ext cx="59384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solidFill>
                  <a:schemeClr val="tx2">
                    <a:lumMod val="10000"/>
                  </a:schemeClr>
                </a:solidFill>
              </a:rPr>
              <a:t>Маторина</a:t>
            </a:r>
            <a:r>
              <a:rPr lang="ru-RU" sz="3200" dirty="0" smtClean="0">
                <a:solidFill>
                  <a:schemeClr val="tx2">
                    <a:lumMod val="10000"/>
                  </a:schemeClr>
                </a:solidFill>
              </a:rPr>
              <a:t> Елена Дмитриевна </a:t>
            </a:r>
          </a:p>
          <a:p>
            <a:r>
              <a:rPr lang="ru-RU" sz="3200" dirty="0" smtClean="0">
                <a:solidFill>
                  <a:schemeClr val="tx2">
                    <a:lumMod val="10000"/>
                  </a:schemeClr>
                </a:solidFill>
              </a:rPr>
              <a:t>ГБОУ ЦО 1485 Москва</a:t>
            </a:r>
            <a:endParaRPr lang="ru-RU" sz="32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029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24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1545192"/>
            <a:ext cx="8400477" cy="4692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764704"/>
            <a:ext cx="484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«Пиши грамотно» с. 68, упр. 6</a:t>
            </a:r>
            <a:endParaRPr lang="ru-RU" sz="2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111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830402"/>
            <a:ext cx="6719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2" action="ppaction://hlinkfile"/>
              </a:rPr>
              <a:t>1 </a:t>
            </a:r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hlinkClick r:id="rId2" action="ppaction://hlinkfile"/>
              </a:rPr>
              <a:t>в</a:t>
            </a:r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2" action="ppaction://hlinkfile"/>
              </a:rPr>
              <a:t>ариант. </a:t>
            </a:r>
          </a:p>
          <a:p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2" action="ppaction://hlinkfile"/>
              </a:rPr>
              <a:t>Работа алгоритм согласные.</a:t>
            </a:r>
            <a:r>
              <a:rPr lang="en-US" sz="3200" b="1" dirty="0" err="1" smtClean="0">
                <a:solidFill>
                  <a:schemeClr val="bg1">
                    <a:lumMod val="50000"/>
                  </a:schemeClr>
                </a:solidFill>
                <a:hlinkClick r:id="rId2" action="ppaction://hlinkfile"/>
              </a:rPr>
              <a:t>swf</a:t>
            </a:r>
            <a:endParaRPr lang="ru-RU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109828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3" action="ppaction://hlinkfile"/>
              </a:rPr>
              <a:t>2 вариант. </a:t>
            </a:r>
          </a:p>
          <a:p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3" action="ppaction://hlinkfile"/>
              </a:rPr>
              <a:t>Работа с алгоритмом </a:t>
            </a:r>
            <a:r>
              <a:rPr lang="ru-RU" sz="3200" b="1" dirty="0" err="1" smtClean="0">
                <a:solidFill>
                  <a:schemeClr val="bg1">
                    <a:lumMod val="50000"/>
                  </a:schemeClr>
                </a:solidFill>
                <a:hlinkClick r:id="rId3" action="ppaction://hlinkfile"/>
              </a:rPr>
              <a:t>безуд</a:t>
            </a:r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hlinkClick r:id="rId3" action="ppaction://hlinkfile"/>
              </a:rPr>
              <a:t>. гласных.swf</a:t>
            </a:r>
            <a:endParaRPr lang="ru-RU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04048" y="5733256"/>
            <a:ext cx="1401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+   ?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193116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836711"/>
            <a:ext cx="45443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7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2350" y="2852936"/>
            <a:ext cx="7205819" cy="2215991"/>
          </a:xfrm>
          <a:prstGeom prst="rect">
            <a:avLst/>
          </a:prstGeom>
          <a:noFill/>
          <a:effectLst>
            <a:glow rad="228600">
              <a:srgbClr val="00B0F0">
                <a:alpha val="40000"/>
              </a:srgbClr>
            </a:glow>
          </a:effectLst>
        </p:spPr>
        <p:txBody>
          <a:bodyPr wrap="none" rtlCol="0">
            <a:spAutoFit/>
          </a:bodyPr>
          <a:lstStyle/>
          <a:p>
            <a:r>
              <a:rPr lang="ru-RU" sz="1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13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2348880"/>
            <a:ext cx="4464496" cy="1728192"/>
          </a:xfrm>
          <a:prstGeom prst="round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://img-fotki.yandex.ru/get/4702/v-viktoriya.3/0_5a6e2_39977f02_L.jpg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907704" cy="17884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postsmile.net/img/32/3233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09972"/>
            <a:ext cx="3041417" cy="23233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71800" y="2193137"/>
            <a:ext cx="25233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Обобщали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Составляли алгоритм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Учились применять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723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32228" y="116632"/>
            <a:ext cx="5904656" cy="86409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 корень слова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47497" y="1088740"/>
            <a:ext cx="6696744" cy="79208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 место орфограммы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72052" y="3406708"/>
            <a:ext cx="6372708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Выбери способ 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проверки и проверь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34696" y="6093296"/>
            <a:ext cx="7529126" cy="60536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 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проверяемое и проверочное слово.</a:t>
            </a:r>
          </a:p>
          <a:p>
            <a:pPr algn="ctr"/>
            <a:endParaRPr lang="ru-RU" sz="1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7162" y="2204864"/>
            <a:ext cx="2664296" cy="10801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поставь ударение,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отметь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безударный гласный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80400" y="2204864"/>
            <a:ext cx="2808312" cy="10801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парный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согласный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конце слова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перед 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92002" y="2204864"/>
            <a:ext cx="2915816" cy="10801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стечение 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согласных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рДц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Вств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Лнц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43608" y="4244026"/>
            <a:ext cx="7304522" cy="54006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Подбери родственное 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 или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измени слово так, …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4626" y="4941168"/>
            <a:ext cx="2379142" cy="97210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на эту гласную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падало ударение.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36629" y="4977386"/>
            <a:ext cx="2421180" cy="97210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после согласного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оказался гласный.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24128" y="4958738"/>
            <a:ext cx="3275856" cy="97210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чтобы звуки [т], [в], [л], [д] 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произносились отчётливо </a:t>
            </a:r>
          </a:p>
        </p:txBody>
      </p:sp>
    </p:spTree>
    <p:extLst>
      <p:ext uri="{BB962C8B-B14F-4D97-AF65-F5344CB8AC3E}">
        <p14:creationId xmlns="" xmlns:p14="http://schemas.microsoft.com/office/powerpoint/2010/main" val="155928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76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11348" y="219471"/>
            <a:ext cx="1618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ноября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4459" y="685263"/>
            <a:ext cx="2592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43895" y="1628800"/>
            <a:ext cx="1485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Словарь: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http://im2-tub-ru.yandex.net/i?id=24745599-61-72&amp;n=2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7631">
            <a:off x="430091" y="3126815"/>
            <a:ext cx="2840680" cy="23672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m6-tub-ru.yandex.net/i?id=115389648-60-72&amp;n=2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824" y="2712262"/>
            <a:ext cx="2599604" cy="20415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im8-tub-ru.yandex.net/i?id=67570608-33-72&amp;n=1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66808">
            <a:off x="6376471" y="4076499"/>
            <a:ext cx="2367435" cy="1775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39392" y="1628800"/>
            <a:ext cx="3449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тер, моро</a:t>
            </a:r>
            <a:r>
              <a:rPr lang="ru-RU" sz="24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праз</a:t>
            </a:r>
            <a:r>
              <a:rPr lang="ru-RU" sz="24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248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980728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5264" y="958550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7034" y="958549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5334" y="948677"/>
            <a:ext cx="4347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7752" y="958550"/>
            <a:ext cx="486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7164" y="939307"/>
            <a:ext cx="11945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ь -   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1823244"/>
            <a:ext cx="82089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общая часть родственных слов.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004" y="2924944"/>
            <a:ext cx="8807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Орфограмма – «опасное» 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место при </a:t>
            </a:r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504" y="3861048"/>
            <a:ext cx="5103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Орфографическая задача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1964" y="4507379"/>
            <a:ext cx="18806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1964" y="5301208"/>
            <a:ext cx="4727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Применение правила -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39540" y="5301208"/>
            <a:ext cx="2171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</a:p>
        </p:txBody>
      </p:sp>
    </p:spTree>
    <p:extLst>
      <p:ext uri="{BB962C8B-B14F-4D97-AF65-F5344CB8AC3E}">
        <p14:creationId xmlns="" xmlns:p14="http://schemas.microsoft.com/office/powerpoint/2010/main" val="10018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5"/>
          <p:cNvSpPr>
            <a:spLocks noChangeArrowheads="1"/>
          </p:cNvSpPr>
          <p:nvPr/>
        </p:nvSpPr>
        <p:spPr bwMode="auto">
          <a:xfrm>
            <a:off x="395536" y="692696"/>
            <a:ext cx="2880320" cy="2808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БЕЗУДАРНЫЕ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ГЛАСНЫЕ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КОРНЕ СЛОВА</a:t>
            </a:r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5364088" y="660688"/>
            <a:ext cx="3096344" cy="284032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ПАРНЫЕ СОГЛАСНЫЕ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КОРНЕ СЛОВА</a:t>
            </a:r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987824" y="3501008"/>
            <a:ext cx="3095750" cy="295232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НЕПРОИЗНОСИМЫЕ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СОГЛАСНЫЕ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66"/>
                </a:solidFill>
              </a:rPr>
              <a:t>КОРНЕ СЛОВА</a:t>
            </a:r>
            <a:endParaRPr lang="ru-RU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75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перфолента 4"/>
          <p:cNvSpPr/>
          <p:nvPr/>
        </p:nvSpPr>
        <p:spPr>
          <a:xfrm>
            <a:off x="182608" y="90859"/>
            <a:ext cx="3744416" cy="3842197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1248" y="770220"/>
            <a:ext cx="3300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1. Определить в слове корень.</a:t>
            </a:r>
          </a:p>
          <a:p>
            <a:pPr>
              <a:buNone/>
            </a:pP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2. Поставить ударение. </a:t>
            </a: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Выделить 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безударную гласную.</a:t>
            </a:r>
          </a:p>
          <a:p>
            <a:pPr>
              <a:buNone/>
            </a:pP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3. 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Подобрать родственное слово так, чтобы на эту гласную падало ударение. </a:t>
            </a: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5148064" y="90859"/>
            <a:ext cx="3744416" cy="3613467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154528" y="795020"/>
            <a:ext cx="38522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1. Определить в слове корень.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2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. Выделить сомнительный согласный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.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3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. Подобрать однокоренное слово так, чтобы после согласного оказался гласный.</a:t>
            </a: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2054816" y="3103344"/>
            <a:ext cx="3744416" cy="363802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rgbClr val="000099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1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. Определить в слове корень.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2. Найди 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стечение согласных -</a:t>
            </a:r>
            <a:r>
              <a:rPr lang="ru-RU" b="1" dirty="0" err="1" smtClean="0">
                <a:solidFill>
                  <a:srgbClr val="000099"/>
                </a:solidFill>
                <a:latin typeface="Georgia" pitchFamily="18" charset="0"/>
              </a:rPr>
              <a:t>зДн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- -</a:t>
            </a:r>
            <a:r>
              <a:rPr lang="ru-RU" b="1" dirty="0" err="1" smtClean="0">
                <a:solidFill>
                  <a:srgbClr val="000099"/>
                </a:solidFill>
                <a:latin typeface="Georgia" pitchFamily="18" charset="0"/>
              </a:rPr>
              <a:t>сТн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-  -сн- 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   -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рДц-  -Вств- -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Лнц-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3</a:t>
            </a:r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. Подобрать однокоренное слово так, чтобы 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звуки</a:t>
            </a:r>
            <a:endParaRPr lang="ru-RU" b="1" dirty="0">
              <a:solidFill>
                <a:srgbClr val="000099"/>
              </a:solidFill>
              <a:latin typeface="Georgia" pitchFamily="18" charset="0"/>
            </a:endParaRPr>
          </a:p>
          <a:p>
            <a:r>
              <a:rPr lang="ru-RU" b="1" dirty="0">
                <a:solidFill>
                  <a:srgbClr val="000099"/>
                </a:solidFill>
                <a:latin typeface="Georgia" pitchFamily="18" charset="0"/>
              </a:rPr>
              <a:t>      [в], [д], [л], [т] </a:t>
            </a:r>
            <a:r>
              <a:rPr lang="ru-RU" b="1" dirty="0" smtClean="0">
                <a:solidFill>
                  <a:srgbClr val="000099"/>
                </a:solidFill>
                <a:latin typeface="Georgia" pitchFamily="18" charset="0"/>
              </a:rPr>
              <a:t>произносились отчётливо.</a:t>
            </a:r>
            <a:endParaRPr lang="ru-RU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60232" y="6237312"/>
            <a:ext cx="880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+  ?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92927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686" y="404664"/>
            <a:ext cx="84920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Обобщить способы проверки </a:t>
            </a:r>
          </a:p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орфограмм в корне слова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395" y="2554625"/>
            <a:ext cx="8596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Создать единый алгоритм проверки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3734" y="4365104"/>
            <a:ext cx="1477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350676"/>
            <a:ext cx="5514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научиться </a:t>
            </a:r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грамотно писать</a:t>
            </a:r>
          </a:p>
        </p:txBody>
      </p:sp>
    </p:spTree>
    <p:extLst>
      <p:ext uri="{BB962C8B-B14F-4D97-AF65-F5344CB8AC3E}">
        <p14:creationId xmlns="" xmlns:p14="http://schemas.microsoft.com/office/powerpoint/2010/main" val="31244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55576" y="2760164"/>
            <a:ext cx="6048672" cy="1512168"/>
          </a:xfrm>
          <a:prstGeom prst="ellipse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 корень слова</a:t>
            </a:r>
            <a:endParaRPr lang="ru-RU" sz="32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44008" y="332656"/>
            <a:ext cx="4320480" cy="2016224"/>
          </a:xfrm>
          <a:prstGeom prst="round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 место орфограммы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4653136"/>
            <a:ext cx="4464496" cy="2016224"/>
          </a:xfrm>
          <a:prstGeom prst="round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Выбери способ проверки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4792" y="332656"/>
            <a:ext cx="3816424" cy="2016224"/>
          </a:xfrm>
          <a:prstGeom prst="round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 </a:t>
            </a:r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проверяемое и проверочное слово.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12955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95736" y="116632"/>
            <a:ext cx="5256584" cy="136815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 корень слова</a:t>
            </a:r>
            <a:endParaRPr lang="ru-RU" sz="32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31640" y="1772816"/>
            <a:ext cx="6840760" cy="9361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 место орфограммы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65666" y="2996952"/>
            <a:ext cx="6372708" cy="102887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Выбери способ проверки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34264" y="4509120"/>
            <a:ext cx="7704856" cy="122413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 </a:t>
            </a:r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проверяемое и проверочное слово.</a:t>
            </a:r>
          </a:p>
          <a:p>
            <a:pPr algn="ctr"/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640573" y="6058162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+  ?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481691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32228" y="116632"/>
            <a:ext cx="5904656" cy="86409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 корень слова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47497" y="1088740"/>
            <a:ext cx="6696744" cy="7920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 место орфограммы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72052" y="3406708"/>
            <a:ext cx="6372708" cy="64807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Выбери способ 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проверки и проверь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34696" y="6093296"/>
            <a:ext cx="7529126" cy="60536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 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проверяемое и проверочное слово.</a:t>
            </a:r>
          </a:p>
          <a:p>
            <a:pPr algn="ctr"/>
            <a:endParaRPr lang="ru-RU" sz="1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7162" y="2204864"/>
            <a:ext cx="2664296" cy="1080120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поставь ударение,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отметь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безударный гласный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80400" y="2204864"/>
            <a:ext cx="2808312" cy="1080120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парный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согласный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конце слова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перед 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92002" y="2204864"/>
            <a:ext cx="2915816" cy="1080120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стечение 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согласных 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рДц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Вств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-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Лнц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43608" y="4244026"/>
            <a:ext cx="7304522" cy="540060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Подбери родственное </a:t>
            </a:r>
            <a:r>
              <a:rPr lang="ru-RU" sz="20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 или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измени слово так, …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4626" y="4941168"/>
            <a:ext cx="2379142" cy="972108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на эту гласную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падало ударение.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36629" y="4977386"/>
            <a:ext cx="2421180" cy="972108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после согласного 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оказался гласный.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24128" y="4958738"/>
            <a:ext cx="3275856" cy="972108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чтобы звуки [т], [в], [л], [д] 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произносились отчётливо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3239" y="6154789"/>
            <a:ext cx="880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+  ?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30345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440</Words>
  <Application>Microsoft Office PowerPoint</Application>
  <PresentationFormat>Экран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Облака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revaz</cp:lastModifiedBy>
  <cp:revision>34</cp:revision>
  <dcterms:created xsi:type="dcterms:W3CDTF">2012-11-19T19:19:54Z</dcterms:created>
  <dcterms:modified xsi:type="dcterms:W3CDTF">2013-04-10T18:19:58Z</dcterms:modified>
</cp:coreProperties>
</file>