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4"/>
  </p:handoutMasterIdLst>
  <p:sldIdLst>
    <p:sldId id="256" r:id="rId2"/>
    <p:sldId id="263" r:id="rId3"/>
    <p:sldId id="265" r:id="rId4"/>
    <p:sldId id="266" r:id="rId5"/>
    <p:sldId id="267" r:id="rId6"/>
    <p:sldId id="269" r:id="rId7"/>
    <p:sldId id="262" r:id="rId8"/>
    <p:sldId id="287" r:id="rId9"/>
    <p:sldId id="303" r:id="rId10"/>
    <p:sldId id="282" r:id="rId11"/>
    <p:sldId id="304" r:id="rId12"/>
    <p:sldId id="30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5D9E2F-78CB-4E6F-ACAD-33FF946D4199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8B25BA-E2D6-46DA-8E56-B7F4F24EA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0BDDD-DC04-48F7-BFDE-A17A23E38B58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8A114-70DE-4B46-9537-900C22FFB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DE41-A3B6-40A7-BACF-1B32A5E4A5BE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A2B9F-DCB0-400B-B229-670BA02F7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ABE64-2B2A-44E6-8B5F-D157AF5E4E75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6E774-CF60-4F36-AFBD-8787192FB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6D372-55E6-4459-9E4F-C734C6EC9225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1A85E-940B-4662-B119-A7AB529A5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EBED0-7983-4064-8AE3-F706A8A1CBC3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1A11-2E25-4639-A223-D3E0B10CF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BED4-262C-4518-8B3D-DFE432B2265C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E5BFF-51EB-45ED-BA75-F31E10AEE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4A16F-3C09-48DF-ABA0-C5A9D8F399C1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5B15-D959-42F5-A0E5-2BE93C95C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453D0-1492-416A-9F0D-84438732C4A4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8A2D0-3FE5-42D4-A75A-5CEACC704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1826-7E3A-4E6F-B7A9-C2F8442D72FF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923A6-1CF4-4D41-9153-57A44C5DA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50B1C-B61F-475C-8F8D-2900DDC38F7D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8F9AA-89D7-4615-883A-53E139114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9F5FC-426B-4BC5-9A3F-12BC221E5405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F8D71-20F7-40E5-8FE5-7E3BF0590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E767E7-1182-417A-8FDC-CFE2D4E786F9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99A210-01A2-4B2A-B559-CD6E23A91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776" y="548680"/>
            <a:ext cx="8348464" cy="183006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Роль семьи в духовно-нравственном </a:t>
            </a:r>
            <a:br>
              <a:rPr lang="ru-RU" sz="40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40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воспитании детей </a:t>
            </a:r>
            <a:r>
              <a:rPr lang="ru-RU" sz="32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endParaRPr lang="ru-RU" sz="3200" b="1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28527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212975"/>
            <a:ext cx="6711950" cy="36274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7400" y="5834063"/>
            <a:ext cx="31083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Агошкова Н.Н., учитель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русского языка и литературы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МБОУ Ульяновская СОШ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850" y="5805488"/>
            <a:ext cx="85693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30275"/>
            <a:r>
              <a:rPr lang="ru-RU" b="1">
                <a:solidFill>
                  <a:srgbClr val="FFFF00"/>
                </a:solidFill>
                <a:latin typeface="Arial Black" pitchFamily="34" charset="0"/>
              </a:rPr>
              <a:t>…приятно  забраться под вязаный бабушкин плед в черную морозную ночь, зажечь свечу и помечтать о том, что сказка за разрисованном окном есть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4284663" y="4652963"/>
            <a:ext cx="4021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002060"/>
                </a:solidFill>
                <a:latin typeface="Calibri" pitchFamily="34" charset="0"/>
              </a:rPr>
              <a:t>Спасибо 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88" y="414338"/>
            <a:ext cx="5230812" cy="7669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4602163" y="792163"/>
            <a:ext cx="4413250" cy="4760912"/>
            <a:chOff x="2899" y="499"/>
            <a:chExt cx="2780" cy="2999"/>
          </a:xfrm>
        </p:grpSpPr>
        <p:pic>
          <p:nvPicPr>
            <p:cNvPr id="15361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99" y="499"/>
              <a:ext cx="2780" cy="2999"/>
            </a:xfrm>
            <a:prstGeom prst="rect">
              <a:avLst/>
            </a:prstGeom>
            <a:noFill/>
          </p:spPr>
        </p:pic>
        <p:sp>
          <p:nvSpPr>
            <p:cNvPr id="15362" name="Text Box 2"/>
            <p:cNvSpPr txBox="1">
              <a:spLocks noChangeArrowheads="1"/>
            </p:cNvSpPr>
            <p:nvPr/>
          </p:nvSpPr>
          <p:spPr bwMode="auto">
            <a:xfrm>
              <a:off x="2971" y="572"/>
              <a:ext cx="2637" cy="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r>
                <a:rPr lang="ru-RU" sz="1600" b="1">
                  <a:solidFill>
                    <a:schemeClr val="tx2"/>
                  </a:solidFill>
                  <a:latin typeface="Arial Black" pitchFamily="34" charset="0"/>
                </a:rPr>
                <a:t>Как посмотришь на нашу молодежь,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r>
                <a:rPr lang="ru-RU" sz="1600" b="1">
                  <a:solidFill>
                    <a:schemeClr val="tx2"/>
                  </a:solidFill>
                  <a:latin typeface="Arial Black" pitchFamily="34" charset="0"/>
                </a:rPr>
                <a:t>то нельзя не пожалеть ее! Как она ветрена!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r>
                <a:rPr lang="ru-RU" sz="1600" b="1">
                  <a:solidFill>
                    <a:schemeClr val="tx2"/>
                  </a:solidFill>
                  <a:latin typeface="Arial Black" pitchFamily="34" charset="0"/>
                </a:rPr>
                <a:t>Как не думает ни о чем кроме удовольствий,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r>
                <a:rPr lang="ru-RU" sz="1600" b="1">
                  <a:solidFill>
                    <a:schemeClr val="tx2"/>
                  </a:solidFill>
                  <a:latin typeface="Arial Black" pitchFamily="34" charset="0"/>
                </a:rPr>
                <a:t>растлевающих и нравственность, и здоровье,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r>
                <a:rPr lang="ru-RU" sz="1600" b="1">
                  <a:solidFill>
                    <a:schemeClr val="tx2"/>
                  </a:solidFill>
                  <a:latin typeface="Arial Black" pitchFamily="34" charset="0"/>
                </a:rPr>
                <a:t>приготовляющих самую печальную будущность.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r>
                <a:rPr lang="ru-RU" sz="1600" b="1">
                  <a:solidFill>
                    <a:schemeClr val="tx2"/>
                  </a:solidFill>
                  <a:latin typeface="Arial Black" pitchFamily="34" charset="0"/>
                </a:rPr>
                <a:t>Мне кажется, что всему этому причина -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r>
                <a:rPr lang="ru-RU" sz="1600" b="1">
                  <a:solidFill>
                    <a:schemeClr val="tx2"/>
                  </a:solidFill>
                  <a:latin typeface="Arial Black" pitchFamily="34" charset="0"/>
                </a:rPr>
                <a:t>неправильное воспитание, дающее молодым людям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r>
                <a:rPr lang="ru-RU" sz="1600" b="1">
                  <a:solidFill>
                    <a:schemeClr val="tx2"/>
                  </a:solidFill>
                  <a:latin typeface="Arial Black" pitchFamily="34" charset="0"/>
                </a:rPr>
                <a:t>неправильный взгляд на себя и на жизнь.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endParaRPr lang="ru-RU" sz="1600" b="1">
                <a:solidFill>
                  <a:schemeClr val="tx2"/>
                </a:solidFill>
                <a:latin typeface="Arial Black" pitchFamily="34" charset="0"/>
              </a:endParaRPr>
            </a:p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r>
                <a:rPr lang="ru-RU" sz="1600" b="1">
                  <a:solidFill>
                    <a:schemeClr val="tx2"/>
                  </a:solidFill>
                  <a:latin typeface="Arial Black" pitchFamily="34" charset="0"/>
                </a:rPr>
                <a:t>       Святитель Игнатий    Брянчанинов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endParaRPr lang="ru-RU" sz="1600" b="1">
                <a:solidFill>
                  <a:schemeClr val="tx2"/>
                </a:solidFill>
                <a:latin typeface="Arial Black" pitchFamily="34" charset="0"/>
              </a:endParaRPr>
            </a:p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endParaRPr lang="ru-RU" sz="1600" b="1">
                <a:solidFill>
                  <a:schemeClr val="tx2"/>
                </a:solidFill>
                <a:latin typeface="Arial Black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8" y="182563"/>
            <a:ext cx="4011612" cy="634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0350"/>
            <a:ext cx="7739062" cy="448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388" y="4797425"/>
            <a:ext cx="896461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Одной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из причин кризиса в духовно-нравственной сфере современного общества является разрушение традиционных устоев семьи.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492500" y="5805488"/>
            <a:ext cx="54721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Arial Black" pitchFamily="34" charset="0"/>
              </a:rPr>
              <a:t>В самостоятельную жизнь  вступают инфантильные, нравственно и духовно неполноценные молодые люди.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5413" y="5287963"/>
            <a:ext cx="88931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осстановить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традиционную ценность брака, семьи, престиж  материнства и отцовства.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Возродить отечественные  культурно-исторические и религиозные традиции.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Воссоздать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 современных условиях традиционный	 уклад жизни общества и семьи.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5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388" y="5329238"/>
            <a:ext cx="8353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b="1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1. Обычаи</a:t>
            </a:r>
            <a:endParaRPr lang="ru-RU" sz="1600" b="1">
              <a:solidFill>
                <a:schemeClr val="bg1"/>
              </a:solidFill>
              <a:latin typeface="Arial Black" pitchFamily="34" charset="0"/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1600" b="1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2. Традиции</a:t>
            </a:r>
            <a:endParaRPr lang="ru-RU" sz="1600" b="1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/>
            <a:r>
              <a:rPr lang="ru-RU" sz="1600" b="1">
                <a:solidFill>
                  <a:schemeClr val="bg1"/>
                </a:solidFill>
                <a:latin typeface="Arial Black" pitchFamily="34" charset="0"/>
              </a:rPr>
              <a:t>                                  3. Отношения</a:t>
            </a:r>
            <a:endParaRPr lang="ru-RU" sz="1600" b="1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/>
            <a:r>
              <a:rPr lang="ru-RU" sz="1600" b="1">
                <a:solidFill>
                  <a:schemeClr val="bg1"/>
                </a:solidFill>
                <a:latin typeface="Arial Black" pitchFamily="34" charset="0"/>
              </a:rPr>
              <a:t>                                               4. Правила доброй и благочестивой жизни</a:t>
            </a:r>
            <a:endParaRPr lang="ru-RU" sz="1600" b="1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/>
            <a:r>
              <a:rPr lang="ru-RU" sz="1600" b="1">
                <a:solidFill>
                  <a:schemeClr val="bg1"/>
                </a:solidFill>
                <a:latin typeface="Arial Black" pitchFamily="34" charset="0"/>
              </a:rPr>
              <a:t>                                                            5. Распорядок дня, недели, года</a:t>
            </a:r>
            <a:endParaRPr lang="ru-RU" sz="1600" b="1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5732463"/>
            <a:ext cx="8507413" cy="825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>
                <a:solidFill>
                  <a:schemeClr val="bg1"/>
                </a:solidFill>
                <a:latin typeface="Arial Black" pitchFamily="34" charset="0"/>
              </a:rPr>
              <a:t>Прекрасной традицией должны быть семейные праздники.</a:t>
            </a:r>
            <a:endParaRPr lang="ru-RU" sz="2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388" y="5800725"/>
            <a:ext cx="87852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Через праздники и традиции можно привить ребёнку хорошие манеры, выработать привычки, научить вести себя за столом.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261938"/>
            <a:ext cx="8034338" cy="602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0" y="5013325"/>
            <a:ext cx="9144000" cy="158432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88" y="23813"/>
            <a:ext cx="7315200" cy="5273675"/>
          </a:xfrm>
          <a:prstGeom prst="rect">
            <a:avLst/>
          </a:prstGeom>
          <a:noFill/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5629275"/>
            <a:ext cx="87487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r>
              <a:rPr lang="ru-RU" sz="2400" b="1">
                <a:solidFill>
                  <a:srgbClr val="FFC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ru-RU" sz="2400" b="1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В каждом доме  складывается свой ритуал.	</a:t>
            </a:r>
            <a:endParaRPr lang="ru-RU" sz="2400" b="1">
              <a:solidFill>
                <a:schemeClr val="bg1"/>
              </a:solidFill>
              <a:latin typeface="Arial Black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836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Words>179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Arial</vt:lpstr>
      <vt:lpstr>Arial Black</vt:lpstr>
      <vt:lpstr>Times New Roman</vt:lpstr>
      <vt:lpstr>Courier New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Духовно-нравственное воспитание и </dc:title>
  <dc:creator>book_net</dc:creator>
  <cp:lastModifiedBy>User</cp:lastModifiedBy>
  <cp:revision>128</cp:revision>
  <cp:lastPrinted>2013-01-25T13:03:27Z</cp:lastPrinted>
  <dcterms:created xsi:type="dcterms:W3CDTF">2010-12-11T11:47:05Z</dcterms:created>
  <dcterms:modified xsi:type="dcterms:W3CDTF">2013-03-04T19:52:44Z</dcterms:modified>
</cp:coreProperties>
</file>