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41"/>
  </p:notesMasterIdLst>
  <p:sldIdLst>
    <p:sldId id="256" r:id="rId2"/>
    <p:sldId id="257" r:id="rId3"/>
    <p:sldId id="258" r:id="rId4"/>
    <p:sldId id="307" r:id="rId5"/>
    <p:sldId id="259" r:id="rId6"/>
    <p:sldId id="260" r:id="rId7"/>
    <p:sldId id="264" r:id="rId8"/>
    <p:sldId id="265" r:id="rId9"/>
    <p:sldId id="266" r:id="rId10"/>
    <p:sldId id="310" r:id="rId11"/>
    <p:sldId id="314" r:id="rId12"/>
    <p:sldId id="288" r:id="rId13"/>
    <p:sldId id="309" r:id="rId14"/>
    <p:sldId id="269" r:id="rId15"/>
    <p:sldId id="270" r:id="rId16"/>
    <p:sldId id="271" r:id="rId17"/>
    <p:sldId id="272" r:id="rId18"/>
    <p:sldId id="261" r:id="rId19"/>
    <p:sldId id="262" r:id="rId20"/>
    <p:sldId id="289" r:id="rId21"/>
    <p:sldId id="263" r:id="rId22"/>
    <p:sldId id="290" r:id="rId23"/>
    <p:sldId id="273" r:id="rId24"/>
    <p:sldId id="312" r:id="rId25"/>
    <p:sldId id="296" r:id="rId26"/>
    <p:sldId id="275" r:id="rId27"/>
    <p:sldId id="297" r:id="rId28"/>
    <p:sldId id="276" r:id="rId29"/>
    <p:sldId id="278" r:id="rId30"/>
    <p:sldId id="295" r:id="rId31"/>
    <p:sldId id="279" r:id="rId32"/>
    <p:sldId id="293" r:id="rId33"/>
    <p:sldId id="294" r:id="rId34"/>
    <p:sldId id="280" r:id="rId35"/>
    <p:sldId id="286" r:id="rId36"/>
    <p:sldId id="287" r:id="rId37"/>
    <p:sldId id="302" r:id="rId38"/>
    <p:sldId id="303" r:id="rId39"/>
    <p:sldId id="30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61" autoAdjust="0"/>
  </p:normalViewPr>
  <p:slideViewPr>
    <p:cSldViewPr>
      <p:cViewPr varScale="1">
        <p:scale>
          <a:sx n="80" d="100"/>
          <a:sy n="80" d="100"/>
        </p:scale>
        <p:origin x="-1878" y="-4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14719-1808-46A4-B144-CD36EA674670}" type="datetimeFigureOut">
              <a:rPr lang="ru-RU" smtClean="0"/>
              <a:pPr/>
              <a:t>09.01.2013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0A8B5-21E7-4AE1-A6B3-A74F5EB6A9A4}" type="slidenum">
              <a:rPr lang="ru-RU" smtClean="0"/>
              <a:pPr/>
              <a:t>‹#›</a:t>
            </a:fld>
            <a:endParaRPr lang="ru-RU"/>
          </a:p>
        </p:txBody>
      </p:sp>
    </p:spTree>
    <p:extLst>
      <p:ext uri="{BB962C8B-B14F-4D97-AF65-F5344CB8AC3E}">
        <p14:creationId xmlns:p14="http://schemas.microsoft.com/office/powerpoint/2010/main" val="169483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22</a:t>
            </a:fld>
            <a:endParaRPr lang="ru-RU"/>
          </a:p>
        </p:txBody>
      </p:sp>
    </p:spTree>
    <p:extLst>
      <p:ext uri="{BB962C8B-B14F-4D97-AF65-F5344CB8AC3E}">
        <p14:creationId xmlns:p14="http://schemas.microsoft.com/office/powerpoint/2010/main" val="284867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25</a:t>
            </a:fld>
            <a:endParaRPr lang="ru-RU"/>
          </a:p>
        </p:txBody>
      </p:sp>
    </p:spTree>
    <p:extLst>
      <p:ext uri="{BB962C8B-B14F-4D97-AF65-F5344CB8AC3E}">
        <p14:creationId xmlns:p14="http://schemas.microsoft.com/office/powerpoint/2010/main" val="165530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26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27</a:t>
            </a:fld>
            <a:endParaRPr lang="ru-RU"/>
          </a:p>
        </p:txBody>
      </p:sp>
    </p:spTree>
    <p:extLst>
      <p:ext uri="{BB962C8B-B14F-4D97-AF65-F5344CB8AC3E}">
        <p14:creationId xmlns:p14="http://schemas.microsoft.com/office/powerpoint/2010/main" val="261277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29</a:t>
            </a:fld>
            <a:endParaRPr lang="ru-RU"/>
          </a:p>
        </p:txBody>
      </p:sp>
    </p:spTree>
    <p:extLst>
      <p:ext uri="{BB962C8B-B14F-4D97-AF65-F5344CB8AC3E}">
        <p14:creationId xmlns:p14="http://schemas.microsoft.com/office/powerpoint/2010/main" val="286689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30</a:t>
            </a:fld>
            <a:endParaRPr lang="ru-RU"/>
          </a:p>
        </p:txBody>
      </p:sp>
    </p:spTree>
    <p:extLst>
      <p:ext uri="{BB962C8B-B14F-4D97-AF65-F5344CB8AC3E}">
        <p14:creationId xmlns:p14="http://schemas.microsoft.com/office/powerpoint/2010/main" val="195788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31</a:t>
            </a:fld>
            <a:endParaRPr lang="ru-RU"/>
          </a:p>
        </p:txBody>
      </p:sp>
    </p:spTree>
    <p:extLst>
      <p:ext uri="{BB962C8B-B14F-4D97-AF65-F5344CB8AC3E}">
        <p14:creationId xmlns:p14="http://schemas.microsoft.com/office/powerpoint/2010/main" val="207138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32</a:t>
            </a:fld>
            <a:endParaRPr lang="ru-RU"/>
          </a:p>
        </p:txBody>
      </p:sp>
    </p:spTree>
    <p:extLst>
      <p:ext uri="{BB962C8B-B14F-4D97-AF65-F5344CB8AC3E}">
        <p14:creationId xmlns:p14="http://schemas.microsoft.com/office/powerpoint/2010/main" val="12150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33</a:t>
            </a:fld>
            <a:endParaRPr lang="ru-RU"/>
          </a:p>
        </p:txBody>
      </p:sp>
    </p:spTree>
    <p:extLst>
      <p:ext uri="{BB962C8B-B14F-4D97-AF65-F5344CB8AC3E}">
        <p14:creationId xmlns:p14="http://schemas.microsoft.com/office/powerpoint/2010/main" val="61285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a:t>
            </a:fld>
            <a:endParaRPr lang="ru-RU"/>
          </a:p>
        </p:txBody>
      </p:sp>
    </p:spTree>
    <p:extLst>
      <p:ext uri="{BB962C8B-B14F-4D97-AF65-F5344CB8AC3E}">
        <p14:creationId xmlns:p14="http://schemas.microsoft.com/office/powerpoint/2010/main" val="163729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34</a:t>
            </a:fld>
            <a:endParaRPr lang="ru-RU"/>
          </a:p>
        </p:txBody>
      </p:sp>
    </p:spTree>
    <p:extLst>
      <p:ext uri="{BB962C8B-B14F-4D97-AF65-F5344CB8AC3E}">
        <p14:creationId xmlns:p14="http://schemas.microsoft.com/office/powerpoint/2010/main" val="353949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5</a:t>
            </a:fld>
            <a:endParaRPr lang="ru-RU"/>
          </a:p>
        </p:txBody>
      </p:sp>
    </p:spTree>
    <p:extLst>
      <p:ext uri="{BB962C8B-B14F-4D97-AF65-F5344CB8AC3E}">
        <p14:creationId xmlns:p14="http://schemas.microsoft.com/office/powerpoint/2010/main" val="191432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11</a:t>
            </a:fld>
            <a:endParaRPr lang="ru-RU"/>
          </a:p>
        </p:txBody>
      </p:sp>
    </p:spTree>
    <p:extLst>
      <p:ext uri="{BB962C8B-B14F-4D97-AF65-F5344CB8AC3E}">
        <p14:creationId xmlns:p14="http://schemas.microsoft.com/office/powerpoint/2010/main" val="319328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12</a:t>
            </a:fld>
            <a:endParaRPr lang="ru-RU"/>
          </a:p>
        </p:txBody>
      </p:sp>
    </p:spTree>
    <p:extLst>
      <p:ext uri="{BB962C8B-B14F-4D97-AF65-F5344CB8AC3E}">
        <p14:creationId xmlns:p14="http://schemas.microsoft.com/office/powerpoint/2010/main" val="377323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15</a:t>
            </a:fld>
            <a:endParaRPr lang="ru-RU" dirty="0"/>
          </a:p>
        </p:txBody>
      </p:sp>
    </p:spTree>
    <p:extLst>
      <p:ext uri="{BB962C8B-B14F-4D97-AF65-F5344CB8AC3E}">
        <p14:creationId xmlns:p14="http://schemas.microsoft.com/office/powerpoint/2010/main" val="56998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17</a:t>
            </a:fld>
            <a:endParaRPr lang="ru-RU"/>
          </a:p>
        </p:txBody>
      </p:sp>
    </p:spTree>
    <p:extLst>
      <p:ext uri="{BB962C8B-B14F-4D97-AF65-F5344CB8AC3E}">
        <p14:creationId xmlns:p14="http://schemas.microsoft.com/office/powerpoint/2010/main" val="59976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30A8B5-21E7-4AE1-A6B3-A74F5EB6A9A4}"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1562D9-1DFE-493A-94A6-09DDBC8C000F}"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1562D9-1DFE-493A-94A6-09DDBC8C000F}"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1562D9-1DFE-493A-94A6-09DDBC8C000F}"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91562D9-1DFE-493A-94A6-09DDBC8C00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1562D9-1DFE-493A-94A6-09DDBC8C000F}"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FB2E12-C2D6-4675-8D98-88F0050BDA87}" type="datetimeFigureOut">
              <a:rPr lang="ru-RU" smtClean="0"/>
              <a:pPr/>
              <a:t>09.01.2013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1562D9-1DFE-493A-94A6-09DDBC8C000F}"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5FB2E12-C2D6-4675-8D98-88F0050BDA87}" type="datetimeFigureOut">
              <a:rPr lang="ru-RU" smtClean="0"/>
              <a:pPr/>
              <a:t>09.01.2013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91562D9-1DFE-493A-94A6-09DDBC8C000F}"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6632"/>
            <a:ext cx="7772400" cy="2132856"/>
          </a:xfrm>
        </p:spPr>
        <p:txBody>
          <a:bodyPr>
            <a:normAutofit fontScale="90000"/>
          </a:bodyPr>
          <a:lstStyle/>
          <a:p>
            <a:r>
              <a:rPr lang="en-US" sz="3100" b="1" dirty="0" smtClean="0"/>
              <a:t/>
            </a:r>
            <a:br>
              <a:rPr lang="en-US" sz="3100" b="1" dirty="0" smtClean="0"/>
            </a:br>
            <a:r>
              <a:rPr lang="en-US" sz="3100" dirty="0" smtClean="0"/>
              <a:t/>
            </a:r>
            <a:br>
              <a:rPr lang="en-US" sz="3100" dirty="0" smtClean="0"/>
            </a:br>
            <a:r>
              <a:rPr lang="ru-RU" sz="3600" b="1" dirty="0" smtClean="0">
                <a:solidFill>
                  <a:schemeClr val="tx1"/>
                </a:solidFill>
                <a:latin typeface="Arial" pitchFamily="34" charset="0"/>
                <a:cs typeface="Arial" pitchFamily="34" charset="0"/>
              </a:rPr>
              <a:t>Интеллектуальная игра по истории Отечества для учащихся 8 классов.</a:t>
            </a:r>
            <a:r>
              <a:rPr lang="ru-RU" sz="3600" dirty="0" smtClean="0">
                <a:solidFill>
                  <a:schemeClr val="tx1"/>
                </a:solidFill>
                <a:latin typeface="Arial" pitchFamily="34" charset="0"/>
                <a:cs typeface="Arial" pitchFamily="34" charset="0"/>
              </a:rPr>
              <a:t/>
            </a:r>
            <a:br>
              <a:rPr lang="ru-RU" sz="3600" dirty="0" smtClean="0">
                <a:solidFill>
                  <a:schemeClr val="tx1"/>
                </a:solidFill>
                <a:latin typeface="Arial" pitchFamily="34" charset="0"/>
                <a:cs typeface="Arial" pitchFamily="34" charset="0"/>
              </a:rPr>
            </a:br>
            <a:endParaRPr lang="ru-RU" sz="3600" dirty="0">
              <a:solidFill>
                <a:schemeClr val="tx1"/>
              </a:solidFill>
              <a:latin typeface="Arial" pitchFamily="34" charset="0"/>
              <a:cs typeface="Arial" pitchFamily="34" charset="0"/>
            </a:endParaRPr>
          </a:p>
        </p:txBody>
      </p:sp>
      <p:sp>
        <p:nvSpPr>
          <p:cNvPr id="3" name="Подзаголовок 2"/>
          <p:cNvSpPr>
            <a:spLocks noGrp="1"/>
          </p:cNvSpPr>
          <p:nvPr>
            <p:ph type="subTitle" idx="1"/>
          </p:nvPr>
        </p:nvSpPr>
        <p:spPr>
          <a:xfrm>
            <a:off x="251520" y="1772816"/>
            <a:ext cx="8640960" cy="4968552"/>
          </a:xfrm>
        </p:spPr>
        <p:txBody>
          <a:bodyPr>
            <a:normAutofit fontScale="77500" lnSpcReduction="20000"/>
          </a:bodyPr>
          <a:lstStyle/>
          <a:p>
            <a:r>
              <a:rPr lang="en-US" b="1" dirty="0" smtClean="0">
                <a:solidFill>
                  <a:schemeClr val="accent1"/>
                </a:solidFill>
              </a:rPr>
              <a:t> </a:t>
            </a:r>
            <a:r>
              <a:rPr lang="ru-RU" sz="5700" b="1" dirty="0" smtClean="0">
                <a:solidFill>
                  <a:srgbClr val="FFFF00"/>
                </a:solidFill>
                <a:latin typeface="Courier New" pitchFamily="49" charset="0"/>
                <a:cs typeface="Courier New" pitchFamily="49" charset="0"/>
              </a:rPr>
              <a:t>Тема:</a:t>
            </a:r>
            <a:r>
              <a:rPr lang="en-US" sz="4800" b="1" dirty="0" smtClean="0">
                <a:solidFill>
                  <a:srgbClr val="FFFF00"/>
                </a:solidFill>
                <a:latin typeface="Courier New" pitchFamily="49" charset="0"/>
                <a:cs typeface="Courier New" pitchFamily="49" charset="0"/>
              </a:rPr>
              <a:t> </a:t>
            </a:r>
            <a:endParaRPr lang="ru-RU" sz="4800" b="1" dirty="0" smtClean="0">
              <a:solidFill>
                <a:srgbClr val="FFFF00"/>
              </a:solidFill>
              <a:latin typeface="Courier New" pitchFamily="49" charset="0"/>
              <a:cs typeface="Courier New" pitchFamily="49" charset="0"/>
            </a:endParaRPr>
          </a:p>
          <a:p>
            <a:r>
              <a:rPr lang="ru-RU" sz="7800" b="1" dirty="0" smtClean="0">
                <a:solidFill>
                  <a:srgbClr val="C00000"/>
                </a:solidFill>
                <a:latin typeface="Times New Roman" pitchFamily="18" charset="0"/>
                <a:cs typeface="Times New Roman" pitchFamily="18" charset="0"/>
              </a:rPr>
              <a:t>«Отечественная война </a:t>
            </a:r>
            <a:endParaRPr lang="en-US" sz="7800" b="1" dirty="0" smtClean="0">
              <a:solidFill>
                <a:srgbClr val="C00000"/>
              </a:solidFill>
              <a:latin typeface="Times New Roman" pitchFamily="18" charset="0"/>
              <a:cs typeface="Times New Roman" pitchFamily="18" charset="0"/>
            </a:endParaRPr>
          </a:p>
          <a:p>
            <a:r>
              <a:rPr lang="ru-RU" sz="7800" b="1" dirty="0" smtClean="0">
                <a:solidFill>
                  <a:srgbClr val="C00000"/>
                </a:solidFill>
                <a:latin typeface="Times New Roman" pitchFamily="18" charset="0"/>
                <a:cs typeface="Times New Roman" pitchFamily="18" charset="0"/>
              </a:rPr>
              <a:t>1812 года»</a:t>
            </a:r>
            <a:r>
              <a:rPr lang="en-US" sz="7800" b="1" dirty="0" smtClean="0">
                <a:solidFill>
                  <a:srgbClr val="C00000"/>
                </a:solidFill>
                <a:latin typeface="Courier New" pitchFamily="49" charset="0"/>
                <a:cs typeface="Courier New" pitchFamily="49" charset="0"/>
              </a:rPr>
              <a:t> </a:t>
            </a:r>
            <a:r>
              <a:rPr lang="en-US" sz="4800" dirty="0" smtClean="0">
                <a:solidFill>
                  <a:srgbClr val="FF0000"/>
                </a:solidFill>
                <a:latin typeface="Courier New" pitchFamily="49" charset="0"/>
                <a:cs typeface="Courier New" pitchFamily="49" charset="0"/>
              </a:rPr>
              <a:t>                      </a:t>
            </a:r>
          </a:p>
          <a:p>
            <a:endParaRPr lang="en-US" dirty="0" smtClean="0">
              <a:solidFill>
                <a:schemeClr val="accent1"/>
              </a:solidFill>
            </a:endParaRPr>
          </a:p>
          <a:p>
            <a:pPr algn="r"/>
            <a:r>
              <a:rPr lang="en-US" sz="3100" dirty="0" smtClean="0">
                <a:solidFill>
                  <a:schemeClr val="tx2">
                    <a:lumMod val="75000"/>
                  </a:schemeClr>
                </a:solidFill>
              </a:rPr>
              <a:t>                                   </a:t>
            </a:r>
            <a:r>
              <a:rPr lang="ru-RU" sz="3100" b="1" dirty="0" smtClean="0">
                <a:solidFill>
                  <a:schemeClr val="tx2">
                    <a:lumMod val="75000"/>
                  </a:schemeClr>
                </a:solidFill>
              </a:rPr>
              <a:t>МБОУ «Домашов</a:t>
            </a:r>
            <a:r>
              <a:rPr lang="en-US" sz="3100" b="1" dirty="0" smtClean="0">
                <a:solidFill>
                  <a:schemeClr val="tx2">
                    <a:lumMod val="75000"/>
                  </a:schemeClr>
                </a:solidFill>
              </a:rPr>
              <a:t>c</a:t>
            </a:r>
            <a:r>
              <a:rPr lang="ru-RU" sz="3100" b="1" dirty="0" smtClean="0">
                <a:solidFill>
                  <a:schemeClr val="tx2">
                    <a:lumMod val="75000"/>
                  </a:schemeClr>
                </a:solidFill>
              </a:rPr>
              <a:t>кая</a:t>
            </a:r>
            <a:r>
              <a:rPr lang="en-US" sz="3100" b="1" dirty="0" smtClean="0">
                <a:solidFill>
                  <a:schemeClr val="tx2">
                    <a:lumMod val="75000"/>
                  </a:schemeClr>
                </a:solidFill>
              </a:rPr>
              <a:t> </a:t>
            </a:r>
            <a:r>
              <a:rPr lang="ru-RU" sz="3100" b="1" dirty="0" smtClean="0">
                <a:solidFill>
                  <a:schemeClr val="tx2">
                    <a:lumMod val="75000"/>
                  </a:schemeClr>
                </a:solidFill>
              </a:rPr>
              <a:t>СОШ»</a:t>
            </a:r>
          </a:p>
          <a:p>
            <a:pPr algn="r"/>
            <a:r>
              <a:rPr lang="en-US" sz="3100" b="1" dirty="0" smtClean="0">
                <a:solidFill>
                  <a:schemeClr val="tx2">
                    <a:lumMod val="75000"/>
                  </a:schemeClr>
                </a:solidFill>
              </a:rPr>
              <a:t>                </a:t>
            </a:r>
            <a:r>
              <a:rPr lang="ru-RU" sz="3100" b="1" dirty="0" smtClean="0">
                <a:solidFill>
                  <a:schemeClr val="tx2">
                    <a:lumMod val="75000"/>
                  </a:schemeClr>
                </a:solidFill>
              </a:rPr>
              <a:t>                         Брянская область</a:t>
            </a:r>
          </a:p>
          <a:p>
            <a:pPr algn="r"/>
            <a:r>
              <a:rPr lang="en-US" sz="3100" b="1" dirty="0" smtClean="0">
                <a:solidFill>
                  <a:schemeClr val="tx2">
                    <a:lumMod val="75000"/>
                  </a:schemeClr>
                </a:solidFill>
              </a:rPr>
              <a:t>                 </a:t>
            </a:r>
            <a:r>
              <a:rPr lang="ru-RU" sz="3100" b="1" dirty="0" smtClean="0">
                <a:solidFill>
                  <a:schemeClr val="tx2">
                    <a:lumMod val="75000"/>
                  </a:schemeClr>
                </a:solidFill>
              </a:rPr>
              <a:t>                        Брянский  район</a:t>
            </a:r>
            <a:endParaRPr lang="en-US" sz="3100" b="1" dirty="0" smtClean="0">
              <a:solidFill>
                <a:schemeClr val="tx2">
                  <a:lumMod val="75000"/>
                </a:schemeClr>
              </a:solidFill>
            </a:endParaRPr>
          </a:p>
          <a:p>
            <a:pPr algn="r"/>
            <a:r>
              <a:rPr lang="en-US" sz="3100" b="1" dirty="0" smtClean="0">
                <a:solidFill>
                  <a:schemeClr val="tx2">
                    <a:lumMod val="75000"/>
                  </a:schemeClr>
                </a:solidFill>
              </a:rPr>
              <a:t>                                  </a:t>
            </a:r>
            <a:r>
              <a:rPr lang="ru-RU" sz="3100" b="1" dirty="0" smtClean="0">
                <a:solidFill>
                  <a:schemeClr val="tx2">
                    <a:lumMod val="75000"/>
                  </a:schemeClr>
                </a:solidFill>
              </a:rPr>
              <a:t>Иванова Нина Михайловна, </a:t>
            </a:r>
            <a:r>
              <a:rPr lang="en-US" sz="3100" b="1" dirty="0" smtClean="0">
                <a:solidFill>
                  <a:schemeClr val="tx2">
                    <a:lumMod val="75000"/>
                  </a:schemeClr>
                </a:solidFill>
              </a:rPr>
              <a:t> </a:t>
            </a:r>
            <a:endParaRPr lang="ru-RU" sz="3100" b="1" dirty="0" smtClean="0">
              <a:solidFill>
                <a:schemeClr val="tx2">
                  <a:lumMod val="75000"/>
                </a:schemeClr>
              </a:solidFill>
            </a:endParaRPr>
          </a:p>
          <a:p>
            <a:pPr algn="r"/>
            <a:r>
              <a:rPr lang="en-US" sz="3100" b="1" dirty="0" smtClean="0">
                <a:solidFill>
                  <a:schemeClr val="tx2">
                    <a:lumMod val="75000"/>
                  </a:schemeClr>
                </a:solidFill>
              </a:rPr>
              <a:t>                                  </a:t>
            </a:r>
            <a:r>
              <a:rPr lang="ru-RU" sz="3100" b="1" dirty="0" smtClean="0">
                <a:solidFill>
                  <a:schemeClr val="tx2">
                    <a:lumMod val="75000"/>
                  </a:schemeClr>
                </a:solidFill>
              </a:rPr>
              <a:t>учитель истории и обществознания</a:t>
            </a:r>
            <a:r>
              <a:rPr lang="ru-RU" sz="3100" dirty="0" smtClean="0">
                <a:solidFill>
                  <a:schemeClr val="tx2">
                    <a:lumMod val="75000"/>
                  </a:schemeClr>
                </a:solidFill>
              </a:rPr>
              <a:t>.</a:t>
            </a:r>
            <a:endParaRPr lang="ru-RU" sz="31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b="1" dirty="0" smtClean="0">
                <a:solidFill>
                  <a:schemeClr val="tx1"/>
                </a:solidFill>
                <a:latin typeface="Arial Black" pitchFamily="34" charset="0"/>
              </a:rPr>
              <a:t>3 конкурс</a:t>
            </a:r>
            <a:r>
              <a:rPr lang="ru-RU" b="1" dirty="0" smtClean="0">
                <a:solidFill>
                  <a:schemeClr val="tx1"/>
                </a:solidFill>
              </a:rPr>
              <a:t>.</a:t>
            </a:r>
            <a:br>
              <a:rPr lang="ru-RU" b="1" dirty="0" smtClean="0">
                <a:solidFill>
                  <a:schemeClr val="tx1"/>
                </a:solidFill>
              </a:rPr>
            </a:br>
            <a:r>
              <a:rPr lang="ru-RU" b="1" dirty="0" smtClean="0">
                <a:solidFill>
                  <a:srgbClr val="FFFF00"/>
                </a:solidFill>
                <a:latin typeface="Arial Black" pitchFamily="34" charset="0"/>
              </a:rPr>
              <a:t>«</a:t>
            </a:r>
            <a:r>
              <a:rPr lang="ru-RU" dirty="0" smtClean="0">
                <a:solidFill>
                  <a:srgbClr val="FFFF00"/>
                </a:solidFill>
                <a:latin typeface="Arial Black" pitchFamily="34" charset="0"/>
              </a:rPr>
              <a:t>Послание потомкам»</a:t>
            </a:r>
            <a:endParaRPr lang="ru-RU" dirty="0">
              <a:solidFill>
                <a:srgbClr val="FFFF00"/>
              </a:solidFill>
              <a:latin typeface="Arial Black"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0672"/>
            <a:ext cx="86409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88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1" y="116632"/>
            <a:ext cx="8229600" cy="1080120"/>
          </a:xfrm>
        </p:spPr>
        <p:txBody>
          <a:bodyPr>
            <a:normAutofit fontScale="90000"/>
          </a:bodyPr>
          <a:lstStyle/>
          <a:p>
            <a:r>
              <a:rPr lang="ru-RU" b="1" dirty="0">
                <a:solidFill>
                  <a:srgbClr val="7030A0"/>
                </a:solidFill>
              </a:rPr>
              <a:t>О ком и о каком важном событии идёт речь в письме?</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0768"/>
            <a:ext cx="914400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7" y="2021892"/>
            <a:ext cx="7632848" cy="4154984"/>
          </a:xfrm>
          <a:prstGeom prst="rect">
            <a:avLst/>
          </a:prstGeom>
        </p:spPr>
        <p:txBody>
          <a:bodyPr wrap="square">
            <a:spAutoFit/>
          </a:bodyPr>
          <a:lstStyle/>
          <a:p>
            <a:r>
              <a:rPr lang="ru-RU" sz="2400" b="1" dirty="0">
                <a:solidFill>
                  <a:schemeClr val="bg1"/>
                </a:solidFill>
                <a:latin typeface="Times New Roman" pitchFamily="18" charset="0"/>
                <a:cs typeface="Times New Roman" pitchFamily="18" charset="0"/>
              </a:rPr>
              <a:t>«…</a:t>
            </a:r>
            <a:r>
              <a:rPr lang="ru-RU" sz="2400" b="1" dirty="0">
                <a:latin typeface="Times New Roman" pitchFamily="18" charset="0"/>
                <a:cs typeface="Times New Roman" pitchFamily="18" charset="0"/>
              </a:rPr>
              <a:t> </a:t>
            </a:r>
            <a:r>
              <a:rPr lang="ru-RU" sz="2400" b="1" dirty="0">
                <a:solidFill>
                  <a:schemeClr val="bg1"/>
                </a:solidFill>
                <a:latin typeface="Times New Roman" pitchFamily="18" charset="0"/>
                <a:cs typeface="Times New Roman" pitchFamily="18" charset="0"/>
              </a:rPr>
              <a:t>Ещё ни один полководец ни в одной армии не находился в таком крайне неприятном положении, как я. Каждая из обеих соединённых армий имела своего особого главнокомандующего, которые облечены были полномочиями, вполне соответствующими таковому положению. Каждый из них имел право распоряжаться по собственному усмотрению вверенною ему армией. «Правда, я имел в качестве военного министра право отдавать приказы, но я не решился воспользоваться этим правом…» </a:t>
            </a:r>
          </a:p>
        </p:txBody>
      </p:sp>
    </p:spTree>
    <p:extLst>
      <p:ext uri="{BB962C8B-B14F-4D97-AF65-F5344CB8AC3E}">
        <p14:creationId xmlns:p14="http://schemas.microsoft.com/office/powerpoint/2010/main" val="155432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640960" cy="5544616"/>
          </a:xfrm>
        </p:spPr>
        <p:txBody>
          <a:bodyPr>
            <a:noAutofit/>
          </a:bodyPr>
          <a:lstStyle/>
          <a:p>
            <a:r>
              <a:rPr lang="ru-RU" sz="3000" b="1" dirty="0" smtClean="0">
                <a:solidFill>
                  <a:srgbClr val="002060"/>
                </a:solidFill>
                <a:latin typeface="Courier New" pitchFamily="49" charset="0"/>
                <a:cs typeface="Courier New" pitchFamily="49" charset="0"/>
              </a:rPr>
              <a:t>О М. Барклае де </a:t>
            </a:r>
            <a:r>
              <a:rPr lang="ru-RU" sz="3000" b="1" dirty="0">
                <a:solidFill>
                  <a:srgbClr val="002060"/>
                </a:solidFill>
                <a:latin typeface="Courier New" pitchFamily="49" charset="0"/>
                <a:cs typeface="Courier New" pitchFamily="49" charset="0"/>
              </a:rPr>
              <a:t>Т</a:t>
            </a:r>
            <a:r>
              <a:rPr lang="ru-RU" sz="3000" b="1" dirty="0" smtClean="0">
                <a:solidFill>
                  <a:srgbClr val="002060"/>
                </a:solidFill>
                <a:latin typeface="Courier New" pitchFamily="49" charset="0"/>
                <a:cs typeface="Courier New" pitchFamily="49" charset="0"/>
              </a:rPr>
              <a:t>олли. В начале войны император Александр </a:t>
            </a:r>
            <a:r>
              <a:rPr lang="en-US" sz="3000" b="1" dirty="0" smtClean="0">
                <a:solidFill>
                  <a:srgbClr val="002060"/>
                </a:solidFill>
                <a:latin typeface="Courier New" pitchFamily="49" charset="0"/>
                <a:cs typeface="Courier New" pitchFamily="49" charset="0"/>
              </a:rPr>
              <a:t>I</a:t>
            </a:r>
            <a:r>
              <a:rPr lang="ru-RU" sz="3000" b="1" dirty="0" smtClean="0">
                <a:solidFill>
                  <a:srgbClr val="002060"/>
                </a:solidFill>
                <a:latin typeface="Courier New" pitchFamily="49" charset="0"/>
                <a:cs typeface="Courier New" pitchFamily="49" charset="0"/>
              </a:rPr>
              <a:t> не назначил его главнокомандующим, хотя он был военным министром. Он не имел права требовать повиновения других генералов, хотя имел право издавать приказы, но часто этим правом не пользовался. Например, для сохранения армии он отдал приказ оставить Смоленск, за что другие генералы армии обвинили его в измене.</a:t>
            </a:r>
            <a:endParaRPr lang="ru-RU" sz="3000" b="1" dirty="0">
              <a:solidFill>
                <a:srgbClr val="002060"/>
              </a:solidFill>
              <a:latin typeface="Courier New" pitchFamily="49" charset="0"/>
              <a:cs typeface="Courier New" pitchFamily="49" charset="0"/>
            </a:endParaRPr>
          </a:p>
        </p:txBody>
      </p:sp>
      <p:sp>
        <p:nvSpPr>
          <p:cNvPr id="3" name="Заголовок 2"/>
          <p:cNvSpPr>
            <a:spLocks noGrp="1"/>
          </p:cNvSpPr>
          <p:nvPr>
            <p:ph type="title"/>
          </p:nvPr>
        </p:nvSpPr>
        <p:spPr>
          <a:xfrm>
            <a:off x="179512" y="260648"/>
            <a:ext cx="8784976" cy="936104"/>
          </a:xfrm>
        </p:spPr>
        <p:txBody>
          <a:bodyPr>
            <a:normAutofit fontScale="90000"/>
          </a:bodyPr>
          <a:lstStyle/>
          <a:p>
            <a:r>
              <a:rPr lang="ru-RU" b="1" dirty="0" smtClean="0">
                <a:solidFill>
                  <a:schemeClr val="tx2">
                    <a:lumMod val="75000"/>
                  </a:schemeClr>
                </a:solidFill>
                <a:latin typeface="Arial" pitchFamily="34" charset="0"/>
                <a:cs typeface="Arial" pitchFamily="34" charset="0"/>
              </a:rPr>
              <a:t>Ответ для команды </a:t>
            </a:r>
            <a:r>
              <a:rPr lang="ru-RU" b="1" dirty="0" smtClean="0">
                <a:solidFill>
                  <a:srgbClr val="C00000"/>
                </a:solidFill>
                <a:latin typeface="Arial" pitchFamily="34" charset="0"/>
                <a:cs typeface="Arial" pitchFamily="34" charset="0"/>
              </a:rPr>
              <a:t>«Ополченцы».</a:t>
            </a:r>
            <a:endParaRPr lang="ru-RU"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36139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251520" y="260648"/>
            <a:ext cx="8640960" cy="1080120"/>
          </a:xfrm>
        </p:spPr>
        <p:txBody>
          <a:bodyPr>
            <a:normAutofit fontScale="90000"/>
          </a:bodyPr>
          <a:lstStyle/>
          <a:p>
            <a:r>
              <a:rPr lang="ru-RU" b="1" dirty="0">
                <a:solidFill>
                  <a:schemeClr val="tx1"/>
                </a:solidFill>
                <a:latin typeface="Arial" pitchFamily="34" charset="0"/>
                <a:cs typeface="Arial" pitchFamily="34" charset="0"/>
              </a:rPr>
              <a:t>О каком </a:t>
            </a:r>
            <a:r>
              <a:rPr lang="ru-RU" b="1" dirty="0" smtClean="0">
                <a:solidFill>
                  <a:schemeClr val="tx1"/>
                </a:solidFill>
                <a:latin typeface="Arial" pitchFamily="34" charset="0"/>
                <a:cs typeface="Arial" pitchFamily="34" charset="0"/>
              </a:rPr>
              <a:t>событии говорится </a:t>
            </a:r>
            <a:r>
              <a:rPr lang="ru-RU" b="1" dirty="0">
                <a:solidFill>
                  <a:schemeClr val="tx1"/>
                </a:solidFill>
                <a:latin typeface="Arial" pitchFamily="34" charset="0"/>
                <a:cs typeface="Arial" pitchFamily="34" charset="0"/>
              </a:rPr>
              <a:t>в </a:t>
            </a:r>
            <a:r>
              <a:rPr lang="ru-RU" b="1" dirty="0" smtClean="0">
                <a:solidFill>
                  <a:schemeClr val="tx1"/>
                </a:solidFill>
                <a:latin typeface="Arial" pitchFamily="34" charset="0"/>
                <a:cs typeface="Arial" pitchFamily="34" charset="0"/>
              </a:rPr>
              <a:t>письме и кто о нём говорит</a:t>
            </a:r>
            <a:r>
              <a:rPr lang="ru-RU" dirty="0" smtClean="0">
                <a:solidFill>
                  <a:schemeClr val="tx1"/>
                </a:solidFill>
                <a:latin typeface="Arial" pitchFamily="34" charset="0"/>
                <a:cs typeface="Arial" pitchFamily="34" charset="0"/>
              </a:rPr>
              <a:t>?</a:t>
            </a:r>
            <a:endParaRPr lang="ru-RU"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491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58" y="1552595"/>
            <a:ext cx="8640961" cy="542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2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505397"/>
            <a:ext cx="8568952" cy="5019947"/>
          </a:xfrm>
        </p:spPr>
        <p:txBody>
          <a:bodyPr>
            <a:normAutofit fontScale="92500" lnSpcReduction="10000"/>
          </a:bodyPr>
          <a:lstStyle/>
          <a:p>
            <a:pPr>
              <a:buNone/>
            </a:pPr>
            <a:r>
              <a:rPr lang="ru-RU" sz="3400" b="1" dirty="0" smtClean="0">
                <a:solidFill>
                  <a:srgbClr val="FF0000"/>
                </a:solidFill>
              </a:rPr>
              <a:t>       </a:t>
            </a:r>
            <a:r>
              <a:rPr lang="ru-RU" sz="3700" b="1" dirty="0" smtClean="0">
                <a:solidFill>
                  <a:schemeClr val="tx1"/>
                </a:solidFill>
                <a:latin typeface="Courier New" pitchFamily="49" charset="0"/>
                <a:cs typeface="Courier New" pitchFamily="49" charset="0"/>
              </a:rPr>
              <a:t>М.И Кутузов говорит о русской армии и потере Москвы –столицы России. Без подкрепления и удобной позиции для армии, он не решался давать сражение в городе Москве</a:t>
            </a:r>
            <a:r>
              <a:rPr lang="en-US" sz="3700" b="1" dirty="0" smtClean="0">
                <a:solidFill>
                  <a:schemeClr val="tx1"/>
                </a:solidFill>
                <a:latin typeface="Courier New" pitchFamily="49" charset="0"/>
                <a:cs typeface="Courier New" pitchFamily="49" charset="0"/>
              </a:rPr>
              <a:t> c </a:t>
            </a:r>
            <a:r>
              <a:rPr lang="ru-RU" sz="3700" b="1" dirty="0" smtClean="0">
                <a:solidFill>
                  <a:schemeClr val="tx1"/>
                </a:solidFill>
                <a:latin typeface="Courier New" pitchFamily="49" charset="0"/>
                <a:cs typeface="Courier New" pitchFamily="49" charset="0"/>
              </a:rPr>
              <a:t>его узкими улочками, и крутыми спусками к мостам. Кутузов опасался, что с потерей армии</a:t>
            </a:r>
            <a:r>
              <a:rPr lang="ru-RU" sz="3700" b="1" dirty="0">
                <a:solidFill>
                  <a:schemeClr val="tx1"/>
                </a:solidFill>
                <a:latin typeface="Courier New" pitchFamily="49" charset="0"/>
                <a:cs typeface="Courier New" pitchFamily="49" charset="0"/>
              </a:rPr>
              <a:t>,</a:t>
            </a:r>
            <a:r>
              <a:rPr lang="ru-RU" sz="3700" b="1" dirty="0" smtClean="0">
                <a:solidFill>
                  <a:schemeClr val="tx1"/>
                </a:solidFill>
                <a:latin typeface="Courier New" pitchFamily="49" charset="0"/>
                <a:cs typeface="Courier New" pitchFamily="49" charset="0"/>
              </a:rPr>
              <a:t> будет потеряна   Россия.</a:t>
            </a:r>
          </a:p>
          <a:p>
            <a:endParaRPr lang="ru-RU" sz="3700" dirty="0"/>
          </a:p>
        </p:txBody>
      </p:sp>
      <p:sp>
        <p:nvSpPr>
          <p:cNvPr id="4" name="Заголовок 3"/>
          <p:cNvSpPr>
            <a:spLocks noGrp="1"/>
          </p:cNvSpPr>
          <p:nvPr>
            <p:ph type="title"/>
          </p:nvPr>
        </p:nvSpPr>
        <p:spPr>
          <a:xfrm>
            <a:off x="251520" y="332656"/>
            <a:ext cx="8640960" cy="1080120"/>
          </a:xfrm>
        </p:spPr>
        <p:txBody>
          <a:bodyPr>
            <a:noAutofit/>
          </a:bodyPr>
          <a:lstStyle/>
          <a:p>
            <a:r>
              <a:rPr lang="ru-RU" sz="4000" b="1" dirty="0" smtClean="0">
                <a:solidFill>
                  <a:srgbClr val="7030A0"/>
                </a:solidFill>
                <a:latin typeface="Arial" pitchFamily="34" charset="0"/>
                <a:cs typeface="Arial" pitchFamily="34" charset="0"/>
              </a:rPr>
              <a:t>Ответ для команды</a:t>
            </a:r>
            <a:r>
              <a:rPr lang="en-US" sz="4000" b="1" dirty="0" smtClean="0">
                <a:solidFill>
                  <a:srgbClr val="7030A0"/>
                </a:solidFill>
                <a:latin typeface="Arial" pitchFamily="34" charset="0"/>
                <a:cs typeface="Arial" pitchFamily="34" charset="0"/>
              </a:rPr>
              <a:t> </a:t>
            </a:r>
            <a:r>
              <a:rPr lang="ru-RU" sz="4000" b="1" dirty="0" smtClean="0">
                <a:solidFill>
                  <a:srgbClr val="7030A0"/>
                </a:solidFill>
                <a:latin typeface="Arial" pitchFamily="34" charset="0"/>
                <a:cs typeface="Arial" pitchFamily="34" charset="0"/>
              </a:rPr>
              <a:t>«Гардемарины». </a:t>
            </a:r>
            <a:endParaRPr lang="ru-RU" sz="4000" b="1" dirty="0">
              <a:solidFill>
                <a:srgbClr val="7030A0"/>
              </a:solidFill>
              <a:latin typeface="Arial" pitchFamily="34" charset="0"/>
              <a:cs typeface="Arial" pitchFamily="34" charset="0"/>
            </a:endParaRPr>
          </a:p>
        </p:txBody>
      </p:sp>
      <p:sp>
        <p:nvSpPr>
          <p:cNvPr id="5" name="Прямоугольник 4"/>
          <p:cNvSpPr/>
          <p:nvPr/>
        </p:nvSpPr>
        <p:spPr>
          <a:xfrm>
            <a:off x="2286000" y="1166843"/>
            <a:ext cx="4572000" cy="338554"/>
          </a:xfrm>
          <a:prstGeom prst="rect">
            <a:avLst/>
          </a:prstGeom>
        </p:spPr>
        <p:txBody>
          <a:bodyPr>
            <a:spAutoFit/>
          </a:bodyPr>
          <a:lstStyle/>
          <a:p>
            <a:r>
              <a:rPr lang="ru-RU" sz="1600" b="1" dirty="0" smtClean="0">
                <a:latin typeface="Century Gothic" pitchFamily="34"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04864"/>
            <a:ext cx="8229600" cy="4104496"/>
          </a:xfrm>
        </p:spPr>
        <p:txBody>
          <a:bodyPr>
            <a:normAutofit fontScale="92500" lnSpcReduction="20000"/>
          </a:bodyPr>
          <a:lstStyle/>
          <a:p>
            <a:r>
              <a:rPr lang="ru-RU" sz="4400" b="1" dirty="0" smtClean="0">
                <a:solidFill>
                  <a:schemeClr val="tx1"/>
                </a:solidFill>
                <a:latin typeface="Courier New" pitchFamily="49" charset="0"/>
                <a:cs typeface="Courier New" pitchFamily="49" charset="0"/>
              </a:rPr>
              <a:t>Определить, кто изображен на портрете?  </a:t>
            </a:r>
          </a:p>
          <a:p>
            <a:r>
              <a:rPr lang="ru-RU" sz="4400" b="1" dirty="0" smtClean="0">
                <a:solidFill>
                  <a:schemeClr val="tx1"/>
                </a:solidFill>
                <a:latin typeface="Courier New" pitchFamily="49" charset="0"/>
                <a:cs typeface="Courier New" pitchFamily="49" charset="0"/>
              </a:rPr>
              <a:t>Рассказать, кратко и эмоционально об этом  герое? </a:t>
            </a:r>
          </a:p>
          <a:p>
            <a:r>
              <a:rPr lang="ru-RU" sz="4400" b="1" dirty="0" smtClean="0">
                <a:solidFill>
                  <a:schemeClr val="tx1"/>
                </a:solidFill>
                <a:latin typeface="Courier New" pitchFamily="49" charset="0"/>
                <a:cs typeface="Courier New" pitchFamily="49" charset="0"/>
              </a:rPr>
              <a:t>Кто автор данной репродукции картины? </a:t>
            </a:r>
          </a:p>
          <a:p>
            <a:endParaRPr lang="ru-RU" dirty="0">
              <a:solidFill>
                <a:srgbClr val="FF0000"/>
              </a:solidFill>
            </a:endParaRPr>
          </a:p>
        </p:txBody>
      </p:sp>
      <p:sp>
        <p:nvSpPr>
          <p:cNvPr id="2" name="Заголовок 1"/>
          <p:cNvSpPr>
            <a:spLocks noGrp="1"/>
          </p:cNvSpPr>
          <p:nvPr>
            <p:ph type="title"/>
          </p:nvPr>
        </p:nvSpPr>
        <p:spPr>
          <a:xfrm>
            <a:off x="457200" y="338328"/>
            <a:ext cx="8229600" cy="1146456"/>
          </a:xfrm>
        </p:spPr>
        <p:txBody>
          <a:bodyPr>
            <a:normAutofit fontScale="90000"/>
          </a:bodyPr>
          <a:lstStyle/>
          <a:p>
            <a:r>
              <a:rPr lang="ru-RU" sz="4000" b="1" dirty="0" smtClean="0">
                <a:solidFill>
                  <a:schemeClr val="tx1">
                    <a:lumMod val="75000"/>
                    <a:lumOff val="25000"/>
                  </a:schemeClr>
                </a:solidFill>
                <a:latin typeface="Arial" pitchFamily="34" charset="0"/>
                <a:cs typeface="Arial" pitchFamily="34" charset="0"/>
              </a:rPr>
              <a:t>4 конкурс</a:t>
            </a:r>
            <a:r>
              <a:rPr lang="ru-RU" sz="3600" b="1" dirty="0">
                <a:solidFill>
                  <a:srgbClr val="92D050"/>
                </a:solidFill>
                <a:latin typeface="Arial" pitchFamily="34" charset="0"/>
                <a:cs typeface="Arial" pitchFamily="34" charset="0"/>
              </a:rPr>
              <a:t/>
            </a:r>
            <a:br>
              <a:rPr lang="ru-RU" sz="3600" b="1" dirty="0">
                <a:solidFill>
                  <a:srgbClr val="92D050"/>
                </a:solidFill>
                <a:latin typeface="Arial" pitchFamily="34" charset="0"/>
                <a:cs typeface="Arial" pitchFamily="34" charset="0"/>
              </a:rPr>
            </a:br>
            <a:r>
              <a:rPr lang="ru-RU" sz="3600" b="1" dirty="0" smtClean="0">
                <a:solidFill>
                  <a:srgbClr val="92D050"/>
                </a:solidFill>
                <a:latin typeface="Arial Black" pitchFamily="34" charset="0"/>
              </a:rPr>
              <a:t> </a:t>
            </a:r>
            <a:r>
              <a:rPr lang="ru-RU" b="1" dirty="0" smtClean="0">
                <a:solidFill>
                  <a:srgbClr val="FFFF00"/>
                </a:solidFill>
                <a:latin typeface="Arial Black" pitchFamily="34" charset="0"/>
              </a:rPr>
              <a:t>«Герои войны» </a:t>
            </a:r>
            <a:endParaRPr lang="ru-RU" dirty="0">
              <a:solidFill>
                <a:srgbClr val="FF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srcRect/>
          <a:stretch>
            <a:fillRect/>
          </a:stretch>
        </p:blipFill>
        <p:spPr bwMode="auto">
          <a:xfrm>
            <a:off x="251520" y="764704"/>
            <a:ext cx="3672408" cy="5962922"/>
          </a:xfrm>
          <a:prstGeom prst="rect">
            <a:avLst/>
          </a:prstGeom>
          <a:noFill/>
          <a:ln w="9525">
            <a:noFill/>
            <a:miter lim="800000"/>
            <a:headEnd/>
            <a:tailEnd/>
          </a:ln>
        </p:spPr>
      </p:pic>
      <p:sp>
        <p:nvSpPr>
          <p:cNvPr id="2" name="Заголовок 1"/>
          <p:cNvSpPr>
            <a:spLocks noGrp="1"/>
          </p:cNvSpPr>
          <p:nvPr>
            <p:ph type="title"/>
          </p:nvPr>
        </p:nvSpPr>
        <p:spPr>
          <a:xfrm>
            <a:off x="3851920" y="260648"/>
            <a:ext cx="5040560" cy="6552728"/>
          </a:xfrm>
        </p:spPr>
        <p:txBody>
          <a:bodyPr>
            <a:normAutofit fontScale="90000"/>
          </a:bodyPr>
          <a:lstStyle/>
          <a:p>
            <a:r>
              <a:rPr lang="ru-RU" b="1" dirty="0" smtClean="0">
                <a:solidFill>
                  <a:srgbClr val="002060"/>
                </a:solidFill>
                <a:latin typeface="Arial" pitchFamily="34" charset="0"/>
                <a:cs typeface="Arial" pitchFamily="34" charset="0"/>
              </a:rPr>
              <a:t>Ответ для команды </a:t>
            </a:r>
            <a:br>
              <a:rPr lang="ru-RU" b="1" dirty="0" smtClean="0">
                <a:solidFill>
                  <a:srgbClr val="002060"/>
                </a:solidFill>
                <a:latin typeface="Arial" pitchFamily="34" charset="0"/>
                <a:cs typeface="Arial" pitchFamily="34" charset="0"/>
              </a:rPr>
            </a:br>
            <a:r>
              <a:rPr lang="ru-RU" b="1" dirty="0" smtClean="0">
                <a:solidFill>
                  <a:srgbClr val="C00000"/>
                </a:solidFill>
                <a:latin typeface="Arial" pitchFamily="34" charset="0"/>
                <a:cs typeface="Arial" pitchFamily="34" charset="0"/>
              </a:rPr>
              <a:t>«Ополченцы». </a:t>
            </a:r>
            <a:r>
              <a:rPr lang="ru-RU" sz="1800" dirty="0" smtClean="0">
                <a:solidFill>
                  <a:srgbClr val="C00000"/>
                </a:solidFill>
              </a:rPr>
              <a:t/>
            </a:r>
            <a:br>
              <a:rPr lang="ru-RU" sz="1800" dirty="0" smtClean="0">
                <a:solidFill>
                  <a:srgbClr val="C00000"/>
                </a:solidFill>
              </a:rPr>
            </a:br>
            <a:r>
              <a:rPr lang="ru-RU" sz="3100" b="1" dirty="0" smtClean="0">
                <a:solidFill>
                  <a:srgbClr val="002060"/>
                </a:solidFill>
                <a:latin typeface="Courier New" pitchFamily="49" charset="0"/>
                <a:cs typeface="Courier New" pitchFamily="49" charset="0"/>
              </a:rPr>
              <a:t>Денис Давыдов, поэт, партизан, адъютант князя Багратиона. Сначала служил в Ахтырском гусарском полку, а потом с 130 всадниками перешёл к партизанам. Совершал рейды в тыл врага. Художник  репродукции картины - </a:t>
            </a:r>
            <a:r>
              <a:rPr lang="ru-RU" sz="3100" b="1" dirty="0" err="1" smtClean="0">
                <a:solidFill>
                  <a:srgbClr val="002060"/>
                </a:solidFill>
                <a:latin typeface="Courier New" pitchFamily="49" charset="0"/>
                <a:cs typeface="Courier New" pitchFamily="49" charset="0"/>
              </a:rPr>
              <a:t>Кипринский</a:t>
            </a:r>
            <a:r>
              <a:rPr lang="ru-RU" sz="3100" b="1" dirty="0" smtClean="0">
                <a:solidFill>
                  <a:srgbClr val="002060"/>
                </a:solidFill>
                <a:latin typeface="Courier New" pitchFamily="49" charset="0"/>
                <a:cs typeface="Courier New" pitchFamily="49" charset="0"/>
              </a:rPr>
              <a:t>.</a:t>
            </a:r>
            <a:endParaRPr lang="ru-RU" sz="3100" b="1" dirty="0">
              <a:solidFill>
                <a:srgbClr val="002060"/>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3" cstate="print"/>
          <a:srcRect/>
          <a:stretch>
            <a:fillRect/>
          </a:stretch>
        </p:blipFill>
        <p:spPr bwMode="auto">
          <a:xfrm>
            <a:off x="251520" y="1268760"/>
            <a:ext cx="3816424" cy="5472608"/>
          </a:xfrm>
          <a:prstGeom prst="rect">
            <a:avLst/>
          </a:prstGeom>
          <a:noFill/>
          <a:ln w="9525">
            <a:noFill/>
            <a:miter lim="800000"/>
            <a:headEnd/>
            <a:tailEnd/>
          </a:ln>
        </p:spPr>
      </p:pic>
      <p:sp>
        <p:nvSpPr>
          <p:cNvPr id="2" name="Заголовок 1"/>
          <p:cNvSpPr>
            <a:spLocks noGrp="1"/>
          </p:cNvSpPr>
          <p:nvPr>
            <p:ph type="title"/>
          </p:nvPr>
        </p:nvSpPr>
        <p:spPr>
          <a:xfrm>
            <a:off x="4211960" y="260648"/>
            <a:ext cx="4752528" cy="6408712"/>
          </a:xfrm>
        </p:spPr>
        <p:txBody>
          <a:bodyPr>
            <a:noAutofit/>
          </a:bodyPr>
          <a:lstStyle/>
          <a:p>
            <a:r>
              <a:rPr lang="ru-RU" sz="3200" b="1" dirty="0" smtClean="0">
                <a:solidFill>
                  <a:srgbClr val="7030A0"/>
                </a:solidFill>
                <a:latin typeface="Arial" pitchFamily="34" charset="0"/>
                <a:cs typeface="Arial" pitchFamily="34" charset="0"/>
              </a:rPr>
              <a:t>Ответ для команды </a:t>
            </a:r>
            <a:br>
              <a:rPr lang="ru-RU" sz="3200" b="1" dirty="0" smtClean="0">
                <a:solidFill>
                  <a:srgbClr val="7030A0"/>
                </a:solidFill>
                <a:latin typeface="Arial" pitchFamily="34" charset="0"/>
                <a:cs typeface="Arial" pitchFamily="34" charset="0"/>
              </a:rPr>
            </a:br>
            <a:r>
              <a:rPr lang="ru-RU" sz="3600" b="1" dirty="0" smtClean="0">
                <a:solidFill>
                  <a:srgbClr val="7030A0"/>
                </a:solidFill>
                <a:latin typeface="Arial" pitchFamily="34" charset="0"/>
                <a:cs typeface="Arial" pitchFamily="34" charset="0"/>
              </a:rPr>
              <a:t>«Гардемарины». </a:t>
            </a:r>
            <a:r>
              <a:rPr lang="ru-RU" sz="3600" b="1" dirty="0" smtClean="0">
                <a:latin typeface="Arial" pitchFamily="34" charset="0"/>
                <a:cs typeface="Arial" pitchFamily="34" charset="0"/>
              </a:rPr>
              <a:t/>
            </a:r>
            <a:br>
              <a:rPr lang="ru-RU" sz="3600" b="1" dirty="0" smtClean="0">
                <a:latin typeface="Arial" pitchFamily="34" charset="0"/>
                <a:cs typeface="Arial" pitchFamily="34" charset="0"/>
              </a:rPr>
            </a:br>
            <a:r>
              <a:rPr lang="ru-RU" sz="2400" b="1" dirty="0" smtClean="0">
                <a:solidFill>
                  <a:schemeClr val="tx1"/>
                </a:solidFill>
                <a:latin typeface="Courier New" pitchFamily="49" charset="0"/>
                <a:cs typeface="Courier New" pitchFamily="49" charset="0"/>
              </a:rPr>
              <a:t>Надежда Дурова, женщина –офицер, служила гусаром в полку под именем Александра Андреевича, что </a:t>
            </a:r>
            <a:r>
              <a:rPr lang="ru-RU" sz="2400" b="1" dirty="0">
                <a:solidFill>
                  <a:schemeClr val="tx1"/>
                </a:solidFill>
                <a:latin typeface="Courier New" pitchFamily="49" charset="0"/>
                <a:cs typeface="Courier New" pitchFamily="49" charset="0"/>
              </a:rPr>
              <a:t>было в то дни не </a:t>
            </a:r>
            <a:r>
              <a:rPr lang="ru-RU" sz="2400" b="1" dirty="0" smtClean="0">
                <a:solidFill>
                  <a:schemeClr val="tx1"/>
                </a:solidFill>
                <a:latin typeface="Courier New" pitchFamily="49" charset="0"/>
                <a:cs typeface="Courier New" pitchFamily="49" charset="0"/>
              </a:rPr>
              <a:t>принято. Была ординарцем Кутузова. В Бородинском сражении защищала Семёновские флеши, была контужена. В отставку ушла в чине штаб – ротмистра. Художник  репродукции картины </a:t>
            </a:r>
            <a:br>
              <a:rPr lang="ru-RU" sz="2400" b="1" dirty="0" smtClean="0">
                <a:solidFill>
                  <a:schemeClr val="tx1"/>
                </a:solidFill>
                <a:latin typeface="Courier New" pitchFamily="49" charset="0"/>
                <a:cs typeface="Courier New" pitchFamily="49" charset="0"/>
              </a:rPr>
            </a:br>
            <a:r>
              <a:rPr lang="ru-RU" sz="2400" b="1" dirty="0" smtClean="0">
                <a:solidFill>
                  <a:schemeClr val="tx1"/>
                </a:solidFill>
                <a:latin typeface="Courier New" pitchFamily="49" charset="0"/>
                <a:cs typeface="Courier New" pitchFamily="49" charset="0"/>
              </a:rPr>
              <a:t>В.И </a:t>
            </a:r>
            <a:r>
              <a:rPr lang="ru-RU" sz="2400" b="1" dirty="0" err="1" smtClean="0">
                <a:solidFill>
                  <a:schemeClr val="tx1"/>
                </a:solidFill>
                <a:latin typeface="Courier New" pitchFamily="49" charset="0"/>
                <a:cs typeface="Courier New" pitchFamily="49" charset="0"/>
              </a:rPr>
              <a:t>Гау</a:t>
            </a:r>
            <a:r>
              <a:rPr lang="ru-RU" sz="2400" b="1" dirty="0" smtClean="0">
                <a:solidFill>
                  <a:schemeClr val="tx1"/>
                </a:solidFill>
                <a:latin typeface="Courier New" pitchFamily="49" charset="0"/>
                <a:cs typeface="Courier New" pitchFamily="49" charset="0"/>
              </a:rPr>
              <a:t>. </a:t>
            </a:r>
            <a:endParaRPr lang="ru-RU" sz="2400" b="1" dirty="0">
              <a:solidFill>
                <a:schemeClr val="tx1"/>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179512" y="1412776"/>
            <a:ext cx="8784976" cy="5412457"/>
          </a:xfrm>
        </p:spPr>
        <p:txBody>
          <a:bodyPr/>
          <a:lstStyle/>
          <a:p>
            <a:r>
              <a:rPr lang="ru-RU" sz="4400" b="1" dirty="0" smtClean="0">
                <a:solidFill>
                  <a:schemeClr val="tx1"/>
                </a:solidFill>
                <a:latin typeface="Courier New" pitchFamily="49" charset="0"/>
                <a:cs typeface="Courier New" pitchFamily="49" charset="0"/>
              </a:rPr>
              <a:t>Кто автор названного произведения?</a:t>
            </a:r>
          </a:p>
          <a:p>
            <a:r>
              <a:rPr lang="ru-RU" sz="4400" b="1" dirty="0" smtClean="0">
                <a:solidFill>
                  <a:schemeClr val="tx1"/>
                </a:solidFill>
                <a:latin typeface="Courier New" pitchFamily="49" charset="0"/>
                <a:cs typeface="Courier New" pitchFamily="49" charset="0"/>
              </a:rPr>
              <a:t> О каком событии идёт речь в отрывке? </a:t>
            </a:r>
          </a:p>
          <a:p>
            <a:pPr>
              <a:buNone/>
            </a:pPr>
            <a:endParaRPr lang="ru-RU" dirty="0"/>
          </a:p>
        </p:txBody>
      </p:sp>
      <p:sp>
        <p:nvSpPr>
          <p:cNvPr id="2" name="Заголовок 1"/>
          <p:cNvSpPr>
            <a:spLocks noGrp="1"/>
          </p:cNvSpPr>
          <p:nvPr>
            <p:ph type="title"/>
          </p:nvPr>
        </p:nvSpPr>
        <p:spPr>
          <a:xfrm>
            <a:off x="457200" y="274638"/>
            <a:ext cx="8229600" cy="994122"/>
          </a:xfrm>
        </p:spPr>
        <p:txBody>
          <a:bodyPr>
            <a:normAutofit fontScale="90000"/>
          </a:bodyPr>
          <a:lstStyle/>
          <a:p>
            <a:r>
              <a:rPr lang="ru-RU" sz="4000" b="1" dirty="0" smtClean="0">
                <a:solidFill>
                  <a:schemeClr val="tx1">
                    <a:lumMod val="75000"/>
                    <a:lumOff val="25000"/>
                  </a:schemeClr>
                </a:solidFill>
                <a:latin typeface="Arial" pitchFamily="34" charset="0"/>
                <a:cs typeface="Arial" pitchFamily="34" charset="0"/>
              </a:rPr>
              <a:t>5 конкурс: </a:t>
            </a:r>
            <a:r>
              <a:rPr lang="ru-RU" sz="4000" b="1" dirty="0" smtClean="0"/>
              <a:t/>
            </a:r>
            <a:br>
              <a:rPr lang="ru-RU" sz="4000" b="1" dirty="0" smtClean="0"/>
            </a:br>
            <a:r>
              <a:rPr lang="ru-RU" b="1" dirty="0" smtClean="0">
                <a:solidFill>
                  <a:srgbClr val="FFFF00"/>
                </a:solidFill>
                <a:latin typeface="Arial Black" pitchFamily="34" charset="0"/>
              </a:rPr>
              <a:t>«Литературная гостиная»</a:t>
            </a:r>
            <a:r>
              <a:rPr lang="ru-RU" dirty="0" smtClean="0">
                <a:solidFill>
                  <a:srgbClr val="FFFF00"/>
                </a:solidFill>
                <a:latin typeface="Arial Black" pitchFamily="34" charset="0"/>
              </a:rPr>
              <a:t> </a:t>
            </a:r>
            <a:endParaRPr lang="ru-RU" dirty="0">
              <a:solidFill>
                <a:srgbClr val="FFFF00"/>
              </a:solidFill>
              <a:latin typeface="Arial Black"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4644008" y="4221088"/>
            <a:ext cx="4268462"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338"/>
                                        </p:tgtEl>
                                        <p:attrNameLst>
                                          <p:attrName>style.visibility</p:attrName>
                                        </p:attrNameLst>
                                      </p:cBhvr>
                                      <p:to>
                                        <p:strVal val="visible"/>
                                      </p:to>
                                    </p:set>
                                    <p:animEffect transition="in" filter="circle(in)">
                                      <p:cBhvr>
                                        <p:cTn id="26"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bwMode="auto">
          <a:xfrm>
            <a:off x="323528" y="2420888"/>
            <a:ext cx="871296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accent5">
                  <a:lumMod val="75000"/>
                </a:schemeClr>
              </a:solidFill>
              <a:effectLst/>
              <a:latin typeface="Gabriola" pitchFamily="82"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4000" b="1" dirty="0">
              <a:solidFill>
                <a:schemeClr val="accent5">
                  <a:lumMod val="75000"/>
                </a:schemeClr>
              </a:solidFill>
              <a:latin typeface="Gabriola" pitchFamily="82"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Courier New" pitchFamily="49" charset="0"/>
                <a:ea typeface="Calibri" pitchFamily="34" charset="0"/>
                <a:cs typeface="Courier New" pitchFamily="49" charset="0"/>
              </a:rPr>
              <a:t>Что ж  в сердце чувствую тоску</a:t>
            </a:r>
            <a:endParaRPr kumimoji="0" lang="ru-RU" sz="3200" b="1" i="0" u="none" strike="noStrike" cap="none" normalizeH="0" baseline="0" dirty="0" smtClean="0">
              <a:ln>
                <a:noFill/>
              </a:ln>
              <a:solidFill>
                <a:srgbClr val="002060"/>
              </a:solidFill>
              <a:effectLst/>
              <a:latin typeface="Courier New" pitchFamily="49" charset="0"/>
              <a:cs typeface="Courier New"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Courier New" pitchFamily="49" charset="0"/>
                <a:ea typeface="Calibri" pitchFamily="34" charset="0"/>
                <a:cs typeface="Courier New" pitchFamily="49" charset="0"/>
              </a:rPr>
              <a:t>И грусть в душе моей </a:t>
            </a:r>
            <a:r>
              <a:rPr kumimoji="0" lang="ru-RU" sz="3200" b="1" i="0" u="none" strike="noStrike" cap="none" normalizeH="0" baseline="0" dirty="0" err="1" smtClean="0">
                <a:ln>
                  <a:noFill/>
                </a:ln>
                <a:solidFill>
                  <a:srgbClr val="002060"/>
                </a:solidFill>
                <a:effectLst/>
                <a:latin typeface="Courier New" pitchFamily="49" charset="0"/>
                <a:ea typeface="Calibri" pitchFamily="34" charset="0"/>
                <a:cs typeface="Courier New" pitchFamily="49" charset="0"/>
              </a:rPr>
              <a:t>смертельну</a:t>
            </a:r>
            <a:r>
              <a:rPr kumimoji="0" lang="ru-RU" sz="3200" b="1" i="0" u="none" strike="noStrike" cap="none" normalizeH="0" baseline="0" dirty="0" smtClean="0">
                <a:ln>
                  <a:noFill/>
                </a:ln>
                <a:solidFill>
                  <a:srgbClr val="002060"/>
                </a:solidFill>
                <a:effectLst/>
                <a:latin typeface="Courier New" pitchFamily="49" charset="0"/>
                <a:ea typeface="Calibri" pitchFamily="34" charset="0"/>
                <a:cs typeface="Courier New" pitchFamily="49" charset="0"/>
              </a:rPr>
              <a:t>?</a:t>
            </a:r>
            <a:endParaRPr kumimoji="0" lang="ru-RU" sz="3200" b="1" i="0" u="none" strike="noStrike" cap="none" normalizeH="0" baseline="0" dirty="0" smtClean="0">
              <a:ln>
                <a:noFill/>
              </a:ln>
              <a:solidFill>
                <a:srgbClr val="002060"/>
              </a:solidFill>
              <a:effectLst/>
              <a:latin typeface="Courier New" pitchFamily="49" charset="0"/>
              <a:cs typeface="Courier New"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2060"/>
                </a:solidFill>
                <a:effectLst/>
                <a:latin typeface="Courier New" pitchFamily="49" charset="0"/>
                <a:ea typeface="Calibri" pitchFamily="34" charset="0"/>
                <a:cs typeface="Courier New" pitchFamily="49" charset="0"/>
              </a:rPr>
              <a:t>Разрушенну</a:t>
            </a:r>
            <a:r>
              <a:rPr kumimoji="0" lang="ru-RU" sz="3200" b="1" i="0" u="none" strike="noStrike" cap="none" normalizeH="0" baseline="0" dirty="0" smtClean="0">
                <a:ln>
                  <a:noFill/>
                </a:ln>
                <a:solidFill>
                  <a:srgbClr val="002060"/>
                </a:solidFill>
                <a:effectLst/>
                <a:latin typeface="Courier New" pitchFamily="49" charset="0"/>
                <a:ea typeface="Calibri" pitchFamily="34" charset="0"/>
                <a:cs typeface="Courier New" pitchFamily="49" charset="0"/>
              </a:rPr>
              <a:t> и </a:t>
            </a:r>
            <a:r>
              <a:rPr kumimoji="0" lang="ru-RU" sz="3200" b="1" i="0" u="none" strike="noStrike" cap="none" normalizeH="0" baseline="0" dirty="0" err="1" smtClean="0">
                <a:ln>
                  <a:noFill/>
                </a:ln>
                <a:solidFill>
                  <a:srgbClr val="002060"/>
                </a:solidFill>
                <a:effectLst/>
                <a:latin typeface="Courier New" pitchFamily="49" charset="0"/>
                <a:ea typeface="Calibri" pitchFamily="34" charset="0"/>
                <a:cs typeface="Courier New" pitchFamily="49" charset="0"/>
              </a:rPr>
              <a:t>обагренну</a:t>
            </a:r>
            <a:endParaRPr kumimoji="0" lang="ru-RU" sz="3200" b="1" i="0" u="none" strike="noStrike" cap="none" normalizeH="0" baseline="0" dirty="0" smtClean="0">
              <a:ln>
                <a:noFill/>
              </a:ln>
              <a:solidFill>
                <a:srgbClr val="002060"/>
              </a:solidFill>
              <a:effectLst/>
              <a:latin typeface="Courier New" pitchFamily="49" charset="0"/>
              <a:cs typeface="Courier New" pitchFamily="49"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Courier New" pitchFamily="49" charset="0"/>
                <a:ea typeface="Calibri" pitchFamily="34" charset="0"/>
                <a:cs typeface="Courier New" pitchFamily="49" charset="0"/>
              </a:rPr>
              <a:t>Под пеплом  в дыме зрю Москву.</a:t>
            </a:r>
          </a:p>
          <a:p>
            <a:pPr marL="0" marR="0" lvl="0" indent="0" algn="ctr" defTabSz="914400" rtl="0" eaLnBrk="0" fontAlgn="base" latinLnBrk="0" hangingPunct="0">
              <a:lnSpc>
                <a:spcPct val="100000"/>
              </a:lnSpc>
              <a:spcBef>
                <a:spcPct val="0"/>
              </a:spcBef>
              <a:spcAft>
                <a:spcPct val="0"/>
              </a:spcAft>
              <a:buClrTx/>
              <a:buSzTx/>
              <a:buFontTx/>
              <a:buNone/>
              <a:tabLst/>
            </a:pPr>
            <a:endParaRPr lang="ru-RU" sz="4000" b="1" dirty="0">
              <a:solidFill>
                <a:srgbClr val="FFC000"/>
              </a:solidFill>
              <a:latin typeface="Book Antiqu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FFC000"/>
              </a:solidFill>
              <a:effectLst/>
              <a:latin typeface="Book Antiqua" pitchFamily="18" charset="0"/>
              <a:cs typeface="Times New Roman" pitchFamily="18" charset="0"/>
            </a:endParaRPr>
          </a:p>
        </p:txBody>
      </p:sp>
      <p:sp>
        <p:nvSpPr>
          <p:cNvPr id="2" name="Заголовок 1"/>
          <p:cNvSpPr>
            <a:spLocks noGrp="1"/>
          </p:cNvSpPr>
          <p:nvPr>
            <p:ph type="title"/>
          </p:nvPr>
        </p:nvSpPr>
        <p:spPr>
          <a:xfrm>
            <a:off x="251520" y="332656"/>
            <a:ext cx="8579296" cy="3024336"/>
          </a:xfrm>
        </p:spPr>
        <p:txBody>
          <a:bodyPr>
            <a:noAutofit/>
          </a:bodyPr>
          <a:lstStyle/>
          <a:p>
            <a:pPr algn="l"/>
            <a:r>
              <a:rPr lang="ru-RU" sz="3200" b="1" dirty="0" smtClean="0">
                <a:solidFill>
                  <a:schemeClr val="accent5"/>
                </a:solidFill>
              </a:rPr>
              <a:t/>
            </a:r>
            <a:br>
              <a:rPr lang="ru-RU" sz="3200" b="1" dirty="0" smtClean="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a:solidFill>
                  <a:schemeClr val="accent5"/>
                </a:solidFill>
              </a:rPr>
              <a:t/>
            </a:r>
            <a:br>
              <a:rPr lang="ru-RU" sz="3200" b="1" dirty="0">
                <a:solidFill>
                  <a:schemeClr val="accent5"/>
                </a:solidFill>
              </a:rPr>
            </a:br>
            <a:r>
              <a:rPr lang="ru-RU" sz="3200" b="1" dirty="0" smtClean="0">
                <a:solidFill>
                  <a:schemeClr val="accent5"/>
                </a:solidFill>
              </a:rPr>
              <a:t/>
            </a:r>
            <a:br>
              <a:rPr lang="ru-RU" sz="3200" b="1" dirty="0" smtClean="0">
                <a:solidFill>
                  <a:schemeClr val="accent5"/>
                </a:solidFill>
              </a:rPr>
            </a:br>
            <a:r>
              <a:rPr lang="ru-RU" sz="3200" b="1" dirty="0" smtClean="0">
                <a:solidFill>
                  <a:srgbClr val="002060"/>
                </a:solidFill>
              </a:rPr>
              <a:t>1. </a:t>
            </a:r>
            <a:r>
              <a:rPr lang="ru-RU" sz="3600" b="1" dirty="0" smtClean="0">
                <a:solidFill>
                  <a:srgbClr val="002060"/>
                </a:solidFill>
                <a:latin typeface="Courier New" pitchFamily="49" charset="0"/>
                <a:cs typeface="Courier New" pitchFamily="49" charset="0"/>
              </a:rPr>
              <a:t>Нет, не пошла Москва моя</a:t>
            </a:r>
            <a:br>
              <a:rPr lang="ru-RU" sz="3600" b="1" dirty="0" smtClean="0">
                <a:solidFill>
                  <a:srgbClr val="002060"/>
                </a:solidFill>
                <a:latin typeface="Courier New" pitchFamily="49" charset="0"/>
                <a:cs typeface="Courier New" pitchFamily="49" charset="0"/>
              </a:rPr>
            </a:br>
            <a:r>
              <a:rPr lang="ru-RU" sz="3600" b="1" dirty="0" smtClean="0">
                <a:solidFill>
                  <a:srgbClr val="002060"/>
                </a:solidFill>
                <a:latin typeface="Courier New" pitchFamily="49" charset="0"/>
                <a:cs typeface="Courier New" pitchFamily="49" charset="0"/>
              </a:rPr>
              <a:t> К нему с поникшей головою.</a:t>
            </a:r>
            <a:br>
              <a:rPr lang="ru-RU" sz="3600" b="1" dirty="0" smtClean="0">
                <a:solidFill>
                  <a:srgbClr val="002060"/>
                </a:solidFill>
                <a:latin typeface="Courier New" pitchFamily="49" charset="0"/>
                <a:cs typeface="Courier New" pitchFamily="49" charset="0"/>
              </a:rPr>
            </a:br>
            <a:r>
              <a:rPr lang="ru-RU" sz="3600" b="1" dirty="0" smtClean="0">
                <a:solidFill>
                  <a:srgbClr val="002060"/>
                </a:solidFill>
                <a:latin typeface="Courier New" pitchFamily="49" charset="0"/>
                <a:cs typeface="Courier New" pitchFamily="49" charset="0"/>
              </a:rPr>
              <a:t> Не праздник, не приёмный дар, </a:t>
            </a:r>
            <a:br>
              <a:rPr lang="ru-RU" sz="3600" b="1" dirty="0" smtClean="0">
                <a:solidFill>
                  <a:srgbClr val="002060"/>
                </a:solidFill>
                <a:latin typeface="Courier New" pitchFamily="49" charset="0"/>
                <a:cs typeface="Courier New" pitchFamily="49" charset="0"/>
              </a:rPr>
            </a:br>
            <a:r>
              <a:rPr lang="ru-RU" sz="3600" b="1" dirty="0" smtClean="0">
                <a:solidFill>
                  <a:srgbClr val="002060"/>
                </a:solidFill>
                <a:latin typeface="Courier New" pitchFamily="49" charset="0"/>
                <a:cs typeface="Courier New" pitchFamily="49" charset="0"/>
              </a:rPr>
              <a:t> Она готовила пожар</a:t>
            </a:r>
            <a:br>
              <a:rPr lang="ru-RU" sz="3600" b="1" dirty="0" smtClean="0">
                <a:solidFill>
                  <a:srgbClr val="002060"/>
                </a:solidFill>
                <a:latin typeface="Courier New" pitchFamily="49" charset="0"/>
                <a:cs typeface="Courier New" pitchFamily="49" charset="0"/>
              </a:rPr>
            </a:br>
            <a:r>
              <a:rPr lang="ru-RU" sz="3600" b="1" dirty="0" smtClean="0">
                <a:solidFill>
                  <a:srgbClr val="002060"/>
                </a:solidFill>
                <a:latin typeface="Courier New" pitchFamily="49" charset="0"/>
                <a:cs typeface="Courier New" pitchFamily="49" charset="0"/>
              </a:rPr>
              <a:t> Нетерпеливому герою</a:t>
            </a:r>
            <a:r>
              <a:rPr lang="ru-RU" sz="3600" b="1" dirty="0">
                <a:solidFill>
                  <a:srgbClr val="002060"/>
                </a:solidFill>
                <a:latin typeface="Courier New" pitchFamily="49" charset="0"/>
                <a:cs typeface="Courier New" pitchFamily="49" charset="0"/>
              </a:rPr>
              <a:t>.</a:t>
            </a:r>
            <a:r>
              <a:rPr lang="ru-RU" sz="3600" b="1" dirty="0" smtClean="0">
                <a:solidFill>
                  <a:srgbClr val="C00000"/>
                </a:solidFill>
                <a:latin typeface="Courier New" pitchFamily="49" charset="0"/>
                <a:cs typeface="Courier New" pitchFamily="49" charset="0"/>
              </a:rPr>
              <a:t/>
            </a:r>
            <a:br>
              <a:rPr lang="ru-RU" sz="3600" b="1" dirty="0" smtClean="0">
                <a:solidFill>
                  <a:srgbClr val="C00000"/>
                </a:solidFill>
                <a:latin typeface="Courier New" pitchFamily="49" charset="0"/>
                <a:cs typeface="Courier New" pitchFamily="49" charset="0"/>
              </a:rPr>
            </a:br>
            <a:r>
              <a:rPr lang="ru-RU" sz="4000" b="1" dirty="0" smtClean="0">
                <a:solidFill>
                  <a:srgbClr val="002060"/>
                </a:solidFill>
                <a:latin typeface="Gabriola" pitchFamily="82" charset="0"/>
              </a:rPr>
              <a:t> 2.                                </a:t>
            </a:r>
            <a:r>
              <a:rPr lang="ru-RU" sz="4800" b="1" dirty="0" smtClean="0">
                <a:solidFill>
                  <a:srgbClr val="002060"/>
                </a:solidFill>
                <a:latin typeface="Gabriola" pitchFamily="82" charset="0"/>
              </a:rPr>
              <a:t/>
            </a:r>
            <a:br>
              <a:rPr lang="ru-RU" sz="4800" b="1" dirty="0" smtClean="0">
                <a:solidFill>
                  <a:srgbClr val="002060"/>
                </a:solidFill>
                <a:latin typeface="Gabriola" pitchFamily="82" charset="0"/>
              </a:rPr>
            </a:br>
            <a:r>
              <a:rPr lang="ru-RU" sz="4800" b="1" dirty="0" smtClean="0">
                <a:solidFill>
                  <a:srgbClr val="002060"/>
                </a:solidFill>
                <a:latin typeface="Gabriola" pitchFamily="82" charset="0"/>
              </a:rPr>
              <a:t/>
            </a:r>
            <a:br>
              <a:rPr lang="ru-RU" sz="4800" b="1" dirty="0" smtClean="0">
                <a:solidFill>
                  <a:srgbClr val="002060"/>
                </a:solidFill>
                <a:latin typeface="Gabriola" pitchFamily="82" charset="0"/>
              </a:rPr>
            </a:br>
            <a:r>
              <a:rPr lang="ru-RU" sz="4800" b="1" dirty="0">
                <a:solidFill>
                  <a:srgbClr val="002060"/>
                </a:solidFill>
                <a:latin typeface="Gabriola" pitchFamily="82" charset="0"/>
              </a:rPr>
              <a:t/>
            </a:r>
            <a:br>
              <a:rPr lang="ru-RU" sz="4800" b="1" dirty="0">
                <a:solidFill>
                  <a:srgbClr val="002060"/>
                </a:solidFill>
                <a:latin typeface="Gabriola" pitchFamily="82" charset="0"/>
              </a:rPr>
            </a:br>
            <a:r>
              <a:rPr lang="ru-RU" sz="4000" b="1" dirty="0" smtClean="0">
                <a:solidFill>
                  <a:srgbClr val="C00000"/>
                </a:solidFill>
                <a:latin typeface="Gabriola" pitchFamily="82" charset="0"/>
              </a:rPr>
              <a:t/>
            </a:r>
            <a:br>
              <a:rPr lang="ru-RU" sz="4000" b="1" dirty="0" smtClean="0">
                <a:solidFill>
                  <a:srgbClr val="C00000"/>
                </a:solidFill>
                <a:latin typeface="Gabriola" pitchFamily="82" charset="0"/>
              </a:rPr>
            </a:br>
            <a:r>
              <a:rPr lang="ru-RU" sz="4000" b="1" dirty="0" smtClean="0">
                <a:solidFill>
                  <a:srgbClr val="C00000"/>
                </a:solidFill>
                <a:latin typeface="Gabriola" pitchFamily="82" charset="0"/>
              </a:rPr>
              <a:t/>
            </a:r>
            <a:br>
              <a:rPr lang="ru-RU" sz="4000" b="1" dirty="0" smtClean="0">
                <a:solidFill>
                  <a:srgbClr val="C00000"/>
                </a:solidFill>
                <a:latin typeface="Gabriola" pitchFamily="82" charset="0"/>
              </a:rPr>
            </a:b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 </a:t>
            </a:r>
            <a:endParaRPr lang="ru-RU"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xEl>
                                              <p:pRg st="2" end="2"/>
                                            </p:txEl>
                                          </p:spTgt>
                                        </p:tgtEl>
                                        <p:attrNameLst>
                                          <p:attrName>style.visibility</p:attrName>
                                        </p:attrNameLst>
                                      </p:cBhvr>
                                      <p:to>
                                        <p:strVal val="visible"/>
                                      </p:to>
                                    </p:set>
                                    <p:animEffect transition="in" filter="fade">
                                      <p:cBhvr>
                                        <p:cTn id="14" dur="1000"/>
                                        <p:tgtEl>
                                          <p:spTgt spid="13314">
                                            <p:txEl>
                                              <p:pRg st="2" end="2"/>
                                            </p:txEl>
                                          </p:spTgt>
                                        </p:tgtEl>
                                      </p:cBhvr>
                                    </p:animEffect>
                                    <p:anim calcmode="lin" valueType="num">
                                      <p:cBhvr>
                                        <p:cTn id="15"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Effect transition="in" filter="fade">
                                      <p:cBhvr>
                                        <p:cTn id="19" dur="1000"/>
                                        <p:tgtEl>
                                          <p:spTgt spid="13314">
                                            <p:txEl>
                                              <p:pRg st="3" end="3"/>
                                            </p:txEl>
                                          </p:spTgt>
                                        </p:tgtEl>
                                      </p:cBhvr>
                                    </p:animEffect>
                                    <p:anim calcmode="lin" valueType="num">
                                      <p:cBhvr>
                                        <p:cTn id="20"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314">
                                            <p:txEl>
                                              <p:pRg st="4" end="4"/>
                                            </p:txEl>
                                          </p:spTgt>
                                        </p:tgtEl>
                                        <p:attrNameLst>
                                          <p:attrName>style.visibility</p:attrName>
                                        </p:attrNameLst>
                                      </p:cBhvr>
                                      <p:to>
                                        <p:strVal val="visible"/>
                                      </p:to>
                                    </p:set>
                                    <p:animEffect transition="in" filter="fade">
                                      <p:cBhvr>
                                        <p:cTn id="24" dur="1000"/>
                                        <p:tgtEl>
                                          <p:spTgt spid="13314">
                                            <p:txEl>
                                              <p:pRg st="4" end="4"/>
                                            </p:txEl>
                                          </p:spTgt>
                                        </p:tgtEl>
                                      </p:cBhvr>
                                    </p:animEffect>
                                    <p:anim calcmode="lin" valueType="num">
                                      <p:cBhvr>
                                        <p:cTn id="25"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314">
                                            <p:txEl>
                                              <p:pRg st="5" end="5"/>
                                            </p:txEl>
                                          </p:spTgt>
                                        </p:tgtEl>
                                        <p:attrNameLst>
                                          <p:attrName>style.visibility</p:attrName>
                                        </p:attrNameLst>
                                      </p:cBhvr>
                                      <p:to>
                                        <p:strVal val="visible"/>
                                      </p:to>
                                    </p:set>
                                    <p:animEffect transition="in" filter="fade">
                                      <p:cBhvr>
                                        <p:cTn id="29" dur="1000"/>
                                        <p:tgtEl>
                                          <p:spTgt spid="13314">
                                            <p:txEl>
                                              <p:pRg st="5" end="5"/>
                                            </p:txEl>
                                          </p:spTgt>
                                        </p:tgtEl>
                                      </p:cBhvr>
                                    </p:animEffect>
                                    <p:anim calcmode="lin" valueType="num">
                                      <p:cBhvr>
                                        <p:cTn id="30"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24744"/>
            <a:ext cx="8640960" cy="5616624"/>
          </a:xfrm>
        </p:spPr>
        <p:txBody>
          <a:bodyPr>
            <a:normAutofit/>
          </a:bodyPr>
          <a:lstStyle/>
          <a:p>
            <a:pPr marL="0" indent="0">
              <a:buNone/>
            </a:pPr>
            <a:r>
              <a:rPr lang="ru-RU" sz="2800" b="1" dirty="0" smtClean="0">
                <a:solidFill>
                  <a:srgbClr val="002060"/>
                </a:solidFill>
                <a:latin typeface="Arial" pitchFamily="34" charset="0"/>
                <a:cs typeface="Arial" pitchFamily="34" charset="0"/>
              </a:rPr>
              <a:t>- углубить и закрепить исторические знания по курсу «Истории  Отечества».</a:t>
            </a:r>
          </a:p>
          <a:p>
            <a:pPr marL="0" indent="0">
              <a:buNone/>
            </a:pPr>
            <a:r>
              <a:rPr lang="ru-RU" sz="2800" b="1" dirty="0" smtClean="0">
                <a:solidFill>
                  <a:srgbClr val="002060"/>
                </a:solidFill>
                <a:latin typeface="Arial" pitchFamily="34" charset="0"/>
                <a:cs typeface="Arial" pitchFamily="34" charset="0"/>
              </a:rPr>
              <a:t>- развивать навыки исторического мышления;</a:t>
            </a:r>
          </a:p>
          <a:p>
            <a:pPr>
              <a:buNone/>
            </a:pPr>
            <a:r>
              <a:rPr lang="ru-RU" sz="2800" b="1" dirty="0" smtClean="0">
                <a:solidFill>
                  <a:srgbClr val="002060"/>
                </a:solidFill>
                <a:latin typeface="Arial" pitchFamily="34" charset="0"/>
                <a:cs typeface="Arial" pitchFamily="34" charset="0"/>
              </a:rPr>
              <a:t>- развивать навыки поисковой, творческой  и самостоятельной работы;</a:t>
            </a:r>
          </a:p>
          <a:p>
            <a:pPr>
              <a:buNone/>
            </a:pPr>
            <a:r>
              <a:rPr lang="ru-RU" sz="2800" b="1" dirty="0" smtClean="0">
                <a:solidFill>
                  <a:srgbClr val="002060"/>
                </a:solidFill>
                <a:latin typeface="Arial" pitchFamily="34" charset="0"/>
                <a:cs typeface="Arial" pitchFamily="34" charset="0"/>
              </a:rPr>
              <a:t>- умение сопоставлять и сравнивать исторический материал; </a:t>
            </a:r>
            <a:endParaRPr lang="en-US" sz="2800" b="1"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t>
            </a:r>
            <a:r>
              <a:rPr lang="ru-RU" sz="2800" b="1" dirty="0" smtClean="0">
                <a:solidFill>
                  <a:srgbClr val="002060"/>
                </a:solidFill>
                <a:latin typeface="Arial" pitchFamily="34" charset="0"/>
                <a:cs typeface="Arial" pitchFamily="34" charset="0"/>
              </a:rPr>
              <a:t> работать в команде и индивидуально;</a:t>
            </a:r>
          </a:p>
          <a:p>
            <a:pPr>
              <a:buNone/>
            </a:pPr>
            <a:r>
              <a:rPr lang="ru-RU" sz="2800" b="1" dirty="0" smtClean="0">
                <a:solidFill>
                  <a:srgbClr val="002060"/>
                </a:solidFill>
                <a:latin typeface="Arial" pitchFamily="34" charset="0"/>
                <a:cs typeface="Arial" pitchFamily="34" charset="0"/>
              </a:rPr>
              <a:t>- на ярких примерах подвигов  солдат русской армии и храбрости народа</a:t>
            </a:r>
            <a:r>
              <a:rPr lang="ru-RU" sz="24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воспитывать чувство гордости и любви к Родине.</a:t>
            </a:r>
            <a:endParaRPr lang="ru-RU" sz="2400" b="1" dirty="0" smtClean="0">
              <a:solidFill>
                <a:srgbClr val="002060"/>
              </a:solidFill>
              <a:latin typeface="Arial" pitchFamily="34" charset="0"/>
              <a:cs typeface="Arial" pitchFamily="34" charset="0"/>
            </a:endParaRPr>
          </a:p>
          <a:p>
            <a:pPr>
              <a:buNone/>
            </a:pPr>
            <a:endParaRPr lang="ru-RU" sz="2400" dirty="0">
              <a:latin typeface="Arial" pitchFamily="34" charset="0"/>
              <a:cs typeface="Arial" pitchFamily="34" charset="0"/>
            </a:endParaRPr>
          </a:p>
        </p:txBody>
      </p:sp>
      <p:sp>
        <p:nvSpPr>
          <p:cNvPr id="2" name="Заголовок 1"/>
          <p:cNvSpPr>
            <a:spLocks noGrp="1"/>
          </p:cNvSpPr>
          <p:nvPr>
            <p:ph type="title"/>
          </p:nvPr>
        </p:nvSpPr>
        <p:spPr>
          <a:xfrm>
            <a:off x="323528" y="260648"/>
            <a:ext cx="8229600" cy="792088"/>
          </a:xfrm>
        </p:spPr>
        <p:txBody>
          <a:bodyPr>
            <a:normAutofit fontScale="90000"/>
          </a:bodyPr>
          <a:lstStyle/>
          <a:p>
            <a:r>
              <a:rPr lang="ru-RU" b="1" dirty="0" smtClean="0">
                <a:solidFill>
                  <a:srgbClr val="FF0000"/>
                </a:solidFill>
                <a:latin typeface="Arial Black" pitchFamily="34" charset="0"/>
              </a:rPr>
              <a:t/>
            </a:r>
            <a:br>
              <a:rPr lang="ru-RU" b="1" dirty="0" smtClean="0">
                <a:solidFill>
                  <a:srgbClr val="FF0000"/>
                </a:solidFill>
                <a:latin typeface="Arial Black" pitchFamily="34" charset="0"/>
              </a:rPr>
            </a:br>
            <a:r>
              <a:rPr lang="ru-RU" b="1" dirty="0" smtClean="0">
                <a:solidFill>
                  <a:srgbClr val="FFFF00"/>
                </a:solidFill>
                <a:latin typeface="Arial Black" pitchFamily="34" charset="0"/>
              </a:rPr>
              <a:t>Задачи урока</a:t>
            </a:r>
            <a:r>
              <a:rPr lang="en-US" b="1" dirty="0" smtClean="0">
                <a:solidFill>
                  <a:srgbClr val="FFFF00"/>
                </a:solidFill>
              </a:rPr>
              <a:t/>
            </a:r>
            <a:br>
              <a:rPr lang="en-US" b="1" dirty="0" smtClean="0">
                <a:solidFill>
                  <a:srgbClr val="FFFF00"/>
                </a:solidFill>
              </a:rPr>
            </a:b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60" cy="4824536"/>
          </a:xfrm>
        </p:spPr>
        <p:txBody>
          <a:bodyPr>
            <a:normAutofit/>
          </a:bodyPr>
          <a:lstStyle/>
          <a:p>
            <a:r>
              <a:rPr lang="ru-RU" sz="3600" b="1" dirty="0" err="1">
                <a:solidFill>
                  <a:srgbClr val="002060"/>
                </a:solidFill>
                <a:latin typeface="Courier New" pitchFamily="49" charset="0"/>
                <a:cs typeface="Courier New" pitchFamily="49" charset="0"/>
              </a:rPr>
              <a:t>А.С.Пушкин</a:t>
            </a:r>
            <a:r>
              <a:rPr lang="ru-RU" sz="3600" b="1" dirty="0">
                <a:solidFill>
                  <a:srgbClr val="002060"/>
                </a:solidFill>
                <a:latin typeface="Courier New" pitchFamily="49" charset="0"/>
                <a:cs typeface="Courier New" pitchFamily="49" charset="0"/>
              </a:rPr>
              <a:t> « Евгений Онегин» Речь идёт о пожаре Москвы во время Наполеоновского </a:t>
            </a:r>
            <a:r>
              <a:rPr lang="ru-RU" sz="3600" b="1" dirty="0" smtClean="0">
                <a:solidFill>
                  <a:srgbClr val="002060"/>
                </a:solidFill>
                <a:latin typeface="Courier New" pitchFamily="49" charset="0"/>
                <a:cs typeface="Courier New" pitchFamily="49" charset="0"/>
              </a:rPr>
              <a:t>нашествия</a:t>
            </a:r>
          </a:p>
          <a:p>
            <a:r>
              <a:rPr lang="ru-RU" sz="3600" b="1" dirty="0" err="1" smtClean="0">
                <a:solidFill>
                  <a:srgbClr val="002060"/>
                </a:solidFill>
                <a:latin typeface="Courier New" pitchFamily="49" charset="0"/>
                <a:cs typeface="Courier New" pitchFamily="49" charset="0"/>
              </a:rPr>
              <a:t>Г.Р.Державин</a:t>
            </a:r>
            <a:r>
              <a:rPr lang="ru-RU" sz="3600" b="1" dirty="0" smtClean="0">
                <a:solidFill>
                  <a:srgbClr val="002060"/>
                </a:solidFill>
                <a:latin typeface="Courier New" pitchFamily="49" charset="0"/>
                <a:cs typeface="Courier New" pitchFamily="49" charset="0"/>
              </a:rPr>
              <a:t>. Гимн  </a:t>
            </a:r>
            <a:r>
              <a:rPr lang="ru-RU" sz="3600" b="1" dirty="0" err="1" smtClean="0">
                <a:solidFill>
                  <a:srgbClr val="002060"/>
                </a:solidFill>
                <a:latin typeface="Courier New" pitchFamily="49" charset="0"/>
                <a:cs typeface="Courier New" pitchFamily="49" charset="0"/>
              </a:rPr>
              <a:t>лиро</a:t>
            </a:r>
            <a:r>
              <a:rPr lang="ru-RU" sz="3600" b="1" dirty="0" smtClean="0">
                <a:solidFill>
                  <a:srgbClr val="002060"/>
                </a:solidFill>
                <a:latin typeface="Courier New" pitchFamily="49" charset="0"/>
                <a:cs typeface="Courier New" pitchFamily="49" charset="0"/>
              </a:rPr>
              <a:t> – эпический на </a:t>
            </a:r>
            <a:r>
              <a:rPr lang="ru-RU" sz="3600" b="1" dirty="0" err="1" smtClean="0">
                <a:solidFill>
                  <a:srgbClr val="002060"/>
                </a:solidFill>
                <a:latin typeface="Courier New" pitchFamily="49" charset="0"/>
                <a:cs typeface="Courier New" pitchFamily="49" charset="0"/>
              </a:rPr>
              <a:t>прогнание</a:t>
            </a:r>
            <a:r>
              <a:rPr lang="ru-RU" sz="3600" b="1" dirty="0" smtClean="0">
                <a:solidFill>
                  <a:srgbClr val="002060"/>
                </a:solidFill>
                <a:latin typeface="Courier New" pitchFamily="49" charset="0"/>
                <a:cs typeface="Courier New" pitchFamily="49" charset="0"/>
              </a:rPr>
              <a:t>  французов из Москвы.</a:t>
            </a:r>
            <a:endParaRPr lang="ru-RU" sz="3600" b="1" dirty="0">
              <a:solidFill>
                <a:srgbClr val="002060"/>
              </a:solidFill>
              <a:latin typeface="Courier New" pitchFamily="49" charset="0"/>
              <a:cs typeface="Courier New" pitchFamily="49" charset="0"/>
            </a:endParaRPr>
          </a:p>
        </p:txBody>
      </p:sp>
      <p:sp>
        <p:nvSpPr>
          <p:cNvPr id="3" name="Заголовок 2"/>
          <p:cNvSpPr>
            <a:spLocks noGrp="1"/>
          </p:cNvSpPr>
          <p:nvPr>
            <p:ph type="title"/>
          </p:nvPr>
        </p:nvSpPr>
        <p:spPr>
          <a:xfrm>
            <a:off x="251520" y="404664"/>
            <a:ext cx="8712968" cy="1080120"/>
          </a:xfrm>
        </p:spPr>
        <p:txBody>
          <a:bodyPr>
            <a:noAutofit/>
          </a:bodyPr>
          <a:lstStyle/>
          <a:p>
            <a:r>
              <a:rPr lang="ru-RU" sz="3600" b="1" dirty="0" smtClean="0">
                <a:solidFill>
                  <a:srgbClr val="002060"/>
                </a:solidFill>
                <a:effectLst>
                  <a:outerShdw blurRad="38100" dist="38100" dir="2700000" algn="tl">
                    <a:srgbClr val="000000">
                      <a:alpha val="43137"/>
                    </a:srgbClr>
                  </a:outerShdw>
                </a:effectLst>
                <a:latin typeface="Verdana" pitchFamily="34" charset="0"/>
              </a:rPr>
              <a:t/>
            </a:r>
            <a:br>
              <a:rPr lang="ru-RU" sz="3600" b="1" dirty="0" smtClean="0">
                <a:solidFill>
                  <a:srgbClr val="002060"/>
                </a:solidFill>
                <a:effectLst>
                  <a:outerShdw blurRad="38100" dist="38100" dir="2700000" algn="tl">
                    <a:srgbClr val="000000">
                      <a:alpha val="43137"/>
                    </a:srgbClr>
                  </a:outerShdw>
                </a:effectLst>
                <a:latin typeface="Verdana" pitchFamily="34" charset="0"/>
              </a:rPr>
            </a:br>
            <a:r>
              <a:rPr lang="ru-RU"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Ответ для команды </a:t>
            </a:r>
            <a:r>
              <a:rPr lang="ru-RU" sz="4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«Ополченцы».</a:t>
            </a:r>
            <a:r>
              <a:rPr lang="ru-RU" sz="3600" b="1" dirty="0" smtClean="0">
                <a:solidFill>
                  <a:srgbClr val="C00000"/>
                </a:solidFill>
                <a:latin typeface="Arial Black" pitchFamily="34" charset="0"/>
              </a:rPr>
              <a:t/>
            </a:r>
            <a:br>
              <a:rPr lang="ru-RU" sz="3600" b="1" dirty="0" smtClean="0">
                <a:solidFill>
                  <a:srgbClr val="C00000"/>
                </a:solidFill>
                <a:latin typeface="Arial Black" pitchFamily="34" charset="0"/>
              </a:rPr>
            </a:br>
            <a:endParaRPr lang="ru-RU" sz="3200" dirty="0">
              <a:solidFill>
                <a:srgbClr val="C00000"/>
              </a:solidFill>
              <a:latin typeface="Arial Black" pitchFamily="34" charset="0"/>
            </a:endParaRPr>
          </a:p>
        </p:txBody>
      </p:sp>
    </p:spTree>
    <p:extLst>
      <p:ext uri="{BB962C8B-B14F-4D97-AF65-F5344CB8AC3E}">
        <p14:creationId xmlns:p14="http://schemas.microsoft.com/office/powerpoint/2010/main" val="21150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3016"/>
            <a:ext cx="9144000" cy="3024336"/>
          </a:xfrm>
        </p:spPr>
        <p:txBody>
          <a:bodyPr>
            <a:normAutofit fontScale="47500" lnSpcReduction="20000"/>
          </a:bodyPr>
          <a:lstStyle/>
          <a:p>
            <a:pPr algn="ctr">
              <a:buNone/>
            </a:pPr>
            <a:endParaRPr lang="ru-RU" dirty="0" smtClean="0"/>
          </a:p>
          <a:p>
            <a:pPr>
              <a:buNone/>
            </a:pPr>
            <a:r>
              <a:rPr lang="ru-RU" sz="7600" b="1" dirty="0" smtClean="0">
                <a:solidFill>
                  <a:srgbClr val="7030A0"/>
                </a:solidFill>
                <a:latin typeface="Courier New" pitchFamily="49" charset="0"/>
                <a:cs typeface="Courier New" pitchFamily="49" charset="0"/>
              </a:rPr>
              <a:t>2.Земля тряслась как наши груди;</a:t>
            </a:r>
          </a:p>
          <a:p>
            <a:pPr>
              <a:buNone/>
            </a:pPr>
            <a:r>
              <a:rPr lang="ru-RU" sz="7600" b="1" dirty="0" smtClean="0">
                <a:solidFill>
                  <a:srgbClr val="7030A0"/>
                </a:solidFill>
                <a:latin typeface="Courier New" pitchFamily="49" charset="0"/>
                <a:cs typeface="Courier New" pitchFamily="49" charset="0"/>
              </a:rPr>
              <a:t> Смешались в кучу кони, люди,</a:t>
            </a:r>
          </a:p>
          <a:p>
            <a:pPr>
              <a:buNone/>
            </a:pPr>
            <a:r>
              <a:rPr lang="ru-RU" sz="7600" b="1" dirty="0" smtClean="0">
                <a:solidFill>
                  <a:srgbClr val="7030A0"/>
                </a:solidFill>
                <a:latin typeface="Courier New" pitchFamily="49" charset="0"/>
                <a:cs typeface="Courier New" pitchFamily="49" charset="0"/>
              </a:rPr>
              <a:t> И залпы тысячи орудий,</a:t>
            </a:r>
          </a:p>
          <a:p>
            <a:pPr>
              <a:buNone/>
            </a:pPr>
            <a:r>
              <a:rPr lang="ru-RU" sz="7600" b="1" dirty="0" smtClean="0">
                <a:solidFill>
                  <a:srgbClr val="7030A0"/>
                </a:solidFill>
                <a:latin typeface="Courier New" pitchFamily="49" charset="0"/>
                <a:cs typeface="Courier New" pitchFamily="49" charset="0"/>
              </a:rPr>
              <a:t> Слились в протяжный вой.</a:t>
            </a:r>
          </a:p>
          <a:p>
            <a:endParaRPr lang="ru-RU" sz="7600" b="1" dirty="0">
              <a:latin typeface="Gabriola" pitchFamily="82" charset="0"/>
            </a:endParaRPr>
          </a:p>
        </p:txBody>
      </p:sp>
      <p:sp>
        <p:nvSpPr>
          <p:cNvPr id="2" name="Заголовок 1"/>
          <p:cNvSpPr>
            <a:spLocks noGrp="1"/>
          </p:cNvSpPr>
          <p:nvPr>
            <p:ph type="title"/>
          </p:nvPr>
        </p:nvSpPr>
        <p:spPr>
          <a:xfrm>
            <a:off x="251520" y="116632"/>
            <a:ext cx="8640960" cy="3672408"/>
          </a:xfrm>
        </p:spPr>
        <p:txBody>
          <a:bodyPr>
            <a:noAutofit/>
          </a:bodyPr>
          <a:lstStyle/>
          <a:p>
            <a:pPr algn="l"/>
            <a:r>
              <a:rPr lang="en-US" sz="4000" b="1" dirty="0" smtClean="0">
                <a:solidFill>
                  <a:srgbClr val="002060"/>
                </a:solidFill>
              </a:rPr>
              <a:t>1</a:t>
            </a:r>
            <a:r>
              <a:rPr lang="ru-RU" sz="3200" b="1" dirty="0" smtClean="0">
                <a:solidFill>
                  <a:srgbClr val="002060"/>
                </a:solidFill>
                <a:latin typeface="Courier New" pitchFamily="49" charset="0"/>
                <a:cs typeface="Courier New" pitchFamily="49" charset="0"/>
              </a:rPr>
              <a:t>.«</a:t>
            </a:r>
            <a:r>
              <a:rPr lang="ru-RU" sz="3600" b="1" dirty="0" smtClean="0">
                <a:solidFill>
                  <a:srgbClr val="002060"/>
                </a:solidFill>
                <a:latin typeface="Courier New" pitchFamily="49" charset="0"/>
                <a:cs typeface="Courier New" pitchFamily="49" charset="0"/>
              </a:rPr>
              <a:t>Напрасно</a:t>
            </a:r>
            <a:r>
              <a:rPr lang="ru-RU" sz="3200" b="1" dirty="0" smtClean="0">
                <a:solidFill>
                  <a:srgbClr val="002060"/>
                </a:solidFill>
                <a:latin typeface="Courier New" pitchFamily="49" charset="0"/>
                <a:cs typeface="Courier New" pitchFamily="49" charset="0"/>
              </a:rPr>
              <a:t> ждал Наполеон, </a:t>
            </a:r>
            <a:br>
              <a:rPr lang="ru-RU" sz="3200" b="1" dirty="0" smtClean="0">
                <a:solidFill>
                  <a:srgbClr val="002060"/>
                </a:solidFill>
                <a:latin typeface="Courier New" pitchFamily="49" charset="0"/>
                <a:cs typeface="Courier New" pitchFamily="49" charset="0"/>
              </a:rPr>
            </a:br>
            <a:r>
              <a:rPr lang="ru-RU" sz="3200" b="1" dirty="0" smtClean="0">
                <a:solidFill>
                  <a:srgbClr val="002060"/>
                </a:solidFill>
                <a:latin typeface="Courier New" pitchFamily="49" charset="0"/>
                <a:cs typeface="Courier New" pitchFamily="49" charset="0"/>
              </a:rPr>
              <a:t>Последним счастьем упоенный, </a:t>
            </a:r>
            <a:br>
              <a:rPr lang="ru-RU" sz="3200" b="1" dirty="0" smtClean="0">
                <a:solidFill>
                  <a:srgbClr val="002060"/>
                </a:solidFill>
                <a:latin typeface="Courier New" pitchFamily="49" charset="0"/>
                <a:cs typeface="Courier New" pitchFamily="49" charset="0"/>
              </a:rPr>
            </a:br>
            <a:r>
              <a:rPr lang="ru-RU" sz="3200" b="1" dirty="0" smtClean="0">
                <a:solidFill>
                  <a:srgbClr val="002060"/>
                </a:solidFill>
                <a:latin typeface="Courier New" pitchFamily="49" charset="0"/>
                <a:cs typeface="Courier New" pitchFamily="49" charset="0"/>
              </a:rPr>
              <a:t>Москвы коленопреклоненной, </a:t>
            </a:r>
            <a:br>
              <a:rPr lang="ru-RU" sz="3200" b="1" dirty="0" smtClean="0">
                <a:solidFill>
                  <a:srgbClr val="002060"/>
                </a:solidFill>
                <a:latin typeface="Courier New" pitchFamily="49" charset="0"/>
                <a:cs typeface="Courier New" pitchFamily="49" charset="0"/>
              </a:rPr>
            </a:br>
            <a:r>
              <a:rPr lang="ru-RU" sz="3200" b="1" dirty="0" smtClean="0">
                <a:solidFill>
                  <a:srgbClr val="002060"/>
                </a:solidFill>
                <a:latin typeface="Courier New" pitchFamily="49" charset="0"/>
                <a:cs typeface="Courier New" pitchFamily="49" charset="0"/>
              </a:rPr>
              <a:t>С ключами старого Кремля: </a:t>
            </a:r>
            <a:br>
              <a:rPr lang="ru-RU" sz="3200" b="1" dirty="0" smtClean="0">
                <a:solidFill>
                  <a:srgbClr val="002060"/>
                </a:solidFill>
                <a:latin typeface="Courier New" pitchFamily="49" charset="0"/>
                <a:cs typeface="Courier New" pitchFamily="49" charset="0"/>
              </a:rPr>
            </a:br>
            <a:r>
              <a:rPr lang="ru-RU" sz="3200" b="1" dirty="0" smtClean="0">
                <a:solidFill>
                  <a:srgbClr val="002060"/>
                </a:solidFill>
                <a:latin typeface="Courier New" pitchFamily="49" charset="0"/>
                <a:cs typeface="Courier New" pitchFamily="49" charset="0"/>
              </a:rPr>
              <a:t>Нет, не пошла Москва моя </a:t>
            </a:r>
            <a:br>
              <a:rPr lang="ru-RU" sz="3200" b="1" dirty="0" smtClean="0">
                <a:solidFill>
                  <a:srgbClr val="002060"/>
                </a:solidFill>
                <a:latin typeface="Courier New" pitchFamily="49" charset="0"/>
                <a:cs typeface="Courier New" pitchFamily="49" charset="0"/>
              </a:rPr>
            </a:br>
            <a:r>
              <a:rPr lang="ru-RU" sz="3200" b="1" dirty="0" smtClean="0">
                <a:solidFill>
                  <a:srgbClr val="002060"/>
                </a:solidFill>
                <a:latin typeface="Courier New" pitchFamily="49" charset="0"/>
                <a:cs typeface="Courier New" pitchFamily="49" charset="0"/>
              </a:rPr>
              <a:t>К нему с повинной головою».</a:t>
            </a:r>
            <a:endParaRPr lang="ru-RU" sz="3200" b="1" dirty="0">
              <a:solidFill>
                <a:srgbClr val="002060"/>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28800"/>
            <a:ext cx="8568951" cy="4968552"/>
          </a:xfrm>
        </p:spPr>
        <p:txBody>
          <a:bodyPr>
            <a:normAutofit/>
          </a:bodyPr>
          <a:lstStyle/>
          <a:p>
            <a:r>
              <a:rPr lang="ru-RU" sz="3600" b="1" dirty="0">
                <a:solidFill>
                  <a:schemeClr val="tx1"/>
                </a:solidFill>
                <a:latin typeface="Courier New" pitchFamily="49" charset="0"/>
                <a:cs typeface="Courier New" pitchFamily="49" charset="0"/>
              </a:rPr>
              <a:t>А.С Пушкин «Евгений Онегин». Наполеон в Москве ждал, что Россия подпишет акт о сдаче города, но напрасно</a:t>
            </a:r>
            <a:r>
              <a:rPr lang="ru-RU" sz="3600" b="1" dirty="0" smtClean="0">
                <a:solidFill>
                  <a:schemeClr val="tx1"/>
                </a:solidFill>
                <a:latin typeface="Courier New" pitchFamily="49" charset="0"/>
                <a:cs typeface="Courier New" pitchFamily="49" charset="0"/>
              </a:rPr>
              <a:t>.</a:t>
            </a:r>
          </a:p>
          <a:p>
            <a:r>
              <a:rPr lang="ru-RU" sz="3600" b="1" dirty="0" smtClean="0">
                <a:solidFill>
                  <a:schemeClr val="tx1"/>
                </a:solidFill>
                <a:latin typeface="Courier New" pitchFamily="49" charset="0"/>
                <a:cs typeface="Courier New" pitchFamily="49" charset="0"/>
              </a:rPr>
              <a:t>М. Ю Лермонтов. Стихотворение «Бородино». </a:t>
            </a:r>
          </a:p>
          <a:p>
            <a:pPr marL="0" indent="0">
              <a:buNone/>
            </a:pPr>
            <a:r>
              <a:rPr lang="ru-RU" sz="3600" b="1" dirty="0" smtClean="0">
                <a:solidFill>
                  <a:schemeClr val="tx1"/>
                </a:solidFill>
                <a:latin typeface="Courier New" pitchFamily="49" charset="0"/>
                <a:cs typeface="Courier New" pitchFamily="49" charset="0"/>
              </a:rPr>
              <a:t> О Бородинском сражении.</a:t>
            </a:r>
            <a:endParaRPr lang="ru-RU" sz="3600" b="1" dirty="0">
              <a:solidFill>
                <a:schemeClr val="tx1"/>
              </a:solidFill>
              <a:latin typeface="Courier New" pitchFamily="49" charset="0"/>
              <a:cs typeface="Courier New" pitchFamily="49" charset="0"/>
            </a:endParaRPr>
          </a:p>
        </p:txBody>
      </p:sp>
      <p:sp>
        <p:nvSpPr>
          <p:cNvPr id="3" name="Заголовок 2"/>
          <p:cNvSpPr>
            <a:spLocks noGrp="1"/>
          </p:cNvSpPr>
          <p:nvPr>
            <p:ph type="title"/>
          </p:nvPr>
        </p:nvSpPr>
        <p:spPr>
          <a:xfrm>
            <a:off x="251520" y="188640"/>
            <a:ext cx="8435280" cy="1296144"/>
          </a:xfrm>
        </p:spPr>
        <p:txBody>
          <a:bodyPr>
            <a:noAutofit/>
          </a:bodyPr>
          <a:lstStyle/>
          <a:p>
            <a:r>
              <a:rPr lang="ru-RU" sz="4000" b="1" dirty="0" smtClean="0">
                <a:solidFill>
                  <a:srgbClr val="7030A0"/>
                </a:solidFill>
                <a:latin typeface="Arial" pitchFamily="34" charset="0"/>
                <a:cs typeface="Arial" pitchFamily="34" charset="0"/>
              </a:rPr>
              <a:t/>
            </a:r>
            <a:br>
              <a:rPr lang="ru-RU" sz="4000" b="1" dirty="0" smtClean="0">
                <a:solidFill>
                  <a:srgbClr val="7030A0"/>
                </a:solidFill>
                <a:latin typeface="Arial" pitchFamily="34" charset="0"/>
                <a:cs typeface="Arial" pitchFamily="34" charset="0"/>
              </a:rPr>
            </a:br>
            <a:r>
              <a:rPr lang="ru-RU" sz="4000" b="1" dirty="0" smtClean="0">
                <a:solidFill>
                  <a:srgbClr val="7030A0"/>
                </a:solidFill>
                <a:latin typeface="Arial" pitchFamily="34" charset="0"/>
                <a:cs typeface="Arial" pitchFamily="34" charset="0"/>
              </a:rPr>
              <a:t>Ответ для команды «Гардемарины».</a:t>
            </a:r>
            <a:br>
              <a:rPr lang="ru-RU" sz="4000" b="1" dirty="0" smtClean="0">
                <a:solidFill>
                  <a:srgbClr val="7030A0"/>
                </a:solidFill>
                <a:latin typeface="Arial" pitchFamily="34" charset="0"/>
                <a:cs typeface="Arial" pitchFamily="34" charset="0"/>
              </a:rPr>
            </a:br>
            <a:endParaRPr lang="ru-RU" sz="4000" dirty="0">
              <a:latin typeface="Arial" pitchFamily="34" charset="0"/>
              <a:cs typeface="Arial" pitchFamily="34" charset="0"/>
            </a:endParaRPr>
          </a:p>
        </p:txBody>
      </p:sp>
    </p:spTree>
    <p:extLst>
      <p:ext uri="{BB962C8B-B14F-4D97-AF65-F5344CB8AC3E}">
        <p14:creationId xmlns:p14="http://schemas.microsoft.com/office/powerpoint/2010/main" val="62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5199" y="1412776"/>
            <a:ext cx="8657281" cy="5328592"/>
          </a:xfrm>
        </p:spPr>
        <p:txBody>
          <a:bodyPr>
            <a:normAutofit/>
          </a:bodyPr>
          <a:lstStyle/>
          <a:p>
            <a:pPr>
              <a:buNone/>
            </a:pPr>
            <a:r>
              <a:rPr lang="ru-RU" sz="4000" dirty="0" smtClean="0"/>
              <a:t>  </a:t>
            </a:r>
            <a:r>
              <a:rPr lang="ru-RU" sz="4000" b="1" dirty="0" smtClean="0">
                <a:solidFill>
                  <a:schemeClr val="tx1"/>
                </a:solidFill>
                <a:latin typeface="Courier New" pitchFamily="49" charset="0"/>
                <a:cs typeface="Courier New" pitchFamily="49" charset="0"/>
              </a:rPr>
              <a:t>Перед вами зашифрованное донесение.  </a:t>
            </a:r>
          </a:p>
          <a:p>
            <a:r>
              <a:rPr lang="ru-RU" sz="3600" b="1" dirty="0" smtClean="0">
                <a:solidFill>
                  <a:srgbClr val="002060"/>
                </a:solidFill>
                <a:latin typeface="Courier New" pitchFamily="49" charset="0"/>
                <a:cs typeface="Courier New" pitchFamily="49" charset="0"/>
              </a:rPr>
              <a:t>Определить, кому принадлежит донесение и о каком событии войны идёт речь? </a:t>
            </a:r>
          </a:p>
          <a:p>
            <a:r>
              <a:rPr lang="ru-RU" sz="3600" b="1" dirty="0" smtClean="0">
                <a:solidFill>
                  <a:srgbClr val="002060"/>
                </a:solidFill>
                <a:latin typeface="Courier New" pitchFamily="49" charset="0"/>
                <a:cs typeface="Courier New" pitchFamily="49" charset="0"/>
              </a:rPr>
              <a:t>Показать и отметить на контурной карте место, где это событие происходило</a:t>
            </a:r>
            <a:r>
              <a:rPr lang="ru-RU" sz="3600" b="1" dirty="0">
                <a:solidFill>
                  <a:srgbClr val="002060"/>
                </a:solidFill>
                <a:latin typeface="Courier New" pitchFamily="49" charset="0"/>
                <a:cs typeface="Courier New" pitchFamily="49" charset="0"/>
              </a:rPr>
              <a:t>. </a:t>
            </a:r>
            <a:endParaRPr lang="ru-RU" sz="3600" b="1" dirty="0" smtClean="0">
              <a:solidFill>
                <a:srgbClr val="002060"/>
              </a:solidFill>
              <a:latin typeface="Courier New" pitchFamily="49" charset="0"/>
              <a:cs typeface="Courier New" pitchFamily="49" charset="0"/>
            </a:endParaRPr>
          </a:p>
        </p:txBody>
      </p:sp>
      <p:sp>
        <p:nvSpPr>
          <p:cNvPr id="2" name="Заголовок 1"/>
          <p:cNvSpPr>
            <a:spLocks noGrp="1"/>
          </p:cNvSpPr>
          <p:nvPr>
            <p:ph type="title"/>
          </p:nvPr>
        </p:nvSpPr>
        <p:spPr>
          <a:xfrm>
            <a:off x="251520" y="116632"/>
            <a:ext cx="8640960" cy="1368152"/>
          </a:xfrm>
        </p:spPr>
        <p:txBody>
          <a:bodyPr>
            <a:normAutofit fontScale="90000"/>
          </a:bodyPr>
          <a:lstStyle/>
          <a:p>
            <a:r>
              <a:rPr lang="ru-RU" sz="4000" b="1" dirty="0" smtClean="0">
                <a:solidFill>
                  <a:schemeClr val="tx1"/>
                </a:solidFill>
                <a:latin typeface="Arial" pitchFamily="34" charset="0"/>
                <a:cs typeface="Arial" pitchFamily="34" charset="0"/>
              </a:rPr>
              <a:t>6 конкурс.  </a:t>
            </a:r>
            <a:r>
              <a:rPr lang="ru-RU" sz="3600" b="1" dirty="0" smtClean="0">
                <a:solidFill>
                  <a:schemeClr val="tx1"/>
                </a:solidFill>
                <a:latin typeface="Courier New" pitchFamily="49" charset="0"/>
                <a:cs typeface="Courier New" pitchFamily="49" charset="0"/>
              </a:rPr>
              <a:t/>
            </a:r>
            <a:br>
              <a:rPr lang="ru-RU" sz="3600" b="1" dirty="0" smtClean="0">
                <a:solidFill>
                  <a:schemeClr val="tx1"/>
                </a:solidFill>
                <a:latin typeface="Courier New" pitchFamily="49" charset="0"/>
                <a:cs typeface="Courier New" pitchFamily="49" charset="0"/>
              </a:rPr>
            </a:br>
            <a:r>
              <a:rPr lang="ru-RU" sz="5300" b="1" dirty="0" smtClean="0">
                <a:solidFill>
                  <a:srgbClr val="FFFF00"/>
                </a:solidFill>
                <a:latin typeface="Arial Black" pitchFamily="34" charset="0"/>
              </a:rPr>
              <a:t>« Донесение</a:t>
            </a:r>
            <a:r>
              <a:rPr lang="ru-RU" sz="5300" dirty="0" smtClean="0">
                <a:solidFill>
                  <a:srgbClr val="FFFF00"/>
                </a:solidFill>
                <a:latin typeface="Arial Black" pitchFamily="34" charset="0"/>
              </a:rPr>
              <a:t>» </a:t>
            </a:r>
            <a:endParaRPr lang="ru-RU" sz="5300" dirty="0">
              <a:solidFill>
                <a:srgbClr val="FFFF00"/>
              </a:solidFill>
              <a:latin typeface="Arial Black" pitchFamily="34" charset="0"/>
            </a:endParaRPr>
          </a:p>
        </p:txBody>
      </p:sp>
      <p:pic>
        <p:nvPicPr>
          <p:cNvPr id="32770" name="Picture 2"/>
          <p:cNvPicPr>
            <a:picLocks noChangeAspect="1" noChangeArrowheads="1"/>
          </p:cNvPicPr>
          <p:nvPr/>
        </p:nvPicPr>
        <p:blipFill>
          <a:blip r:embed="rId2" cstate="print"/>
          <a:srcRect/>
          <a:stretch>
            <a:fillRect/>
          </a:stretch>
        </p:blipFill>
        <p:spPr bwMode="auto">
          <a:xfrm>
            <a:off x="6186796" y="6137920"/>
            <a:ext cx="2664296" cy="720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1000" fill="hold"/>
                                        <p:tgtEl>
                                          <p:spTgt spid="32770"/>
                                        </p:tgtEl>
                                        <p:attrNameLst>
                                          <p:attrName>ppt_w</p:attrName>
                                        </p:attrNameLst>
                                      </p:cBhvr>
                                      <p:tavLst>
                                        <p:tav tm="0">
                                          <p:val>
                                            <p:fltVal val="0"/>
                                          </p:val>
                                        </p:tav>
                                        <p:tav tm="100000">
                                          <p:val>
                                            <p:strVal val="#ppt_w"/>
                                          </p:val>
                                        </p:tav>
                                      </p:tavLst>
                                    </p:anim>
                                    <p:anim calcmode="lin" valueType="num">
                                      <p:cBhvr>
                                        <p:cTn id="13" dur="1000" fill="hold"/>
                                        <p:tgtEl>
                                          <p:spTgt spid="32770"/>
                                        </p:tgtEl>
                                        <p:attrNameLst>
                                          <p:attrName>ppt_h</p:attrName>
                                        </p:attrNameLst>
                                      </p:cBhvr>
                                      <p:tavLst>
                                        <p:tav tm="0">
                                          <p:val>
                                            <p:fltVal val="0"/>
                                          </p:val>
                                        </p:tav>
                                        <p:tav tm="100000">
                                          <p:val>
                                            <p:strVal val="#ppt_h"/>
                                          </p:val>
                                        </p:tav>
                                      </p:tavLst>
                                    </p:anim>
                                    <p:anim calcmode="lin" valueType="num">
                                      <p:cBhvr>
                                        <p:cTn id="14" dur="1000" fill="hold"/>
                                        <p:tgtEl>
                                          <p:spTgt spid="32770"/>
                                        </p:tgtEl>
                                        <p:attrNameLst>
                                          <p:attrName>style.rotation</p:attrName>
                                        </p:attrNameLst>
                                      </p:cBhvr>
                                      <p:tavLst>
                                        <p:tav tm="0">
                                          <p:val>
                                            <p:fltVal val="90"/>
                                          </p:val>
                                        </p:tav>
                                        <p:tav tm="100000">
                                          <p:val>
                                            <p:fltVal val="0"/>
                                          </p:val>
                                        </p:tav>
                                      </p:tavLst>
                                    </p:anim>
                                    <p:animEffect transition="in" filter="fade">
                                      <p:cBhvr>
                                        <p:cTn id="15" dur="1000"/>
                                        <p:tgtEl>
                                          <p:spTgt spid="3277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492896"/>
            <a:ext cx="8784976" cy="4248472"/>
          </a:xfrm>
        </p:spPr>
        <p:txBody>
          <a:bodyPr>
            <a:noAutofit/>
          </a:bodyPr>
          <a:lstStyle/>
          <a:p>
            <a:r>
              <a:rPr lang="ru-RU" sz="3000" dirty="0">
                <a:solidFill>
                  <a:srgbClr val="002060"/>
                </a:solidFill>
                <a:ea typeface="+mj-ea"/>
                <a:cs typeface="+mj-cs"/>
              </a:rPr>
              <a:t>«</a:t>
            </a:r>
            <a:r>
              <a:rPr lang="ru-RU" sz="3000" b="1" dirty="0">
                <a:solidFill>
                  <a:srgbClr val="002060"/>
                </a:solidFill>
                <a:latin typeface="Courier New" pitchFamily="49" charset="0"/>
                <a:ea typeface="+mj-ea"/>
                <a:cs typeface="Courier New" pitchFamily="49" charset="0"/>
              </a:rPr>
              <a:t>27 </a:t>
            </a:r>
            <a:r>
              <a:rPr lang="ru-RU" sz="3000" b="1" dirty="0" smtClean="0">
                <a:solidFill>
                  <a:srgbClr val="002060"/>
                </a:solidFill>
                <a:latin typeface="Courier New" pitchFamily="49" charset="0"/>
                <a:ea typeface="+mj-ea"/>
                <a:cs typeface="Courier New" pitchFamily="49" charset="0"/>
              </a:rPr>
              <a:t>… </a:t>
            </a:r>
            <a:r>
              <a:rPr lang="ru-RU" sz="3000" b="1" dirty="0">
                <a:solidFill>
                  <a:srgbClr val="002060"/>
                </a:solidFill>
                <a:latin typeface="Courier New" pitchFamily="49" charset="0"/>
                <a:ea typeface="+mj-ea"/>
                <a:cs typeface="Courier New" pitchFamily="49" charset="0"/>
              </a:rPr>
              <a:t>с армией переправился </a:t>
            </a:r>
            <a:r>
              <a:rPr lang="ru-RU" sz="3000" b="1" dirty="0" smtClean="0">
                <a:solidFill>
                  <a:srgbClr val="002060"/>
                </a:solidFill>
                <a:latin typeface="Courier New" pitchFamily="49" charset="0"/>
                <a:ea typeface="+mj-ea"/>
                <a:cs typeface="Courier New" pitchFamily="49" charset="0"/>
              </a:rPr>
              <a:t>через … </a:t>
            </a:r>
            <a:r>
              <a:rPr lang="ru-RU" sz="3000" b="1" dirty="0">
                <a:solidFill>
                  <a:srgbClr val="002060"/>
                </a:solidFill>
                <a:latin typeface="Courier New" pitchFamily="49" charset="0"/>
                <a:ea typeface="+mj-ea"/>
                <a:cs typeface="Courier New" pitchFamily="49" charset="0"/>
              </a:rPr>
              <a:t>и направился </a:t>
            </a:r>
            <a:r>
              <a:rPr lang="ru-RU" sz="3000" b="1" dirty="0" smtClean="0">
                <a:solidFill>
                  <a:srgbClr val="002060"/>
                </a:solidFill>
                <a:latin typeface="Courier New" pitchFamily="49" charset="0"/>
                <a:ea typeface="+mj-ea"/>
                <a:cs typeface="Courier New" pitchFamily="49" charset="0"/>
              </a:rPr>
              <a:t>к …, </a:t>
            </a:r>
            <a:r>
              <a:rPr lang="ru-RU" sz="3000" b="1" dirty="0">
                <a:solidFill>
                  <a:srgbClr val="002060"/>
                </a:solidFill>
                <a:latin typeface="Courier New" pitchFamily="49" charset="0"/>
                <a:ea typeface="+mj-ea"/>
                <a:cs typeface="Courier New" pitchFamily="49" charset="0"/>
              </a:rPr>
              <a:t>надеясь, что русская армия, даст сражение под стенами этого города. Но русский главнокомандующий </a:t>
            </a:r>
            <a:r>
              <a:rPr lang="ru-RU" sz="3000" b="1" dirty="0" smtClean="0">
                <a:solidFill>
                  <a:srgbClr val="002060"/>
                </a:solidFill>
                <a:latin typeface="Courier New" pitchFamily="49" charset="0"/>
                <a:ea typeface="+mj-ea"/>
                <a:cs typeface="Courier New" pitchFamily="49" charset="0"/>
              </a:rPr>
              <a:t>…переправился через реку … и направился маршем к северу. Дав сражение у г. … </a:t>
            </a:r>
            <a:r>
              <a:rPr lang="ru-RU" sz="3000" b="1" dirty="0">
                <a:solidFill>
                  <a:srgbClr val="002060"/>
                </a:solidFill>
                <a:latin typeface="Courier New" pitchFamily="49" charset="0"/>
                <a:ea typeface="+mj-ea"/>
                <a:cs typeface="Courier New" pitchFamily="49" charset="0"/>
              </a:rPr>
              <a:t>с</a:t>
            </a:r>
            <a:r>
              <a:rPr lang="ru-RU" sz="3000" b="1" dirty="0" smtClean="0">
                <a:solidFill>
                  <a:srgbClr val="002060"/>
                </a:solidFill>
                <a:latin typeface="Courier New" pitchFamily="49" charset="0"/>
                <a:ea typeface="+mj-ea"/>
                <a:cs typeface="Courier New" pitchFamily="49" charset="0"/>
              </a:rPr>
              <a:t>палив </a:t>
            </a:r>
            <a:r>
              <a:rPr lang="ru-RU" sz="3000" b="1" dirty="0">
                <a:solidFill>
                  <a:srgbClr val="002060"/>
                </a:solidFill>
                <a:latin typeface="Courier New" pitchFamily="49" charset="0"/>
                <a:ea typeface="+mj-ea"/>
                <a:cs typeface="Courier New" pitchFamily="49" charset="0"/>
              </a:rPr>
              <a:t>город и склады в нём, стал отступать на восток к … городу- </a:t>
            </a:r>
            <a:r>
              <a:rPr lang="ru-RU" sz="3200" b="1" dirty="0" smtClean="0">
                <a:solidFill>
                  <a:srgbClr val="002060"/>
                </a:solidFill>
                <a:latin typeface="Courier New" pitchFamily="49" charset="0"/>
                <a:ea typeface="+mj-ea"/>
                <a:cs typeface="Courier New" pitchFamily="49" charset="0"/>
              </a:rPr>
              <a:t>крепости». </a:t>
            </a:r>
            <a:endParaRPr lang="ru-RU" sz="3200" b="1" dirty="0">
              <a:latin typeface="Courier New" pitchFamily="49" charset="0"/>
              <a:cs typeface="Courier New" pitchFamily="49" charset="0"/>
            </a:endParaRPr>
          </a:p>
        </p:txBody>
      </p:sp>
      <p:sp>
        <p:nvSpPr>
          <p:cNvPr id="3" name="Заголовок 2"/>
          <p:cNvSpPr>
            <a:spLocks noGrp="1"/>
          </p:cNvSpPr>
          <p:nvPr>
            <p:ph type="title"/>
          </p:nvPr>
        </p:nvSpPr>
        <p:spPr>
          <a:xfrm>
            <a:off x="251520" y="188640"/>
            <a:ext cx="8712968" cy="1656184"/>
          </a:xfrm>
        </p:spPr>
        <p:txBody>
          <a:bodyPr>
            <a:normAutofit/>
          </a:bodyPr>
          <a:lstStyle/>
          <a:p>
            <a:endParaRPr lang="ru-RU"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6632"/>
            <a:ext cx="460851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8708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00808"/>
            <a:ext cx="8784975" cy="4968552"/>
          </a:xfrm>
        </p:spPr>
        <p:txBody>
          <a:bodyPr>
            <a:normAutofit fontScale="92500" lnSpcReduction="10000"/>
          </a:bodyPr>
          <a:lstStyle/>
          <a:p>
            <a:r>
              <a:rPr lang="ru-RU" sz="3200" b="1" dirty="0" smtClean="0">
                <a:solidFill>
                  <a:srgbClr val="002060"/>
                </a:solidFill>
                <a:latin typeface="Courier New" pitchFamily="49" charset="0"/>
                <a:cs typeface="Courier New" pitchFamily="49" charset="0"/>
              </a:rPr>
              <a:t>«27-го </a:t>
            </a:r>
            <a:r>
              <a:rPr lang="ru-RU" sz="3000" b="1" dirty="0" smtClean="0">
                <a:solidFill>
                  <a:srgbClr val="C00000"/>
                </a:solidFill>
                <a:latin typeface="Arial" pitchFamily="34" charset="0"/>
                <a:cs typeface="Arial" pitchFamily="34" charset="0"/>
              </a:rPr>
              <a:t>Наполеон</a:t>
            </a:r>
            <a:r>
              <a:rPr lang="ru-RU" sz="3200" b="1" dirty="0" smtClean="0">
                <a:solidFill>
                  <a:srgbClr val="002060"/>
                </a:solidFill>
                <a:latin typeface="Courier New" pitchFamily="49" charset="0"/>
                <a:cs typeface="Courier New" pitchFamily="49" charset="0"/>
              </a:rPr>
              <a:t> переправился через </a:t>
            </a:r>
            <a:r>
              <a:rPr lang="ru-RU" sz="3000" b="1" dirty="0" smtClean="0">
                <a:solidFill>
                  <a:srgbClr val="C00000"/>
                </a:solidFill>
                <a:latin typeface="Arial" pitchFamily="34" charset="0"/>
                <a:cs typeface="Arial" pitchFamily="34" charset="0"/>
              </a:rPr>
              <a:t>Березину</a:t>
            </a:r>
            <a:r>
              <a:rPr lang="ru-RU" sz="3200" b="1" dirty="0" smtClean="0">
                <a:solidFill>
                  <a:srgbClr val="002060"/>
                </a:solidFill>
                <a:latin typeface="Courier New" pitchFamily="49" charset="0"/>
                <a:cs typeface="Courier New" pitchFamily="49" charset="0"/>
              </a:rPr>
              <a:t> и направилась к </a:t>
            </a:r>
            <a:r>
              <a:rPr lang="ru-RU" sz="3000" b="1" dirty="0" smtClean="0">
                <a:solidFill>
                  <a:srgbClr val="C00000"/>
                </a:solidFill>
                <a:latin typeface="Arial" pitchFamily="34" charset="0"/>
                <a:cs typeface="Arial" pitchFamily="34" charset="0"/>
              </a:rPr>
              <a:t>Вильно</a:t>
            </a:r>
            <a:r>
              <a:rPr lang="ru-RU" sz="3200" b="1" dirty="0" smtClean="0">
                <a:solidFill>
                  <a:srgbClr val="002060"/>
                </a:solidFill>
                <a:latin typeface="Courier New" pitchFamily="49" charset="0"/>
                <a:cs typeface="Courier New" pitchFamily="49" charset="0"/>
              </a:rPr>
              <a:t>, надеясь, что русская армия, даст сражение под стенами города. Но русский главнокомандующий </a:t>
            </a:r>
            <a:r>
              <a:rPr lang="ru-RU" sz="3000" b="1" dirty="0" smtClean="0">
                <a:solidFill>
                  <a:srgbClr val="C00000"/>
                </a:solidFill>
                <a:latin typeface="Arial" pitchFamily="34" charset="0"/>
                <a:cs typeface="Arial" pitchFamily="34" charset="0"/>
              </a:rPr>
              <a:t>Барклай де Толли </a:t>
            </a:r>
            <a:r>
              <a:rPr lang="ru-RU" sz="3200" b="1" dirty="0" smtClean="0">
                <a:solidFill>
                  <a:srgbClr val="002060"/>
                </a:solidFill>
                <a:latin typeface="Courier New" pitchFamily="49" charset="0"/>
                <a:cs typeface="Courier New" pitchFamily="49" charset="0"/>
              </a:rPr>
              <a:t>переправился через реку </a:t>
            </a:r>
            <a:r>
              <a:rPr lang="ru-RU" sz="3000" b="1" dirty="0" smtClean="0">
                <a:solidFill>
                  <a:srgbClr val="C00000"/>
                </a:solidFill>
                <a:latin typeface="Arial" pitchFamily="34" charset="0"/>
                <a:cs typeface="Arial" pitchFamily="34" charset="0"/>
              </a:rPr>
              <a:t>Вильно</a:t>
            </a:r>
            <a:r>
              <a:rPr lang="ru-RU" sz="3200" b="1" dirty="0" smtClean="0">
                <a:solidFill>
                  <a:srgbClr val="002060"/>
                </a:solidFill>
                <a:latin typeface="Courier New" pitchFamily="49" charset="0"/>
                <a:cs typeface="Courier New" pitchFamily="49" charset="0"/>
              </a:rPr>
              <a:t> и направился маршем</a:t>
            </a:r>
            <a:r>
              <a:rPr lang="ru-RU" sz="3000" b="1" dirty="0" smtClean="0">
                <a:solidFill>
                  <a:srgbClr val="002060"/>
                </a:solidFill>
                <a:latin typeface="Courier New" pitchFamily="49" charset="0"/>
                <a:cs typeface="Courier New" pitchFamily="49" charset="0"/>
              </a:rPr>
              <a:t> </a:t>
            </a:r>
            <a:r>
              <a:rPr lang="ru-RU" sz="3200" b="1" dirty="0" smtClean="0">
                <a:solidFill>
                  <a:srgbClr val="002060"/>
                </a:solidFill>
                <a:latin typeface="Courier New" pitchFamily="49" charset="0"/>
                <a:cs typeface="Courier New" pitchFamily="49" charset="0"/>
              </a:rPr>
              <a:t>к северу. Дав </a:t>
            </a:r>
            <a:r>
              <a:rPr lang="ru-RU" sz="3200" b="1" dirty="0">
                <a:solidFill>
                  <a:srgbClr val="002060"/>
                </a:solidFill>
                <a:latin typeface="Courier New" pitchFamily="49" charset="0"/>
                <a:cs typeface="Courier New" pitchFamily="49" charset="0"/>
              </a:rPr>
              <a:t>сражение </a:t>
            </a:r>
            <a:r>
              <a:rPr lang="ru-RU" sz="3200" b="1" dirty="0" smtClean="0">
                <a:solidFill>
                  <a:srgbClr val="002060"/>
                </a:solidFill>
                <a:latin typeface="Courier New" pitchFamily="49" charset="0"/>
                <a:cs typeface="Courier New" pitchFamily="49" charset="0"/>
              </a:rPr>
              <a:t>у г. </a:t>
            </a:r>
            <a:r>
              <a:rPr lang="ru-RU" sz="3000" b="1" dirty="0" smtClean="0">
                <a:solidFill>
                  <a:srgbClr val="C00000"/>
                </a:solidFill>
                <a:latin typeface="Arial" pitchFamily="34" charset="0"/>
                <a:cs typeface="Arial" pitchFamily="34" charset="0"/>
              </a:rPr>
              <a:t>Клястицы</a:t>
            </a:r>
            <a:r>
              <a:rPr lang="ru-RU" sz="3200" b="1" dirty="0" smtClean="0">
                <a:solidFill>
                  <a:srgbClr val="002060"/>
                </a:solidFill>
                <a:latin typeface="Courier New" pitchFamily="49" charset="0"/>
                <a:cs typeface="Courier New" pitchFamily="49" charset="0"/>
              </a:rPr>
              <a:t>, спалив город и склады в нём, стал отступать на </a:t>
            </a:r>
            <a:r>
              <a:rPr lang="ru-RU" sz="3200" b="1" dirty="0">
                <a:solidFill>
                  <a:srgbClr val="002060"/>
                </a:solidFill>
                <a:latin typeface="Courier New" pitchFamily="49" charset="0"/>
                <a:cs typeface="Courier New" pitchFamily="49" charset="0"/>
              </a:rPr>
              <a:t>восток к </a:t>
            </a:r>
            <a:r>
              <a:rPr lang="ru-RU" sz="3000" b="1" dirty="0" smtClean="0">
                <a:solidFill>
                  <a:srgbClr val="C00000"/>
                </a:solidFill>
                <a:latin typeface="Arial" pitchFamily="34" charset="0"/>
                <a:cs typeface="Arial" pitchFamily="34" charset="0"/>
              </a:rPr>
              <a:t>Смоленску</a:t>
            </a:r>
            <a:r>
              <a:rPr lang="ru-RU" sz="3200" b="1" dirty="0" smtClean="0">
                <a:solidFill>
                  <a:srgbClr val="002060"/>
                </a:solidFill>
                <a:latin typeface="Courier New" pitchFamily="49" charset="0"/>
                <a:cs typeface="Courier New" pitchFamily="49" charset="0"/>
              </a:rPr>
              <a:t> городу-крепости».  </a:t>
            </a:r>
          </a:p>
          <a:p>
            <a:r>
              <a:rPr lang="ru-RU" sz="3200" b="1" dirty="0" smtClean="0">
                <a:solidFill>
                  <a:srgbClr val="C00000"/>
                </a:solidFill>
                <a:latin typeface="Courier New" pitchFamily="49" charset="0"/>
                <a:cs typeface="Courier New" pitchFamily="49" charset="0"/>
              </a:rPr>
              <a:t>Из дневника Наполеона.</a:t>
            </a:r>
            <a:endParaRPr lang="ru-RU" sz="3200" dirty="0" smtClean="0">
              <a:solidFill>
                <a:srgbClr val="C00000"/>
              </a:solidFill>
            </a:endParaRPr>
          </a:p>
          <a:p>
            <a:endParaRPr lang="ru-RU" sz="3200" b="1" dirty="0">
              <a:solidFill>
                <a:schemeClr val="accent5">
                  <a:lumMod val="50000"/>
                </a:schemeClr>
              </a:solidFill>
            </a:endParaRPr>
          </a:p>
        </p:txBody>
      </p:sp>
      <p:sp>
        <p:nvSpPr>
          <p:cNvPr id="3" name="Заголовок 2"/>
          <p:cNvSpPr>
            <a:spLocks noGrp="1"/>
          </p:cNvSpPr>
          <p:nvPr>
            <p:ph type="title"/>
          </p:nvPr>
        </p:nvSpPr>
        <p:spPr>
          <a:xfrm>
            <a:off x="251520" y="188640"/>
            <a:ext cx="8712968" cy="1296144"/>
          </a:xfrm>
        </p:spPr>
        <p:txBody>
          <a:bodyPr>
            <a:normAutofit fontScale="90000"/>
          </a:bodyPr>
          <a:lstStyle/>
          <a:p>
            <a:r>
              <a:rPr lang="ru-RU" b="1" dirty="0" smtClean="0">
                <a:solidFill>
                  <a:srgbClr val="002060"/>
                </a:solidFill>
                <a:latin typeface="Arial" pitchFamily="34" charset="0"/>
                <a:cs typeface="Arial" pitchFamily="34" charset="0"/>
              </a:rPr>
              <a:t>Ответ для команды </a:t>
            </a:r>
            <a:r>
              <a:rPr lang="ru-RU" b="1" dirty="0" smtClean="0">
                <a:solidFill>
                  <a:srgbClr val="C00000"/>
                </a:solidFill>
                <a:latin typeface="Arial" pitchFamily="34" charset="0"/>
                <a:cs typeface="Arial" pitchFamily="34" charset="0"/>
              </a:rPr>
              <a:t>«Ополченцы».</a:t>
            </a:r>
            <a:endParaRPr lang="ru-RU"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95996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852936"/>
            <a:ext cx="8928992" cy="3888432"/>
          </a:xfrm>
        </p:spPr>
        <p:txBody>
          <a:bodyPr>
            <a:noAutofit/>
          </a:bodyPr>
          <a:lstStyle/>
          <a:p>
            <a:r>
              <a:rPr lang="ru-RU" sz="2800" b="1" dirty="0" smtClean="0">
                <a:solidFill>
                  <a:schemeClr val="tx1"/>
                </a:solidFill>
                <a:latin typeface="Courier New" pitchFamily="49" charset="0"/>
                <a:cs typeface="Courier New" pitchFamily="49" charset="0"/>
              </a:rPr>
              <a:t>«Позиция</a:t>
            </a:r>
            <a:r>
              <a:rPr lang="ru-RU" sz="2800" b="1" dirty="0">
                <a:solidFill>
                  <a:schemeClr val="tx1"/>
                </a:solidFill>
                <a:latin typeface="Courier New" pitchFamily="49" charset="0"/>
                <a:cs typeface="Courier New" pitchFamily="49" charset="0"/>
              </a:rPr>
              <a:t>, в которой … остановился при … … в 12 верстах вперед  …, одна из наилучших, которую только на плоских местах найти можно. Желательно, чтобы неприятель </a:t>
            </a:r>
            <a:r>
              <a:rPr lang="ru-RU" sz="2800" b="1" dirty="0" smtClean="0">
                <a:solidFill>
                  <a:schemeClr val="tx1"/>
                </a:solidFill>
                <a:latin typeface="Courier New" pitchFamily="49" charset="0"/>
                <a:cs typeface="Courier New" pitchFamily="49" charset="0"/>
              </a:rPr>
              <a:t>… нас </a:t>
            </a:r>
            <a:r>
              <a:rPr lang="ru-RU" sz="2800" b="1" dirty="0">
                <a:solidFill>
                  <a:schemeClr val="tx1"/>
                </a:solidFill>
                <a:latin typeface="Courier New" pitchFamily="49" charset="0"/>
                <a:cs typeface="Courier New" pitchFamily="49" charset="0"/>
              </a:rPr>
              <a:t>в сей позиции, тогда имею я большую надежду к </a:t>
            </a:r>
            <a:r>
              <a:rPr lang="ru-RU" sz="2800" b="1" dirty="0" smtClean="0">
                <a:solidFill>
                  <a:schemeClr val="tx1"/>
                </a:solidFill>
                <a:latin typeface="Courier New" pitchFamily="49" charset="0"/>
                <a:cs typeface="Courier New" pitchFamily="49" charset="0"/>
              </a:rPr>
              <a:t>победе. </a:t>
            </a:r>
            <a:r>
              <a:rPr lang="ru-RU" sz="2800" b="1" dirty="0">
                <a:solidFill>
                  <a:schemeClr val="tx1"/>
                </a:solidFill>
                <a:latin typeface="Courier New" pitchFamily="49" charset="0"/>
                <a:cs typeface="Courier New" pitchFamily="49" charset="0"/>
              </a:rPr>
              <a:t>Тревога за возможный </a:t>
            </a:r>
            <a:r>
              <a:rPr lang="ru-RU" sz="2800" b="1" dirty="0" smtClean="0">
                <a:solidFill>
                  <a:schemeClr val="tx1"/>
                </a:solidFill>
                <a:latin typeface="Courier New" pitchFamily="49" charset="0"/>
                <a:cs typeface="Courier New" pitchFamily="49" charset="0"/>
              </a:rPr>
              <a:t>… обход </a:t>
            </a:r>
            <a:r>
              <a:rPr lang="ru-RU" sz="2800" b="1" dirty="0">
                <a:solidFill>
                  <a:schemeClr val="tx1"/>
                </a:solidFill>
                <a:latin typeface="Courier New" pitchFamily="49" charset="0"/>
                <a:cs typeface="Courier New" pitchFamily="49" charset="0"/>
              </a:rPr>
              <a:t>- </a:t>
            </a:r>
            <a:r>
              <a:rPr lang="ru-RU" sz="2800" b="1" dirty="0" smtClean="0">
                <a:solidFill>
                  <a:schemeClr val="tx1"/>
                </a:solidFill>
                <a:latin typeface="Courier New" pitchFamily="49" charset="0"/>
                <a:cs typeface="Courier New" pitchFamily="49" charset="0"/>
              </a:rPr>
              <a:t>разве </a:t>
            </a:r>
            <a:r>
              <a:rPr lang="ru-RU" sz="2800" b="1" dirty="0">
                <a:solidFill>
                  <a:schemeClr val="tx1"/>
                </a:solidFill>
                <a:latin typeface="Courier New" pitchFamily="49" charset="0"/>
                <a:cs typeface="Courier New" pitchFamily="49" charset="0"/>
              </a:rPr>
              <a:t>неприятель пойдет меня …, тогда должен буду я отступить от </a:t>
            </a:r>
            <a:r>
              <a:rPr lang="ru-RU" sz="2800" b="1" dirty="0" smtClean="0">
                <a:solidFill>
                  <a:schemeClr val="tx1"/>
                </a:solidFill>
                <a:latin typeface="Courier New" pitchFamily="49" charset="0"/>
                <a:cs typeface="Courier New" pitchFamily="49" charset="0"/>
              </a:rPr>
              <a:t>...». </a:t>
            </a:r>
            <a:r>
              <a:rPr lang="ru-RU" b="1" dirty="0">
                <a:solidFill>
                  <a:schemeClr val="tx1"/>
                </a:solidFill>
                <a:latin typeface="Courier New" pitchFamily="49" charset="0"/>
                <a:cs typeface="Courier New" pitchFamily="49" charset="0"/>
              </a:rPr>
              <a:t/>
            </a:r>
            <a:br>
              <a:rPr lang="ru-RU" b="1" dirty="0">
                <a:solidFill>
                  <a:schemeClr val="tx1"/>
                </a:solidFill>
                <a:latin typeface="Courier New" pitchFamily="49" charset="0"/>
                <a:cs typeface="Courier New" pitchFamily="49" charset="0"/>
              </a:rPr>
            </a:br>
            <a:endParaRPr lang="ru-RU" dirty="0">
              <a:solidFill>
                <a:schemeClr val="tx1"/>
              </a:solidFill>
              <a:latin typeface="Courier New" pitchFamily="49" charset="0"/>
              <a:cs typeface="Courier New" pitchFamily="49" charset="0"/>
            </a:endParaRPr>
          </a:p>
        </p:txBody>
      </p:sp>
      <p:sp>
        <p:nvSpPr>
          <p:cNvPr id="2" name="Заголовок 1"/>
          <p:cNvSpPr>
            <a:spLocks noGrp="1"/>
          </p:cNvSpPr>
          <p:nvPr>
            <p:ph type="title"/>
          </p:nvPr>
        </p:nvSpPr>
        <p:spPr>
          <a:xfrm>
            <a:off x="179512" y="188640"/>
            <a:ext cx="8856984" cy="2520281"/>
          </a:xfrm>
        </p:spPr>
        <p:txBody>
          <a:bodyPr>
            <a:noAutofit/>
          </a:bodyPr>
          <a:lstStyle/>
          <a:p>
            <a:r>
              <a:rPr lang="en-US" sz="2800" b="1" dirty="0" smtClean="0">
                <a:solidFill>
                  <a:schemeClr val="tx1"/>
                </a:solidFill>
                <a:latin typeface="Gabriola" pitchFamily="82" charset="0"/>
              </a:rPr>
              <a:t/>
            </a:r>
            <a:br>
              <a:rPr lang="en-US" sz="2800" b="1" dirty="0" smtClean="0">
                <a:solidFill>
                  <a:schemeClr val="tx1"/>
                </a:solidFill>
                <a:latin typeface="Gabriola" pitchFamily="82" charset="0"/>
              </a:rPr>
            </a:br>
            <a:r>
              <a:rPr lang="ru-RU" sz="2800" b="1" dirty="0" smtClean="0">
                <a:solidFill>
                  <a:schemeClr val="tx1"/>
                </a:solidFill>
                <a:latin typeface="Gabriola" pitchFamily="82" charset="0"/>
              </a:rPr>
              <a:t/>
            </a:r>
            <a:br>
              <a:rPr lang="ru-RU" sz="2800" b="1" dirty="0" smtClean="0">
                <a:solidFill>
                  <a:schemeClr val="tx1"/>
                </a:solidFill>
                <a:latin typeface="Gabriola" pitchFamily="82" charset="0"/>
              </a:rPr>
            </a:br>
            <a:r>
              <a:rPr lang="ru-RU" sz="2400" b="1" dirty="0" smtClean="0">
                <a:solidFill>
                  <a:schemeClr val="tx1"/>
                </a:solidFill>
                <a:latin typeface="Gabriola" pitchFamily="82" charset="0"/>
              </a:rPr>
              <a:t/>
            </a:r>
            <a:br>
              <a:rPr lang="ru-RU" sz="2400" b="1" dirty="0" smtClean="0">
                <a:solidFill>
                  <a:schemeClr val="tx1"/>
                </a:solidFill>
                <a:latin typeface="Gabriola" pitchFamily="82" charset="0"/>
              </a:rPr>
            </a:br>
            <a:endParaRPr lang="ru-RU" sz="2400" b="1" dirty="0">
              <a:solidFill>
                <a:schemeClr val="tx1"/>
              </a:solidFill>
              <a:latin typeface="Gabriola" pitchFamily="82"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3708"/>
            <a:ext cx="5328592" cy="278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784976" cy="5254166"/>
          </a:xfrm>
        </p:spPr>
        <p:txBody>
          <a:bodyPr>
            <a:normAutofit fontScale="92500" lnSpcReduction="20000"/>
          </a:bodyPr>
          <a:lstStyle/>
          <a:p>
            <a:r>
              <a:rPr lang="ru-RU" sz="3600" b="1" dirty="0" smtClean="0">
                <a:solidFill>
                  <a:schemeClr val="tx1"/>
                </a:solidFill>
                <a:latin typeface="Courier New" pitchFamily="49" charset="0"/>
                <a:cs typeface="Courier New" pitchFamily="49" charset="0"/>
              </a:rPr>
              <a:t>«Позиция</a:t>
            </a:r>
            <a:r>
              <a:rPr lang="ru-RU" sz="3600" b="1" dirty="0">
                <a:solidFill>
                  <a:schemeClr val="tx1"/>
                </a:solidFill>
                <a:latin typeface="Courier New" pitchFamily="49" charset="0"/>
                <a:cs typeface="Courier New" pitchFamily="49" charset="0"/>
              </a:rPr>
              <a:t>, в которой </a:t>
            </a:r>
            <a:r>
              <a:rPr lang="ru-RU" sz="3600" b="1" dirty="0" smtClean="0">
                <a:solidFill>
                  <a:srgbClr val="C00000"/>
                </a:solidFill>
                <a:latin typeface="Courier New" pitchFamily="49" charset="0"/>
                <a:cs typeface="Courier New" pitchFamily="49" charset="0"/>
              </a:rPr>
              <a:t>я(Кутузов)</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остановился </a:t>
            </a:r>
            <a:r>
              <a:rPr lang="ru-RU" sz="3600" b="1" dirty="0" smtClean="0">
                <a:solidFill>
                  <a:schemeClr val="tx1"/>
                </a:solidFill>
                <a:latin typeface="Courier New" pitchFamily="49" charset="0"/>
                <a:cs typeface="Courier New" pitchFamily="49" charset="0"/>
              </a:rPr>
              <a:t>при деревне </a:t>
            </a:r>
            <a:r>
              <a:rPr lang="ru-RU" sz="3000" b="1" dirty="0" smtClean="0">
                <a:solidFill>
                  <a:srgbClr val="C00000"/>
                </a:solidFill>
                <a:latin typeface="Arial" pitchFamily="34" charset="0"/>
                <a:cs typeface="Arial" pitchFamily="34" charset="0"/>
              </a:rPr>
              <a:t>Бородино</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в 12 верстах вперед  </a:t>
            </a:r>
            <a:r>
              <a:rPr lang="ru-RU" sz="3000" b="1" dirty="0" smtClean="0">
                <a:solidFill>
                  <a:srgbClr val="C00000"/>
                </a:solidFill>
                <a:latin typeface="Arial" pitchFamily="34" charset="0"/>
                <a:cs typeface="Arial" pitchFamily="34" charset="0"/>
              </a:rPr>
              <a:t>Можайска</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одна из наилучших, которую только на плоских местах найти можно</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Желательно, чтобы </a:t>
            </a:r>
            <a:r>
              <a:rPr lang="ru-RU" sz="3600" b="1" dirty="0" smtClean="0">
                <a:solidFill>
                  <a:schemeClr val="tx1"/>
                </a:solidFill>
                <a:latin typeface="Courier New" pitchFamily="49" charset="0"/>
                <a:cs typeface="Courier New" pitchFamily="49" charset="0"/>
              </a:rPr>
              <a:t>неприятель </a:t>
            </a:r>
            <a:r>
              <a:rPr lang="ru-RU" sz="3000" b="1" dirty="0" smtClean="0">
                <a:solidFill>
                  <a:srgbClr val="C00000"/>
                </a:solidFill>
                <a:latin typeface="Arial" pitchFamily="34" charset="0"/>
                <a:cs typeface="Arial" pitchFamily="34" charset="0"/>
              </a:rPr>
              <a:t>атаковал</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нас в сей позиции, тогда имею я большую надежду к </a:t>
            </a:r>
            <a:r>
              <a:rPr lang="ru-RU" sz="3600" b="1" dirty="0" smtClean="0">
                <a:solidFill>
                  <a:schemeClr val="tx1"/>
                </a:solidFill>
                <a:latin typeface="Courier New" pitchFamily="49" charset="0"/>
                <a:cs typeface="Courier New" pitchFamily="49" charset="0"/>
              </a:rPr>
              <a:t>победе. </a:t>
            </a:r>
            <a:r>
              <a:rPr lang="ru-RU" sz="3600" b="1" dirty="0">
                <a:solidFill>
                  <a:schemeClr val="tx1"/>
                </a:solidFill>
                <a:latin typeface="Courier New" pitchFamily="49" charset="0"/>
                <a:cs typeface="Courier New" pitchFamily="49" charset="0"/>
              </a:rPr>
              <a:t>Тревога за </a:t>
            </a:r>
            <a:r>
              <a:rPr lang="ru-RU" sz="3600" b="1" dirty="0" smtClean="0">
                <a:solidFill>
                  <a:schemeClr val="tx1"/>
                </a:solidFill>
                <a:latin typeface="Courier New" pitchFamily="49" charset="0"/>
                <a:cs typeface="Courier New" pitchFamily="49" charset="0"/>
              </a:rPr>
              <a:t>возможный </a:t>
            </a:r>
            <a:r>
              <a:rPr lang="ru-RU" sz="3000" b="1" dirty="0" smtClean="0">
                <a:solidFill>
                  <a:srgbClr val="C00000"/>
                </a:solidFill>
                <a:latin typeface="Arial" pitchFamily="34" charset="0"/>
                <a:cs typeface="Arial" pitchFamily="34" charset="0"/>
              </a:rPr>
              <a:t>тыловой</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обход </a:t>
            </a:r>
            <a:r>
              <a:rPr lang="ru-RU" sz="3600" b="1" dirty="0" smtClean="0">
                <a:solidFill>
                  <a:schemeClr val="tx1"/>
                </a:solidFill>
                <a:latin typeface="Courier New" pitchFamily="49" charset="0"/>
                <a:cs typeface="Courier New" pitchFamily="49" charset="0"/>
              </a:rPr>
              <a:t>- разве </a:t>
            </a:r>
            <a:r>
              <a:rPr lang="ru-RU" sz="3600" b="1" dirty="0">
                <a:solidFill>
                  <a:schemeClr val="tx1"/>
                </a:solidFill>
                <a:latin typeface="Courier New" pitchFamily="49" charset="0"/>
                <a:cs typeface="Courier New" pitchFamily="49" charset="0"/>
              </a:rPr>
              <a:t>неприятель пойдет меня </a:t>
            </a:r>
            <a:r>
              <a:rPr lang="ru-RU" sz="3000" b="1" dirty="0" smtClean="0">
                <a:solidFill>
                  <a:srgbClr val="C00000"/>
                </a:solidFill>
                <a:latin typeface="Arial" pitchFamily="34" charset="0"/>
                <a:cs typeface="Arial" pitchFamily="34" charset="0"/>
              </a:rPr>
              <a:t>обходить</a:t>
            </a:r>
            <a:r>
              <a:rPr lang="ru-RU" sz="3600" b="1" dirty="0" smtClean="0">
                <a:solidFill>
                  <a:schemeClr val="tx1"/>
                </a:solidFill>
                <a:latin typeface="Courier New" pitchFamily="49" charset="0"/>
                <a:cs typeface="Courier New" pitchFamily="49" charset="0"/>
              </a:rPr>
              <a:t>, </a:t>
            </a:r>
            <a:r>
              <a:rPr lang="ru-RU" sz="3600" b="1" dirty="0">
                <a:solidFill>
                  <a:schemeClr val="tx1"/>
                </a:solidFill>
                <a:latin typeface="Courier New" pitchFamily="49" charset="0"/>
                <a:cs typeface="Courier New" pitchFamily="49" charset="0"/>
              </a:rPr>
              <a:t>тогда должен буду я </a:t>
            </a:r>
            <a:r>
              <a:rPr lang="ru-RU" sz="3600" b="1" dirty="0" smtClean="0">
                <a:solidFill>
                  <a:schemeClr val="tx1"/>
                </a:solidFill>
                <a:latin typeface="Courier New" pitchFamily="49" charset="0"/>
                <a:cs typeface="Courier New" pitchFamily="49" charset="0"/>
              </a:rPr>
              <a:t>отступить от </a:t>
            </a:r>
            <a:r>
              <a:rPr lang="ru-RU" sz="3000" b="1" dirty="0" smtClean="0">
                <a:solidFill>
                  <a:srgbClr val="C00000"/>
                </a:solidFill>
                <a:latin typeface="Arial" pitchFamily="34" charset="0"/>
                <a:cs typeface="Arial" pitchFamily="34" charset="0"/>
              </a:rPr>
              <a:t>Бородино</a:t>
            </a:r>
            <a:r>
              <a:rPr lang="ru-RU" sz="3600" b="1" dirty="0" smtClean="0">
                <a:solidFill>
                  <a:schemeClr val="tx1"/>
                </a:solidFill>
                <a:latin typeface="Courier New" pitchFamily="49" charset="0"/>
                <a:cs typeface="Courier New" pitchFamily="49" charset="0"/>
              </a:rPr>
              <a:t>.»  </a:t>
            </a:r>
          </a:p>
        </p:txBody>
      </p:sp>
      <p:sp>
        <p:nvSpPr>
          <p:cNvPr id="3" name="Заголовок 2"/>
          <p:cNvSpPr>
            <a:spLocks noGrp="1"/>
          </p:cNvSpPr>
          <p:nvPr>
            <p:ph type="title"/>
          </p:nvPr>
        </p:nvSpPr>
        <p:spPr>
          <a:xfrm>
            <a:off x="251520" y="188640"/>
            <a:ext cx="8712968" cy="1224136"/>
          </a:xfrm>
        </p:spPr>
        <p:txBody>
          <a:bodyPr>
            <a:normAutofit fontScale="90000"/>
          </a:bodyPr>
          <a:lstStyle/>
          <a:p>
            <a:r>
              <a:rPr lang="ru-RU" b="1" dirty="0" smtClean="0">
                <a:solidFill>
                  <a:srgbClr val="7030A0"/>
                </a:solidFill>
                <a:latin typeface="Arial" pitchFamily="34" charset="0"/>
                <a:cs typeface="Arial" pitchFamily="34" charset="0"/>
              </a:rPr>
              <a:t>Ответ для команды</a:t>
            </a:r>
            <a:r>
              <a:rPr lang="ru-RU" b="1" dirty="0">
                <a:solidFill>
                  <a:srgbClr val="7030A0"/>
                </a:solidFill>
                <a:latin typeface="Arial" pitchFamily="34" charset="0"/>
                <a:cs typeface="Arial" pitchFamily="34" charset="0"/>
              </a:rPr>
              <a:t> </a:t>
            </a:r>
            <a:r>
              <a:rPr lang="ru-RU" b="1" dirty="0" smtClean="0">
                <a:solidFill>
                  <a:srgbClr val="7030A0"/>
                </a:solidFill>
                <a:latin typeface="Arial" pitchFamily="34" charset="0"/>
                <a:cs typeface="Arial" pitchFamily="34" charset="0"/>
              </a:rPr>
              <a:t>«Гардемарины».</a:t>
            </a:r>
            <a:endParaRPr lang="ru-RU"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6924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132856"/>
            <a:ext cx="8784976" cy="4536504"/>
          </a:xfrm>
        </p:spPr>
        <p:txBody>
          <a:bodyPr>
            <a:noAutofit/>
          </a:bodyPr>
          <a:lstStyle/>
          <a:p>
            <a:pPr>
              <a:buNone/>
            </a:pPr>
            <a:r>
              <a:rPr lang="ru-RU" sz="4400" b="1" dirty="0" smtClean="0">
                <a:solidFill>
                  <a:schemeClr val="tx1">
                    <a:lumMod val="85000"/>
                    <a:lumOff val="15000"/>
                  </a:schemeClr>
                </a:solidFill>
                <a:latin typeface="Courier New" pitchFamily="49" charset="0"/>
                <a:cs typeface="Courier New" pitchFamily="49" charset="0"/>
              </a:rPr>
              <a:t>Перед вами мундиры участников войны 1812 г.</a:t>
            </a:r>
          </a:p>
          <a:p>
            <a:r>
              <a:rPr lang="ru-RU" sz="4400" b="1" dirty="0" smtClean="0">
                <a:solidFill>
                  <a:srgbClr val="002060"/>
                </a:solidFill>
                <a:latin typeface="Courier New" pitchFamily="49" charset="0"/>
                <a:cs typeface="Courier New" pitchFamily="49" charset="0"/>
              </a:rPr>
              <a:t>По мундирам солдат и офицеров определите, каким войскам и какой армии они принадлежали? </a:t>
            </a:r>
          </a:p>
        </p:txBody>
      </p:sp>
      <p:sp>
        <p:nvSpPr>
          <p:cNvPr id="2" name="Заголовок 1"/>
          <p:cNvSpPr>
            <a:spLocks noGrp="1"/>
          </p:cNvSpPr>
          <p:nvPr>
            <p:ph type="title"/>
          </p:nvPr>
        </p:nvSpPr>
        <p:spPr>
          <a:xfrm>
            <a:off x="395536" y="116632"/>
            <a:ext cx="8496944" cy="1728192"/>
          </a:xfrm>
        </p:spPr>
        <p:txBody>
          <a:bodyPr/>
          <a:lstStyle/>
          <a:p>
            <a:r>
              <a:rPr lang="ru-RU" sz="4000" b="1" dirty="0" smtClean="0">
                <a:solidFill>
                  <a:schemeClr val="tx1">
                    <a:lumMod val="95000"/>
                    <a:lumOff val="5000"/>
                  </a:schemeClr>
                </a:solidFill>
                <a:latin typeface="Arial" pitchFamily="34" charset="0"/>
                <a:cs typeface="Arial" pitchFamily="34" charset="0"/>
              </a:rPr>
              <a:t>7 конкурс. </a:t>
            </a:r>
            <a:br>
              <a:rPr lang="ru-RU" sz="4000" b="1" dirty="0" smtClean="0">
                <a:solidFill>
                  <a:schemeClr val="tx1">
                    <a:lumMod val="95000"/>
                    <a:lumOff val="5000"/>
                  </a:schemeClr>
                </a:solidFill>
                <a:latin typeface="Arial" pitchFamily="34" charset="0"/>
                <a:cs typeface="Arial" pitchFamily="34" charset="0"/>
              </a:rPr>
            </a:br>
            <a:r>
              <a:rPr lang="ru-RU" sz="4000" b="1" dirty="0" smtClean="0">
                <a:solidFill>
                  <a:schemeClr val="tx1">
                    <a:lumMod val="95000"/>
                    <a:lumOff val="5000"/>
                  </a:schemeClr>
                </a:solidFill>
              </a:rPr>
              <a:t> </a:t>
            </a:r>
            <a:r>
              <a:rPr lang="ru-RU" sz="4800" b="1" dirty="0" smtClean="0">
                <a:solidFill>
                  <a:srgbClr val="FFFF00"/>
                </a:solidFill>
                <a:latin typeface="Arial Black" pitchFamily="34" charset="0"/>
              </a:rPr>
              <a:t>«Кто есть кто» </a:t>
            </a:r>
            <a:endParaRPr lang="ru-RU" sz="4800" dirty="0">
              <a:solidFill>
                <a:srgbClr val="FF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573016"/>
            <a:ext cx="8784976" cy="3284984"/>
          </a:xfrm>
        </p:spPr>
        <p:txBody>
          <a:bodyPr>
            <a:noAutofit/>
          </a:bodyPr>
          <a:lstStyle/>
          <a:p>
            <a:pPr lvl="0">
              <a:buClr>
                <a:srgbClr val="31B6FD"/>
              </a:buClr>
            </a:pPr>
            <a:r>
              <a:rPr lang="ru-RU" sz="2800" dirty="0" smtClean="0">
                <a:solidFill>
                  <a:srgbClr val="002060"/>
                </a:solidFill>
              </a:rPr>
              <a:t>                </a:t>
            </a:r>
            <a:r>
              <a:rPr lang="ru-RU" sz="2800" b="1" dirty="0" smtClean="0">
                <a:solidFill>
                  <a:srgbClr val="002060"/>
                </a:solidFill>
                <a:latin typeface="Arial" pitchFamily="34" charset="0"/>
                <a:cs typeface="Arial" pitchFamily="34" charset="0"/>
              </a:rPr>
              <a:t>Ответ для команды </a:t>
            </a:r>
            <a:r>
              <a:rPr lang="ru-RU" sz="2800" b="1" dirty="0" smtClean="0">
                <a:solidFill>
                  <a:srgbClr val="C00000"/>
                </a:solidFill>
                <a:latin typeface="Arial" pitchFamily="34" charset="0"/>
                <a:cs typeface="Arial" pitchFamily="34" charset="0"/>
              </a:rPr>
              <a:t>«Ополченцы».</a:t>
            </a:r>
          </a:p>
          <a:p>
            <a:pPr lvl="0">
              <a:buClr>
                <a:srgbClr val="31B6FD"/>
              </a:buClr>
            </a:pPr>
            <a:r>
              <a:rPr lang="ru-RU" sz="2600" b="1" dirty="0" smtClean="0">
                <a:solidFill>
                  <a:srgbClr val="002060"/>
                </a:solidFill>
                <a:latin typeface="Courier New" pitchFamily="49" charset="0"/>
                <a:cs typeface="Courier New" pitchFamily="49" charset="0"/>
              </a:rPr>
              <a:t>Барабанщик </a:t>
            </a:r>
            <a:r>
              <a:rPr lang="ru-RU" sz="2600" b="1" dirty="0">
                <a:solidFill>
                  <a:srgbClr val="002060"/>
                </a:solidFill>
                <a:latin typeface="Courier New" pitchFamily="49" charset="0"/>
                <a:cs typeface="Courier New" pitchFamily="49" charset="0"/>
              </a:rPr>
              <a:t>Семёновского </a:t>
            </a:r>
            <a:r>
              <a:rPr lang="ru-RU" sz="2600" b="1" dirty="0" smtClean="0">
                <a:solidFill>
                  <a:srgbClr val="002060"/>
                </a:solidFill>
                <a:latin typeface="Courier New" pitchFamily="49" charset="0"/>
                <a:cs typeface="Courier New" pitchFamily="49" charset="0"/>
              </a:rPr>
              <a:t>полка русской армии.</a:t>
            </a:r>
            <a:endParaRPr lang="ru-RU" sz="2600" b="1" dirty="0">
              <a:solidFill>
                <a:srgbClr val="002060"/>
              </a:solidFill>
              <a:latin typeface="Courier New" pitchFamily="49" charset="0"/>
              <a:cs typeface="Courier New" pitchFamily="49" charset="0"/>
            </a:endParaRPr>
          </a:p>
          <a:p>
            <a:pPr lvl="0">
              <a:buClr>
                <a:srgbClr val="31B6FD"/>
              </a:buClr>
            </a:pPr>
            <a:r>
              <a:rPr lang="ru-RU" sz="2600" b="1" dirty="0" smtClean="0">
                <a:solidFill>
                  <a:srgbClr val="002060"/>
                </a:solidFill>
                <a:latin typeface="Courier New" pitchFamily="49" charset="0"/>
                <a:cs typeface="Courier New" pitchFamily="49" charset="0"/>
              </a:rPr>
              <a:t>Офицер </a:t>
            </a:r>
            <a:r>
              <a:rPr lang="ru-RU" sz="2600" b="1" dirty="0">
                <a:solidFill>
                  <a:srgbClr val="002060"/>
                </a:solidFill>
                <a:latin typeface="Courier New" pitchFamily="49" charset="0"/>
                <a:cs typeface="Courier New" pitchFamily="49" charset="0"/>
              </a:rPr>
              <a:t>александрийского гусарского полка (чёрные гусары</a:t>
            </a:r>
            <a:r>
              <a:rPr lang="ru-RU" sz="2600" b="1" dirty="0" smtClean="0">
                <a:solidFill>
                  <a:srgbClr val="002060"/>
                </a:solidFill>
                <a:latin typeface="Courier New" pitchFamily="49" charset="0"/>
                <a:cs typeface="Courier New" pitchFamily="49" charset="0"/>
              </a:rPr>
              <a:t>) русской армии.</a:t>
            </a:r>
            <a:endParaRPr lang="ru-RU" sz="2600" b="1" dirty="0">
              <a:solidFill>
                <a:srgbClr val="002060"/>
              </a:solidFill>
              <a:latin typeface="Courier New" pitchFamily="49" charset="0"/>
              <a:cs typeface="Courier New" pitchFamily="49" charset="0"/>
            </a:endParaRPr>
          </a:p>
          <a:p>
            <a:pPr lvl="0">
              <a:buClr>
                <a:srgbClr val="31B6FD"/>
              </a:buClr>
            </a:pPr>
            <a:r>
              <a:rPr lang="ru-RU" sz="2600" b="1" dirty="0">
                <a:solidFill>
                  <a:srgbClr val="002060"/>
                </a:solidFill>
                <a:latin typeface="Courier New" pitchFamily="49" charset="0"/>
                <a:cs typeface="Courier New" pitchFamily="49" charset="0"/>
              </a:rPr>
              <a:t>Французский </a:t>
            </a:r>
            <a:r>
              <a:rPr lang="ru-RU" sz="2600" b="1" dirty="0" smtClean="0">
                <a:solidFill>
                  <a:srgbClr val="002060"/>
                </a:solidFill>
                <a:latin typeface="Courier New" pitchFamily="49" charset="0"/>
                <a:cs typeface="Courier New" pitchFamily="49" charset="0"/>
              </a:rPr>
              <a:t>кирасир.</a:t>
            </a:r>
            <a:endParaRPr lang="ru-RU" sz="2600" b="1" dirty="0">
              <a:solidFill>
                <a:srgbClr val="002060"/>
              </a:solidFill>
              <a:latin typeface="Courier New" pitchFamily="49" charset="0"/>
              <a:cs typeface="Courier New" pitchFamily="49" charset="0"/>
            </a:endParaRPr>
          </a:p>
          <a:p>
            <a:pPr lvl="0">
              <a:buClr>
                <a:srgbClr val="31B6FD"/>
              </a:buClr>
            </a:pPr>
            <a:r>
              <a:rPr lang="ru-RU" sz="2600" b="1" dirty="0" smtClean="0">
                <a:solidFill>
                  <a:srgbClr val="002060"/>
                </a:solidFill>
                <a:latin typeface="Courier New" pitchFamily="49" charset="0"/>
                <a:cs typeface="Courier New" pitchFamily="49" charset="0"/>
              </a:rPr>
              <a:t>Партизаны русской армии</a:t>
            </a:r>
            <a:endParaRPr lang="ru-RU" sz="2600" b="1" dirty="0">
              <a:solidFill>
                <a:srgbClr val="002060"/>
              </a:solidFill>
              <a:latin typeface="Courier New" pitchFamily="49" charset="0"/>
              <a:cs typeface="Courier New" pitchFamily="49" charset="0"/>
            </a:endParaRPr>
          </a:p>
          <a:p>
            <a:endParaRPr lang="ru-RU" sz="2800" dirty="0">
              <a:solidFill>
                <a:srgbClr val="C00000"/>
              </a:solidFill>
            </a:endParaRPr>
          </a:p>
        </p:txBody>
      </p:sp>
      <p:sp>
        <p:nvSpPr>
          <p:cNvPr id="2" name="Заголовок 1"/>
          <p:cNvSpPr>
            <a:spLocks noGrp="1"/>
          </p:cNvSpPr>
          <p:nvPr>
            <p:ph type="title"/>
          </p:nvPr>
        </p:nvSpPr>
        <p:spPr>
          <a:xfrm>
            <a:off x="179512" y="274638"/>
            <a:ext cx="8784976" cy="3226370"/>
          </a:xfrm>
        </p:spPr>
        <p:txBody>
          <a:bodyPr/>
          <a:lstStyle/>
          <a:p>
            <a:endParaRPr lang="ru-RU" dirty="0"/>
          </a:p>
        </p:txBody>
      </p:sp>
      <p:pic>
        <p:nvPicPr>
          <p:cNvPr id="4" name="Рисунок 3"/>
          <p:cNvPicPr/>
          <p:nvPr/>
        </p:nvPicPr>
        <p:blipFill>
          <a:blip r:embed="rId3" cstate="print"/>
          <a:srcRect/>
          <a:stretch>
            <a:fillRect/>
          </a:stretch>
        </p:blipFill>
        <p:spPr bwMode="auto">
          <a:xfrm>
            <a:off x="179511" y="116632"/>
            <a:ext cx="2160239" cy="3441551"/>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a:off x="2339751" y="116632"/>
            <a:ext cx="2232249" cy="3441551"/>
          </a:xfrm>
          <a:prstGeom prst="rect">
            <a:avLst/>
          </a:prstGeom>
          <a:noFill/>
          <a:ln w="9525">
            <a:noFill/>
            <a:miter lim="800000"/>
            <a:headEnd/>
            <a:tailEnd/>
          </a:ln>
        </p:spPr>
      </p:pic>
      <p:pic>
        <p:nvPicPr>
          <p:cNvPr id="6" name="Рисунок 5"/>
          <p:cNvPicPr/>
          <p:nvPr/>
        </p:nvPicPr>
        <p:blipFill>
          <a:blip r:embed="rId5" cstate="print"/>
          <a:srcRect/>
          <a:stretch>
            <a:fillRect/>
          </a:stretch>
        </p:blipFill>
        <p:spPr bwMode="auto">
          <a:xfrm>
            <a:off x="4572000" y="116632"/>
            <a:ext cx="2232248" cy="3441551"/>
          </a:xfrm>
          <a:prstGeom prst="rect">
            <a:avLst/>
          </a:prstGeom>
          <a:noFill/>
          <a:ln w="9525">
            <a:noFill/>
            <a:miter lim="800000"/>
            <a:headEnd/>
            <a:tailEnd/>
          </a:ln>
        </p:spPr>
      </p:pic>
      <p:pic>
        <p:nvPicPr>
          <p:cNvPr id="7" name="Рисунок 6"/>
          <p:cNvPicPr/>
          <p:nvPr/>
        </p:nvPicPr>
        <p:blipFill>
          <a:blip r:embed="rId6" cstate="print"/>
          <a:srcRect/>
          <a:stretch>
            <a:fillRect/>
          </a:stretch>
        </p:blipFill>
        <p:spPr bwMode="auto">
          <a:xfrm>
            <a:off x="6804248" y="116632"/>
            <a:ext cx="2160240"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640960" cy="5184576"/>
          </a:xfrm>
        </p:spPr>
        <p:txBody>
          <a:bodyPr>
            <a:normAutofit lnSpcReduction="10000"/>
          </a:bodyPr>
          <a:lstStyle/>
          <a:p>
            <a:r>
              <a:rPr lang="ru-RU" sz="3600" b="1" dirty="0" smtClean="0">
                <a:solidFill>
                  <a:srgbClr val="7030A0"/>
                </a:solidFill>
              </a:rPr>
              <a:t> </a:t>
            </a:r>
            <a:r>
              <a:rPr lang="en-US" sz="3600" b="1" dirty="0" smtClean="0">
                <a:solidFill>
                  <a:srgbClr val="002060"/>
                </a:solidFill>
                <a:latin typeface="Courier New" pitchFamily="49" charset="0"/>
                <a:cs typeface="Courier New" pitchFamily="49" charset="0"/>
              </a:rPr>
              <a:t>I</a:t>
            </a:r>
            <a:r>
              <a:rPr lang="ru-RU" sz="3600" b="1" dirty="0" smtClean="0">
                <a:solidFill>
                  <a:srgbClr val="002060"/>
                </a:solidFill>
                <a:latin typeface="Courier New" pitchFamily="49" charset="0"/>
                <a:cs typeface="Courier New" pitchFamily="49" charset="0"/>
              </a:rPr>
              <a:t>. </a:t>
            </a:r>
            <a:r>
              <a:rPr lang="ru-RU" sz="3600" b="1" dirty="0" smtClean="0">
                <a:solidFill>
                  <a:srgbClr val="002060"/>
                </a:solidFill>
                <a:latin typeface="Arial" pitchFamily="34" charset="0"/>
                <a:cs typeface="Arial" pitchFamily="34" charset="0"/>
              </a:rPr>
              <a:t>Сообщение учащимся целей</a:t>
            </a:r>
            <a:r>
              <a:rPr lang="en-US" sz="3600" b="1" dirty="0" smtClean="0">
                <a:solidFill>
                  <a:srgbClr val="002060"/>
                </a:solidFill>
                <a:latin typeface="Arial" pitchFamily="34" charset="0"/>
                <a:cs typeface="Arial" pitchFamily="34" charset="0"/>
              </a:rPr>
              <a:t> </a:t>
            </a:r>
            <a:r>
              <a:rPr lang="ru-RU" sz="3600" b="1" dirty="0" smtClean="0">
                <a:solidFill>
                  <a:srgbClr val="002060"/>
                </a:solidFill>
                <a:latin typeface="Arial" pitchFamily="34" charset="0"/>
                <a:cs typeface="Arial" pitchFamily="34" charset="0"/>
              </a:rPr>
              <a:t>и задач игры.</a:t>
            </a:r>
          </a:p>
          <a:p>
            <a:r>
              <a:rPr lang="ru-RU" sz="3600" b="1" dirty="0" smtClean="0">
                <a:solidFill>
                  <a:srgbClr val="002060"/>
                </a:solidFill>
                <a:latin typeface="Arial" pitchFamily="34" charset="0"/>
                <a:cs typeface="Arial" pitchFamily="34" charset="0"/>
              </a:rPr>
              <a:t> </a:t>
            </a:r>
            <a:r>
              <a:rPr lang="en-US" sz="3600" b="1" dirty="0" smtClean="0">
                <a:solidFill>
                  <a:srgbClr val="002060"/>
                </a:solidFill>
                <a:latin typeface="Arial" pitchFamily="34" charset="0"/>
                <a:cs typeface="Arial" pitchFamily="34" charset="0"/>
              </a:rPr>
              <a:t>II</a:t>
            </a:r>
            <a:r>
              <a:rPr lang="ru-RU" sz="3600" b="1" dirty="0" smtClean="0">
                <a:solidFill>
                  <a:srgbClr val="002060"/>
                </a:solidFill>
                <a:latin typeface="Arial" pitchFamily="34" charset="0"/>
                <a:cs typeface="Arial" pitchFamily="34" charset="0"/>
              </a:rPr>
              <a:t>. Знакомство с правилами игры.</a:t>
            </a:r>
          </a:p>
          <a:p>
            <a:r>
              <a:rPr lang="ru-RU" sz="3600" b="1" dirty="0" smtClean="0">
                <a:solidFill>
                  <a:srgbClr val="002060"/>
                </a:solidFill>
                <a:latin typeface="Arial" pitchFamily="34" charset="0"/>
                <a:cs typeface="Arial" pitchFamily="34" charset="0"/>
              </a:rPr>
              <a:t> </a:t>
            </a:r>
            <a:r>
              <a:rPr lang="en-US" sz="3600" b="1" dirty="0" smtClean="0">
                <a:solidFill>
                  <a:srgbClr val="002060"/>
                </a:solidFill>
                <a:latin typeface="Arial" pitchFamily="34" charset="0"/>
                <a:cs typeface="Arial" pitchFamily="34" charset="0"/>
              </a:rPr>
              <a:t>III</a:t>
            </a:r>
            <a:r>
              <a:rPr lang="ru-RU" sz="3600" b="1" dirty="0" smtClean="0">
                <a:solidFill>
                  <a:srgbClr val="002060"/>
                </a:solidFill>
                <a:latin typeface="Arial" pitchFamily="34" charset="0"/>
                <a:cs typeface="Arial" pitchFamily="34" charset="0"/>
              </a:rPr>
              <a:t>. Презентация  названия команды и эмблемы.</a:t>
            </a:r>
          </a:p>
          <a:p>
            <a:r>
              <a:rPr lang="en-US" sz="3600" b="1" dirty="0" smtClean="0">
                <a:solidFill>
                  <a:srgbClr val="002060"/>
                </a:solidFill>
                <a:latin typeface="Arial" pitchFamily="34" charset="0"/>
                <a:cs typeface="Arial" pitchFamily="34" charset="0"/>
              </a:rPr>
              <a:t>IV</a:t>
            </a:r>
            <a:r>
              <a:rPr lang="ru-RU" sz="3600" b="1" dirty="0" smtClean="0">
                <a:solidFill>
                  <a:srgbClr val="002060"/>
                </a:solidFill>
                <a:latin typeface="Arial" pitchFamily="34" charset="0"/>
                <a:cs typeface="Arial" pitchFamily="34" charset="0"/>
              </a:rPr>
              <a:t>. Индивидуальные и командные конкурсы.</a:t>
            </a:r>
          </a:p>
          <a:p>
            <a:r>
              <a:rPr lang="en-US" sz="3600" b="1" dirty="0" smtClean="0">
                <a:solidFill>
                  <a:srgbClr val="002060"/>
                </a:solidFill>
                <a:latin typeface="Arial" pitchFamily="34" charset="0"/>
                <a:cs typeface="Arial" pitchFamily="34" charset="0"/>
              </a:rPr>
              <a:t>V</a:t>
            </a:r>
            <a:r>
              <a:rPr lang="ru-RU" sz="3600" b="1" dirty="0" smtClean="0">
                <a:solidFill>
                  <a:srgbClr val="002060"/>
                </a:solidFill>
                <a:latin typeface="Arial" pitchFamily="34" charset="0"/>
                <a:cs typeface="Arial" pitchFamily="34" charset="0"/>
              </a:rPr>
              <a:t>. Подведение итогов и награждение победителей.  </a:t>
            </a:r>
            <a:endParaRPr lang="ru-RU" sz="3600" b="1" dirty="0">
              <a:solidFill>
                <a:srgbClr val="002060"/>
              </a:solidFill>
              <a:latin typeface="Arial" pitchFamily="34" charset="0"/>
              <a:cs typeface="Arial" pitchFamily="34" charset="0"/>
            </a:endParaRPr>
          </a:p>
        </p:txBody>
      </p:sp>
      <p:sp>
        <p:nvSpPr>
          <p:cNvPr id="2" name="Заголовок 1"/>
          <p:cNvSpPr>
            <a:spLocks noGrp="1"/>
          </p:cNvSpPr>
          <p:nvPr>
            <p:ph type="title"/>
          </p:nvPr>
        </p:nvSpPr>
        <p:spPr>
          <a:xfrm>
            <a:off x="467544" y="260648"/>
            <a:ext cx="8229600" cy="864096"/>
          </a:xfrm>
        </p:spPr>
        <p:txBody>
          <a:bodyPr>
            <a:normAutofit/>
          </a:bodyPr>
          <a:lstStyle/>
          <a:p>
            <a:r>
              <a:rPr lang="ru-RU" b="1" dirty="0" smtClean="0">
                <a:solidFill>
                  <a:srgbClr val="FFFF00"/>
                </a:solidFill>
                <a:latin typeface="Arial Black" pitchFamily="34" charset="0"/>
              </a:rPr>
              <a:t>План  проведения игры: </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3861048"/>
            <a:ext cx="8856983" cy="2952328"/>
          </a:xfrm>
        </p:spPr>
        <p:txBody>
          <a:bodyPr>
            <a:normAutofit fontScale="85000" lnSpcReduction="10000"/>
          </a:bodyPr>
          <a:lstStyle/>
          <a:p>
            <a:r>
              <a:rPr lang="ru-RU" sz="3200" dirty="0" smtClean="0">
                <a:solidFill>
                  <a:schemeClr val="accent5">
                    <a:lumMod val="50000"/>
                  </a:schemeClr>
                </a:solidFill>
              </a:rPr>
              <a:t>                     </a:t>
            </a:r>
            <a:r>
              <a:rPr lang="ru-RU" sz="3200" b="1" dirty="0" smtClean="0">
                <a:solidFill>
                  <a:schemeClr val="tx1"/>
                </a:solidFill>
                <a:latin typeface="Arial" pitchFamily="34" charset="0"/>
                <a:cs typeface="Arial" pitchFamily="34" charset="0"/>
              </a:rPr>
              <a:t>Ответы для команды </a:t>
            </a:r>
            <a:r>
              <a:rPr lang="ru-RU" sz="3200" b="1" dirty="0" smtClean="0">
                <a:solidFill>
                  <a:srgbClr val="7030A0"/>
                </a:solidFill>
                <a:latin typeface="Arial" pitchFamily="34" charset="0"/>
                <a:cs typeface="Arial" pitchFamily="34" charset="0"/>
              </a:rPr>
              <a:t>«Гардемарины».</a:t>
            </a:r>
          </a:p>
          <a:p>
            <a:r>
              <a:rPr lang="ru-RU" sz="3300" b="1" dirty="0" smtClean="0">
                <a:solidFill>
                  <a:schemeClr val="tx1"/>
                </a:solidFill>
                <a:latin typeface="Courier New" pitchFamily="49" charset="0"/>
                <a:cs typeface="Courier New" pitchFamily="49" charset="0"/>
              </a:rPr>
              <a:t>Рядовой драгунского полка русской армии. </a:t>
            </a:r>
          </a:p>
          <a:p>
            <a:r>
              <a:rPr lang="ru-RU" sz="3300" b="1" dirty="0" smtClean="0">
                <a:solidFill>
                  <a:schemeClr val="tx1"/>
                </a:solidFill>
                <a:latin typeface="Courier New" pitchFamily="49" charset="0"/>
                <a:cs typeface="Courier New" pitchFamily="49" charset="0"/>
              </a:rPr>
              <a:t>Улан  </a:t>
            </a:r>
            <a:r>
              <a:rPr lang="ru-RU" sz="3300" b="1" dirty="0">
                <a:solidFill>
                  <a:schemeClr val="tx1"/>
                </a:solidFill>
                <a:latin typeface="Courier New" pitchFamily="49" charset="0"/>
                <a:cs typeface="Courier New" pitchFamily="49" charset="0"/>
              </a:rPr>
              <a:t>французской </a:t>
            </a:r>
            <a:r>
              <a:rPr lang="ru-RU" sz="3300" b="1" dirty="0" smtClean="0">
                <a:solidFill>
                  <a:schemeClr val="tx1"/>
                </a:solidFill>
                <a:latin typeface="Courier New" pitchFamily="49" charset="0"/>
                <a:cs typeface="Courier New" pitchFamily="49" charset="0"/>
              </a:rPr>
              <a:t>кавалерии.</a:t>
            </a:r>
            <a:endParaRPr lang="ru-RU" sz="3300" b="1" dirty="0">
              <a:solidFill>
                <a:schemeClr val="tx1"/>
              </a:solidFill>
              <a:latin typeface="Courier New" pitchFamily="49" charset="0"/>
              <a:cs typeface="Courier New" pitchFamily="49" charset="0"/>
            </a:endParaRPr>
          </a:p>
          <a:p>
            <a:r>
              <a:rPr lang="ru-RU" sz="3300" b="1" dirty="0" smtClean="0">
                <a:solidFill>
                  <a:schemeClr val="tx1"/>
                </a:solidFill>
                <a:latin typeface="Courier New" pitchFamily="49" charset="0"/>
                <a:cs typeface="Courier New" pitchFamily="49" charset="0"/>
              </a:rPr>
              <a:t>Пехотинцы </a:t>
            </a:r>
            <a:r>
              <a:rPr lang="ru-RU" sz="3300" b="1" dirty="0">
                <a:solidFill>
                  <a:schemeClr val="tx1"/>
                </a:solidFill>
                <a:latin typeface="Courier New" pitchFamily="49" charset="0"/>
                <a:cs typeface="Courier New" pitchFamily="49" charset="0"/>
              </a:rPr>
              <a:t>французской </a:t>
            </a:r>
            <a:r>
              <a:rPr lang="ru-RU" sz="3300" b="1" dirty="0" smtClean="0">
                <a:solidFill>
                  <a:schemeClr val="tx1"/>
                </a:solidFill>
                <a:latin typeface="Courier New" pitchFamily="49" charset="0"/>
                <a:cs typeface="Courier New" pitchFamily="49" charset="0"/>
              </a:rPr>
              <a:t>армии.</a:t>
            </a:r>
            <a:endParaRPr lang="ru-RU" sz="3300" b="1" dirty="0">
              <a:solidFill>
                <a:schemeClr val="tx1"/>
              </a:solidFill>
              <a:latin typeface="Courier New" pitchFamily="49" charset="0"/>
              <a:cs typeface="Courier New" pitchFamily="49" charset="0"/>
            </a:endParaRPr>
          </a:p>
          <a:p>
            <a:r>
              <a:rPr lang="ru-RU" sz="3300" b="1" dirty="0" smtClean="0">
                <a:solidFill>
                  <a:schemeClr val="tx1"/>
                </a:solidFill>
                <a:latin typeface="Courier New" pitchFamily="49" charset="0"/>
                <a:cs typeface="Courier New" pitchFamily="49" charset="0"/>
              </a:rPr>
              <a:t>Ратник ополчения русской армии.</a:t>
            </a:r>
            <a:endParaRPr lang="ru-RU" sz="3300" b="1" dirty="0">
              <a:solidFill>
                <a:schemeClr val="tx1"/>
              </a:solidFill>
              <a:latin typeface="Courier New" pitchFamily="49" charset="0"/>
              <a:cs typeface="Courier New" pitchFamily="49" charset="0"/>
            </a:endParaRPr>
          </a:p>
          <a:p>
            <a:endParaRPr lang="ru-RU" dirty="0">
              <a:solidFill>
                <a:schemeClr val="tx1"/>
              </a:solidFill>
            </a:endParaRPr>
          </a:p>
        </p:txBody>
      </p:sp>
      <p:sp>
        <p:nvSpPr>
          <p:cNvPr id="3" name="Заголовок 2"/>
          <p:cNvSpPr>
            <a:spLocks noGrp="1"/>
          </p:cNvSpPr>
          <p:nvPr>
            <p:ph type="title"/>
          </p:nvPr>
        </p:nvSpPr>
        <p:spPr>
          <a:xfrm>
            <a:off x="457200" y="338328"/>
            <a:ext cx="8229600" cy="2946656"/>
          </a:xfrm>
        </p:spPr>
        <p:txBody>
          <a:bodyPr/>
          <a:lstStyle/>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16632"/>
            <a:ext cx="2232248"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1" y="111869"/>
            <a:ext cx="2159446"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116632"/>
            <a:ext cx="237705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16633"/>
            <a:ext cx="2016224"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1000"/>
                                        <p:tgtEl>
                                          <p:spTgt spid="1027"/>
                                        </p:tgtEl>
                                      </p:cBhvr>
                                    </p:animEffect>
                                    <p:anim calcmode="lin" valueType="num">
                                      <p:cBhvr>
                                        <p:cTn id="31" dur="1000" fill="hold"/>
                                        <p:tgtEl>
                                          <p:spTgt spid="1027"/>
                                        </p:tgtEl>
                                        <p:attrNameLst>
                                          <p:attrName>ppt_x</p:attrName>
                                        </p:attrNameLst>
                                      </p:cBhvr>
                                      <p:tavLst>
                                        <p:tav tm="0">
                                          <p:val>
                                            <p:strVal val="#ppt_x"/>
                                          </p:val>
                                        </p:tav>
                                        <p:tav tm="100000">
                                          <p:val>
                                            <p:strVal val="#ppt_x"/>
                                          </p:val>
                                        </p:tav>
                                      </p:tavLst>
                                    </p:anim>
                                    <p:anim calcmode="lin" valueType="num">
                                      <p:cBhvr>
                                        <p:cTn id="3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p:cTn id="3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 calcmode="lin" valueType="num">
                                      <p:cBhvr>
                                        <p:cTn id="5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29"/>
                                        </p:tgtEl>
                                        <p:attrNameLst>
                                          <p:attrName>style.visibility</p:attrName>
                                        </p:attrNameLst>
                                      </p:cBhvr>
                                      <p:to>
                                        <p:strVal val="visible"/>
                                      </p:to>
                                    </p:set>
                                    <p:animEffect transition="in" filter="fade">
                                      <p:cBhvr>
                                        <p:cTn id="60" dur="1000"/>
                                        <p:tgtEl>
                                          <p:spTgt spid="1029"/>
                                        </p:tgtEl>
                                      </p:cBhvr>
                                    </p:animEffect>
                                    <p:anim calcmode="lin" valueType="num">
                                      <p:cBhvr>
                                        <p:cTn id="61" dur="1000" fill="hold"/>
                                        <p:tgtEl>
                                          <p:spTgt spid="1029"/>
                                        </p:tgtEl>
                                        <p:attrNameLst>
                                          <p:attrName>ppt_x</p:attrName>
                                        </p:attrNameLst>
                                      </p:cBhvr>
                                      <p:tavLst>
                                        <p:tav tm="0">
                                          <p:val>
                                            <p:strVal val="#ppt_x"/>
                                          </p:val>
                                        </p:tav>
                                        <p:tav tm="100000">
                                          <p:val>
                                            <p:strVal val="#ppt_x"/>
                                          </p:val>
                                        </p:tav>
                                      </p:tavLst>
                                    </p:anim>
                                    <p:anim calcmode="lin" valueType="num">
                                      <p:cBhvr>
                                        <p:cTn id="62"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3" cstate="print"/>
          <a:srcRect/>
          <a:stretch>
            <a:fillRect/>
          </a:stretch>
        </p:blipFill>
        <p:spPr bwMode="auto">
          <a:xfrm>
            <a:off x="179512" y="3429000"/>
            <a:ext cx="4248472" cy="3312368"/>
          </a:xfrm>
          <a:prstGeom prst="rect">
            <a:avLst/>
          </a:prstGeom>
          <a:noFill/>
          <a:ln w="9525">
            <a:noFill/>
            <a:miter lim="800000"/>
            <a:headEnd/>
            <a:tailEnd/>
          </a:ln>
        </p:spPr>
      </p:pic>
      <p:sp>
        <p:nvSpPr>
          <p:cNvPr id="2" name="Заголовок 1"/>
          <p:cNvSpPr>
            <a:spLocks noGrp="1"/>
          </p:cNvSpPr>
          <p:nvPr>
            <p:ph type="title"/>
          </p:nvPr>
        </p:nvSpPr>
        <p:spPr>
          <a:xfrm>
            <a:off x="251520" y="260648"/>
            <a:ext cx="8706369" cy="1656184"/>
          </a:xfrm>
        </p:spPr>
        <p:txBody>
          <a:bodyPr>
            <a:normAutofit fontScale="90000"/>
          </a:bodyPr>
          <a:lstStyle/>
          <a:p>
            <a:r>
              <a:rPr lang="ru-RU" b="1" dirty="0" smtClean="0">
                <a:solidFill>
                  <a:schemeClr val="tx1">
                    <a:lumMod val="95000"/>
                    <a:lumOff val="5000"/>
                  </a:schemeClr>
                </a:solidFill>
              </a:rPr>
              <a:t>8 конкурс</a:t>
            </a:r>
            <a:r>
              <a:rPr lang="ru-RU" b="1" dirty="0" smtClean="0">
                <a:solidFill>
                  <a:schemeClr val="tx1">
                    <a:lumMod val="85000"/>
                    <a:lumOff val="15000"/>
                  </a:schemeClr>
                </a:solidFill>
              </a:rPr>
              <a:t>.</a:t>
            </a:r>
            <a:r>
              <a:rPr lang="ru-RU" b="1" dirty="0" smtClean="0"/>
              <a:t> </a:t>
            </a:r>
            <a:r>
              <a:rPr lang="ru-RU" b="1" dirty="0" smtClean="0">
                <a:solidFill>
                  <a:srgbClr val="FFFF00"/>
                </a:solidFill>
              </a:rPr>
              <a:t>«Художники о войне».</a:t>
            </a:r>
            <a:br>
              <a:rPr lang="ru-RU" b="1" dirty="0" smtClean="0">
                <a:solidFill>
                  <a:srgbClr val="FFFF00"/>
                </a:solidFill>
              </a:rPr>
            </a:br>
            <a:r>
              <a:rPr lang="ru-RU" b="1" dirty="0" smtClean="0">
                <a:solidFill>
                  <a:srgbClr val="FFFF00"/>
                </a:solidFill>
              </a:rPr>
              <a:t/>
            </a:r>
            <a:br>
              <a:rPr lang="ru-RU" b="1" dirty="0" smtClean="0">
                <a:solidFill>
                  <a:srgbClr val="FFFF00"/>
                </a:solidFill>
              </a:rPr>
            </a:br>
            <a:endParaRPr lang="ru-RU" dirty="0">
              <a:solidFill>
                <a:srgbClr val="FFFF00"/>
              </a:solidFill>
            </a:endParaRPr>
          </a:p>
        </p:txBody>
      </p:sp>
      <p:pic>
        <p:nvPicPr>
          <p:cNvPr id="5" name="Рисунок 4"/>
          <p:cNvPicPr/>
          <p:nvPr/>
        </p:nvPicPr>
        <p:blipFill>
          <a:blip r:embed="rId4" cstate="print"/>
          <a:srcRect/>
          <a:stretch>
            <a:fillRect/>
          </a:stretch>
        </p:blipFill>
        <p:spPr bwMode="auto">
          <a:xfrm>
            <a:off x="4565401" y="3429000"/>
            <a:ext cx="4392488" cy="3293318"/>
          </a:xfrm>
          <a:prstGeom prst="rect">
            <a:avLst/>
          </a:prstGeom>
          <a:noFill/>
          <a:ln w="9525">
            <a:noFill/>
            <a:miter lim="800000"/>
            <a:headEnd/>
            <a:tailEnd/>
          </a:ln>
        </p:spPr>
      </p:pic>
      <p:sp>
        <p:nvSpPr>
          <p:cNvPr id="6" name="Прямоугольник 5"/>
          <p:cNvSpPr/>
          <p:nvPr/>
        </p:nvSpPr>
        <p:spPr>
          <a:xfrm>
            <a:off x="172912" y="116632"/>
            <a:ext cx="9079607" cy="3416320"/>
          </a:xfrm>
          <a:prstGeom prst="rect">
            <a:avLst/>
          </a:prstGeom>
        </p:spPr>
        <p:txBody>
          <a:bodyPr wrap="square">
            <a:spAutoFit/>
          </a:bodyPr>
          <a:lstStyle/>
          <a:p>
            <a:pPr lvl="0"/>
            <a:endParaRPr lang="ru-RU" sz="4000" b="1" dirty="0" smtClean="0">
              <a:latin typeface="Gabriola" pitchFamily="82" charset="0"/>
            </a:endParaRPr>
          </a:p>
          <a:p>
            <a:pPr lvl="0"/>
            <a:r>
              <a:rPr lang="ru-RU" sz="3600" b="1" dirty="0" smtClean="0">
                <a:latin typeface="Courier New" pitchFamily="49" charset="0"/>
                <a:cs typeface="Courier New" pitchFamily="49" charset="0"/>
              </a:rPr>
              <a:t>Назовите автора и название репродукции картины? </a:t>
            </a:r>
            <a:r>
              <a:rPr lang="ru-RU" sz="3600" b="1" dirty="0">
                <a:latin typeface="Courier New" pitchFamily="49" charset="0"/>
                <a:cs typeface="Courier New" pitchFamily="49" charset="0"/>
              </a:rPr>
              <a:t> </a:t>
            </a:r>
            <a:r>
              <a:rPr lang="ru-RU" sz="3600" b="1" dirty="0" smtClean="0">
                <a:latin typeface="Courier New" pitchFamily="49" charset="0"/>
                <a:cs typeface="Courier New" pitchFamily="49" charset="0"/>
              </a:rPr>
              <a:t>Красочно, и эмоционально расскажите об</a:t>
            </a:r>
            <a:r>
              <a:rPr lang="ru-RU" sz="3600" b="1" dirty="0" smtClean="0">
                <a:latin typeface="Courier New" pitchFamily="49" charset="0"/>
                <a:ea typeface="Calibri" pitchFamily="34" charset="0"/>
                <a:cs typeface="Courier New" pitchFamily="49" charset="0"/>
              </a:rPr>
              <a:t> этом событии?</a:t>
            </a:r>
          </a:p>
          <a:p>
            <a:pPr lvl="0"/>
            <a:r>
              <a:rPr lang="ru-RU" sz="3200" b="1" dirty="0" smtClean="0">
                <a:solidFill>
                  <a:srgbClr val="002060"/>
                </a:solidFill>
                <a:latin typeface="Arial" pitchFamily="34" charset="0"/>
                <a:ea typeface="Calibri" pitchFamily="34" charset="0"/>
                <a:cs typeface="Arial" pitchFamily="34" charset="0"/>
              </a:rPr>
              <a:t> </a:t>
            </a:r>
            <a:r>
              <a:rPr lang="ru-RU" sz="2000" b="1" dirty="0">
                <a:solidFill>
                  <a:srgbClr val="7030A0"/>
                </a:solidFill>
                <a:latin typeface="Arial" pitchFamily="34" charset="0"/>
                <a:ea typeface="Calibri" pitchFamily="34" charset="0"/>
                <a:cs typeface="Arial" pitchFamily="34" charset="0"/>
              </a:rPr>
              <a:t>К</a:t>
            </a:r>
            <a:r>
              <a:rPr lang="ru-RU" sz="2000" b="1" dirty="0" smtClean="0">
                <a:solidFill>
                  <a:srgbClr val="7030A0"/>
                </a:solidFill>
                <a:latin typeface="Arial" pitchFamily="34" charset="0"/>
                <a:ea typeface="Calibri" pitchFamily="34" charset="0"/>
                <a:cs typeface="Arial" pitchFamily="34" charset="0"/>
              </a:rPr>
              <a:t>оманде «Гардемарины»                     </a:t>
            </a:r>
            <a:r>
              <a:rPr lang="ru-RU" sz="2000" b="1" dirty="0">
                <a:solidFill>
                  <a:srgbClr val="C00000"/>
                </a:solidFill>
                <a:latin typeface="Arial" pitchFamily="34" charset="0"/>
                <a:ea typeface="Calibri" pitchFamily="34" charset="0"/>
                <a:cs typeface="Arial" pitchFamily="34" charset="0"/>
              </a:rPr>
              <a:t>К</a:t>
            </a:r>
            <a:r>
              <a:rPr lang="ru-RU" sz="2000" b="1" dirty="0" smtClean="0">
                <a:solidFill>
                  <a:srgbClr val="C00000"/>
                </a:solidFill>
                <a:latin typeface="Arial" pitchFamily="34" charset="0"/>
                <a:ea typeface="Calibri" pitchFamily="34" charset="0"/>
                <a:cs typeface="Arial" pitchFamily="34" charset="0"/>
              </a:rPr>
              <a:t>оманде </a:t>
            </a:r>
            <a:r>
              <a:rPr lang="ru-RU" sz="2000" b="1" dirty="0" smtClean="0">
                <a:solidFill>
                  <a:srgbClr val="C00000"/>
                </a:solidFill>
                <a:latin typeface="Arial" pitchFamily="34" charset="0"/>
                <a:cs typeface="Arial" pitchFamily="34" charset="0"/>
              </a:rPr>
              <a:t>«Ополченцы»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640959" cy="5904656"/>
          </a:xfrm>
        </p:spPr>
        <p:txBody>
          <a:bodyPr>
            <a:noAutofit/>
          </a:bodyPr>
          <a:lstStyle/>
          <a:p>
            <a:pPr marL="0" indent="0" algn="just">
              <a:buNone/>
            </a:pPr>
            <a:r>
              <a:rPr lang="ru-RU" sz="1800" b="1" dirty="0" smtClean="0">
                <a:solidFill>
                  <a:srgbClr val="002060"/>
                </a:solidFill>
              </a:rPr>
              <a:t>На полотне великого художника  В. Верещагина запечатлён момент триумфа и начало  страшной катастрофы французского императора навсегда погубившего Французскую империю. Название картины:  «Наполеон и генерал-адъютант </a:t>
            </a:r>
            <a:r>
              <a:rPr lang="ru-RU" sz="1800" b="1" dirty="0" err="1" smtClean="0">
                <a:solidFill>
                  <a:srgbClr val="002060"/>
                </a:solidFill>
              </a:rPr>
              <a:t>Лористон</a:t>
            </a:r>
            <a:r>
              <a:rPr lang="ru-RU" sz="1800" b="1" dirty="0" smtClean="0">
                <a:solidFill>
                  <a:srgbClr val="002060"/>
                </a:solidFill>
              </a:rPr>
              <a:t>». Могущество Наполеона достигло апогея. Вся Европа у его ног.          Часовые на вопрос, кто идёт, надменно отвечают – Франция! Теперь великая  армия вторглась в Россию. Русские после Бородинского сражения оставили Москву. Брюссель, Вена, Варшава, Берлин – каждый раз после захвата столицы противник сдавался на его милость, и униженно просил мира. Иная ситуация сложилась а России. Да он победитель! Он вошёл в Кремль, но почему эти чёртовые  северные медведи не просят мира, у его, императора? Его войска в Москве как в осаждённой крепости. Дисциплина в армии тает на глазах, продовольствие кончается, посланные отряды за фуражом и продовольствием пропадают без следа.  Войти в эту страну проще чем из неё выйти.  Он  император, победитель всей Европы вынужден  направить посла к русскому императору  с просьбой о мире. И не слова в ответ! И вот 4 октября 1812 года Наполеон решается на последнюю попытку. Он вызывает к себе бывшего посла в России </a:t>
            </a:r>
            <a:r>
              <a:rPr lang="ru-RU" sz="1800" b="1" dirty="0">
                <a:solidFill>
                  <a:srgbClr val="002060"/>
                </a:solidFill>
              </a:rPr>
              <a:t>м</a:t>
            </a:r>
            <a:r>
              <a:rPr lang="ru-RU" sz="1800" b="1" dirty="0" smtClean="0">
                <a:solidFill>
                  <a:srgbClr val="002060"/>
                </a:solidFill>
              </a:rPr>
              <a:t>аркиза Лористона. Император суров, решителен, в отчаянии. Только мир, мне нужен мир, во что бы не стало! «Привезите от Кутузова мир, сделайте что хотите, Лористон!» Умный маркиз в знак  почтения склонил голову, слушая государя. </a:t>
            </a:r>
            <a:r>
              <a:rPr lang="ru-RU" sz="1800" b="1" dirty="0">
                <a:solidFill>
                  <a:srgbClr val="002060"/>
                </a:solidFill>
              </a:rPr>
              <a:t> </a:t>
            </a:r>
            <a:r>
              <a:rPr lang="ru-RU" sz="1800" b="1" dirty="0" smtClean="0">
                <a:solidFill>
                  <a:srgbClr val="002060"/>
                </a:solidFill>
              </a:rPr>
              <a:t>Но он знает, что русские на мир не пойдут. Только через два года Наполеон в Париже получит мир.</a:t>
            </a:r>
          </a:p>
        </p:txBody>
      </p:sp>
      <p:sp>
        <p:nvSpPr>
          <p:cNvPr id="3" name="Заголовок 2"/>
          <p:cNvSpPr>
            <a:spLocks noGrp="1"/>
          </p:cNvSpPr>
          <p:nvPr>
            <p:ph type="title"/>
          </p:nvPr>
        </p:nvSpPr>
        <p:spPr>
          <a:xfrm>
            <a:off x="179512" y="188640"/>
            <a:ext cx="8784976" cy="576064"/>
          </a:xfrm>
        </p:spPr>
        <p:txBody>
          <a:bodyPr>
            <a:normAutofit fontScale="90000"/>
          </a:bodyPr>
          <a:lstStyle/>
          <a:p>
            <a:r>
              <a:rPr lang="ru-RU" b="1" dirty="0" smtClean="0">
                <a:solidFill>
                  <a:srgbClr val="7030A0"/>
                </a:solidFill>
              </a:rPr>
              <a:t>Ответ для команды «Гардемарины»</a:t>
            </a:r>
            <a:endParaRPr lang="ru-RU" b="1" dirty="0">
              <a:solidFill>
                <a:srgbClr val="7030A0"/>
              </a:solidFill>
            </a:endParaRPr>
          </a:p>
        </p:txBody>
      </p:sp>
    </p:spTree>
    <p:extLst>
      <p:ext uri="{BB962C8B-B14F-4D97-AF65-F5344CB8AC3E}">
        <p14:creationId xmlns:p14="http://schemas.microsoft.com/office/powerpoint/2010/main" val="7184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764704"/>
            <a:ext cx="8640959" cy="5976664"/>
          </a:xfrm>
        </p:spPr>
        <p:txBody>
          <a:bodyPr>
            <a:noAutofit/>
          </a:bodyPr>
          <a:lstStyle/>
          <a:p>
            <a:pPr algn="just"/>
            <a:r>
              <a:rPr lang="ru-RU" sz="1700" b="1" dirty="0" smtClean="0">
                <a:solidFill>
                  <a:schemeClr val="tx1"/>
                </a:solidFill>
              </a:rPr>
              <a:t>Художник  полотна  «Военный совет в Филях». Алексей </a:t>
            </a:r>
            <a:r>
              <a:rPr lang="ru-RU" sz="1700" b="1" dirty="0" err="1" smtClean="0">
                <a:solidFill>
                  <a:schemeClr val="tx1"/>
                </a:solidFill>
              </a:rPr>
              <a:t>Ковшенко</a:t>
            </a:r>
            <a:r>
              <a:rPr lang="ru-RU" sz="1700" b="1" dirty="0" smtClean="0">
                <a:solidFill>
                  <a:schemeClr val="tx1"/>
                </a:solidFill>
              </a:rPr>
              <a:t>. Совещание русских военачальников, созванное </a:t>
            </a:r>
            <a:r>
              <a:rPr lang="ru-RU" sz="1700" b="1" dirty="0" err="1" smtClean="0">
                <a:solidFill>
                  <a:schemeClr val="tx1"/>
                </a:solidFill>
              </a:rPr>
              <a:t>М.И.Кутузовым</a:t>
            </a:r>
            <a:r>
              <a:rPr lang="ru-RU" sz="1700" b="1" dirty="0" smtClean="0">
                <a:solidFill>
                  <a:schemeClr val="tx1"/>
                </a:solidFill>
              </a:rPr>
              <a:t>.»  (13) сентября 1812 года в подмосковной деревне Фили для решения участи Москвы и России.</a:t>
            </a:r>
          </a:p>
          <a:p>
            <a:pPr algn="just"/>
            <a:r>
              <a:rPr lang="ru-RU" sz="1700" b="1" dirty="0" smtClean="0">
                <a:solidFill>
                  <a:schemeClr val="tx1"/>
                </a:solidFill>
              </a:rPr>
              <a:t>После Бородинского сражения русская армия из-за больших потерь отошла к Москве, и на Воробьёвых горах была избрана оборонительная позиция для битвы с войсками Бонапарта. Формально на совете обсуждался вопрос- дать ли сражение  под Москвой или оставить город без боя. Совет проходил в обстановке секретности без ведения протокола, поэтому неизвестно количество участников (от 10 до 15 человек). Точно установлено, что присутствовали М.И Кутузов, М.Б Барклай де  Толли, Л. </a:t>
            </a:r>
            <a:r>
              <a:rPr lang="ru-RU" sz="1700" b="1" dirty="0" err="1" smtClean="0">
                <a:solidFill>
                  <a:schemeClr val="tx1"/>
                </a:solidFill>
              </a:rPr>
              <a:t>Бенигсен</a:t>
            </a:r>
            <a:r>
              <a:rPr lang="ru-RU" sz="1700" b="1" dirty="0" smtClean="0">
                <a:solidFill>
                  <a:schemeClr val="tx1"/>
                </a:solidFill>
              </a:rPr>
              <a:t>, Д.С. Дохтуров, А.П. Ермолов, Н.Н. Раевский, П.П. Коновницын, А.И. Остерман –Толстой, К.Ф. Толь и др. </a:t>
            </a:r>
          </a:p>
          <a:p>
            <a:pPr algn="just"/>
            <a:r>
              <a:rPr lang="ru-RU" sz="1700" b="1" dirty="0" smtClean="0">
                <a:solidFill>
                  <a:schemeClr val="tx1"/>
                </a:solidFill>
              </a:rPr>
              <a:t>Барклай –де –Толли обосновал точку зрения о необходимости оставления Москвы для спасения армии. </a:t>
            </a:r>
            <a:r>
              <a:rPr lang="ru-RU" sz="1700" b="1" dirty="0" err="1" smtClean="0">
                <a:solidFill>
                  <a:schemeClr val="tx1"/>
                </a:solidFill>
              </a:rPr>
              <a:t>Бенигсен</a:t>
            </a:r>
            <a:r>
              <a:rPr lang="ru-RU" sz="1700" b="1" dirty="0" smtClean="0">
                <a:solidFill>
                  <a:schemeClr val="tx1"/>
                </a:solidFill>
              </a:rPr>
              <a:t> настаивал на сражении, часть генералов настаивали на встречной атаке. В результате поимённого голосования голоса разделились примерно поровну. Исходя из того, что армия была </a:t>
            </a:r>
            <a:r>
              <a:rPr lang="ru-RU" sz="1700" b="1" dirty="0">
                <a:solidFill>
                  <a:schemeClr val="tx1"/>
                </a:solidFill>
              </a:rPr>
              <a:t>о</a:t>
            </a:r>
            <a:r>
              <a:rPr lang="ru-RU" sz="1700" b="1" dirty="0" smtClean="0">
                <a:solidFill>
                  <a:schemeClr val="tx1"/>
                </a:solidFill>
              </a:rPr>
              <a:t>слаблена при Бородино, а выбранная позиция на Воробьёвых горах оказалась неудачной, Кутузов принял решение, не давая сражения, оставить Москву, чтобы сохранить армию для продолжения войны и соединиться с подходящими резервами. Изба крестьянина А. Фролова, в которой проходил совет, сгорела в 1868 году, но восстановлена в 1887 году. С 1962 года она стала филиалом музея – панорамы </a:t>
            </a:r>
          </a:p>
          <a:p>
            <a:pPr marL="0" indent="0" algn="just">
              <a:buNone/>
            </a:pPr>
            <a:r>
              <a:rPr lang="ru-RU" sz="1700" b="1" dirty="0" smtClean="0">
                <a:solidFill>
                  <a:schemeClr val="tx1"/>
                </a:solidFill>
              </a:rPr>
              <a:t>      « Бородинская битва».</a:t>
            </a:r>
            <a:endParaRPr lang="ru-RU" sz="1700" b="1" dirty="0">
              <a:solidFill>
                <a:schemeClr val="tx1"/>
              </a:solidFill>
            </a:endParaRPr>
          </a:p>
        </p:txBody>
      </p:sp>
      <p:sp>
        <p:nvSpPr>
          <p:cNvPr id="3" name="Заголовок 2"/>
          <p:cNvSpPr>
            <a:spLocks noGrp="1"/>
          </p:cNvSpPr>
          <p:nvPr>
            <p:ph type="title"/>
          </p:nvPr>
        </p:nvSpPr>
        <p:spPr>
          <a:xfrm>
            <a:off x="251520" y="116632"/>
            <a:ext cx="8712968" cy="576064"/>
          </a:xfrm>
        </p:spPr>
        <p:txBody>
          <a:bodyPr>
            <a:noAutofit/>
          </a:bodyPr>
          <a:lstStyle/>
          <a:p>
            <a:r>
              <a:rPr lang="ru-RU" sz="3700" b="1" dirty="0" smtClean="0">
                <a:solidFill>
                  <a:schemeClr val="tx1"/>
                </a:solidFill>
                <a:latin typeface="Arial" pitchFamily="34" charset="0"/>
                <a:cs typeface="Arial" pitchFamily="34" charset="0"/>
              </a:rPr>
              <a:t>Ответ для команды </a:t>
            </a:r>
            <a:r>
              <a:rPr lang="ru-RU" sz="3700" b="1" dirty="0" smtClean="0">
                <a:solidFill>
                  <a:srgbClr val="C00000"/>
                </a:solidFill>
                <a:latin typeface="Arial" pitchFamily="34" charset="0"/>
                <a:cs typeface="Arial" pitchFamily="34" charset="0"/>
              </a:rPr>
              <a:t>«Ополченцы»</a:t>
            </a:r>
            <a:endParaRPr lang="ru-RU" sz="37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319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3" cstate="print"/>
          <a:srcRect/>
          <a:stretch>
            <a:fillRect/>
          </a:stretch>
        </p:blipFill>
        <p:spPr bwMode="auto">
          <a:xfrm>
            <a:off x="179512" y="2636912"/>
            <a:ext cx="4248472" cy="4104456"/>
          </a:xfrm>
          <a:prstGeom prst="rect">
            <a:avLst/>
          </a:prstGeom>
          <a:noFill/>
          <a:ln w="9525">
            <a:noFill/>
            <a:miter lim="800000"/>
            <a:headEnd/>
            <a:tailEnd/>
          </a:ln>
        </p:spPr>
      </p:pic>
      <p:sp>
        <p:nvSpPr>
          <p:cNvPr id="2" name="Заголовок 1"/>
          <p:cNvSpPr>
            <a:spLocks noGrp="1"/>
          </p:cNvSpPr>
          <p:nvPr>
            <p:ph type="title"/>
          </p:nvPr>
        </p:nvSpPr>
        <p:spPr>
          <a:xfrm>
            <a:off x="251520" y="188640"/>
            <a:ext cx="8640960" cy="2016224"/>
          </a:xfrm>
        </p:spPr>
        <p:txBody>
          <a:bodyPr>
            <a:noAutofit/>
          </a:bodyPr>
          <a:lstStyle/>
          <a:p>
            <a:r>
              <a:rPr lang="ru-RU" sz="3200" b="1" dirty="0" smtClean="0">
                <a:solidFill>
                  <a:schemeClr val="tx1">
                    <a:lumMod val="85000"/>
                    <a:lumOff val="15000"/>
                  </a:schemeClr>
                </a:solidFill>
                <a:latin typeface="Arial" pitchFamily="34" charset="0"/>
                <a:cs typeface="Arial" pitchFamily="34" charset="0"/>
              </a:rPr>
              <a:t/>
            </a:r>
            <a:br>
              <a:rPr lang="ru-RU" sz="3200" b="1" dirty="0" smtClean="0">
                <a:solidFill>
                  <a:schemeClr val="tx1">
                    <a:lumMod val="85000"/>
                    <a:lumOff val="15000"/>
                  </a:schemeClr>
                </a:solidFill>
                <a:latin typeface="Arial" pitchFamily="34" charset="0"/>
                <a:cs typeface="Arial" pitchFamily="34" charset="0"/>
              </a:rPr>
            </a:br>
            <a:r>
              <a:rPr lang="ru-RU" sz="3200" b="1" dirty="0" smtClean="0">
                <a:solidFill>
                  <a:schemeClr val="tx1">
                    <a:lumMod val="85000"/>
                    <a:lumOff val="15000"/>
                  </a:schemeClr>
                </a:solidFill>
                <a:latin typeface="Arial" pitchFamily="34" charset="0"/>
                <a:cs typeface="Arial" pitchFamily="34" charset="0"/>
              </a:rPr>
              <a:t>9 конкурс</a:t>
            </a:r>
            <a:r>
              <a:rPr lang="ru-RU" sz="3200" b="1" dirty="0" smtClean="0">
                <a:solidFill>
                  <a:schemeClr val="tx1">
                    <a:lumMod val="85000"/>
                    <a:lumOff val="15000"/>
                  </a:schemeClr>
                </a:solidFill>
              </a:rPr>
              <a:t/>
            </a:r>
            <a:br>
              <a:rPr lang="ru-RU" sz="3200" b="1" dirty="0" smtClean="0">
                <a:solidFill>
                  <a:schemeClr val="tx1">
                    <a:lumMod val="85000"/>
                    <a:lumOff val="15000"/>
                  </a:schemeClr>
                </a:solidFill>
              </a:rPr>
            </a:br>
            <a:r>
              <a:rPr lang="ru-RU" sz="3200" dirty="0" smtClean="0">
                <a:solidFill>
                  <a:schemeClr val="tx1">
                    <a:lumMod val="85000"/>
                    <a:lumOff val="15000"/>
                  </a:schemeClr>
                </a:solidFill>
                <a:latin typeface="Arial Black" pitchFamily="34" charset="0"/>
              </a:rPr>
              <a:t>  </a:t>
            </a:r>
            <a:r>
              <a:rPr lang="ru-RU" sz="3200" b="1" dirty="0" smtClean="0">
                <a:solidFill>
                  <a:srgbClr val="FFFF00"/>
                </a:solidFill>
                <a:latin typeface="Arial Black" pitchFamily="34" charset="0"/>
              </a:rPr>
              <a:t>События в памятниках.</a:t>
            </a:r>
            <a:r>
              <a:rPr lang="ru-RU" sz="3200" dirty="0" smtClean="0">
                <a:solidFill>
                  <a:srgbClr val="FFFF00"/>
                </a:solidFill>
                <a:latin typeface="Arial Black" pitchFamily="34" charset="0"/>
              </a:rPr>
              <a:t> </a:t>
            </a:r>
            <a:r>
              <a:rPr lang="ru-RU" sz="3200" dirty="0" smtClean="0">
                <a:latin typeface="Arial Black" pitchFamily="34" charset="0"/>
              </a:rPr>
              <a:t/>
            </a:r>
            <a:br>
              <a:rPr lang="ru-RU" sz="3200" dirty="0" smtClean="0">
                <a:latin typeface="Arial Black" pitchFamily="34" charset="0"/>
              </a:rPr>
            </a:br>
            <a:r>
              <a:rPr lang="ru-RU" sz="3200" b="1" dirty="0" smtClean="0">
                <a:solidFill>
                  <a:schemeClr val="tx1">
                    <a:lumMod val="85000"/>
                    <a:lumOff val="15000"/>
                  </a:schemeClr>
                </a:solidFill>
                <a:latin typeface="Courier New" pitchFamily="49" charset="0"/>
                <a:cs typeface="Courier New" pitchFamily="49" charset="0"/>
              </a:rPr>
              <a:t>Кто автор архитектурного памятника? Рассказать о нём.</a:t>
            </a:r>
            <a:br>
              <a:rPr lang="ru-RU" sz="3200" b="1" dirty="0" smtClean="0">
                <a:solidFill>
                  <a:schemeClr val="tx1">
                    <a:lumMod val="85000"/>
                    <a:lumOff val="15000"/>
                  </a:schemeClr>
                </a:solidFill>
                <a:latin typeface="Courier New" pitchFamily="49" charset="0"/>
                <a:cs typeface="Courier New" pitchFamily="49" charset="0"/>
              </a:rPr>
            </a:br>
            <a:r>
              <a:rPr lang="ru-RU" sz="2000" b="1" dirty="0" smtClean="0">
                <a:solidFill>
                  <a:srgbClr val="7030A0"/>
                </a:solidFill>
                <a:latin typeface="Consolas" pitchFamily="49" charset="0"/>
                <a:cs typeface="Consolas" pitchFamily="49" charset="0"/>
              </a:rPr>
              <a:t>Команде «Гардемарины»           </a:t>
            </a:r>
            <a:r>
              <a:rPr lang="ru-RU" sz="2000" b="1" dirty="0">
                <a:solidFill>
                  <a:srgbClr val="C00000"/>
                </a:solidFill>
                <a:latin typeface="Consolas" pitchFamily="49" charset="0"/>
                <a:cs typeface="Consolas" pitchFamily="49" charset="0"/>
              </a:rPr>
              <a:t>К</a:t>
            </a:r>
            <a:r>
              <a:rPr lang="ru-RU" sz="2000" b="1" dirty="0" smtClean="0">
                <a:solidFill>
                  <a:srgbClr val="C00000"/>
                </a:solidFill>
                <a:latin typeface="Consolas" pitchFamily="49" charset="0"/>
                <a:cs typeface="Consolas" pitchFamily="49" charset="0"/>
              </a:rPr>
              <a:t>оманде «Ополченцы»</a:t>
            </a:r>
            <a:endParaRPr lang="ru-RU" sz="2000" b="1" dirty="0">
              <a:solidFill>
                <a:srgbClr val="C00000"/>
              </a:solidFill>
              <a:latin typeface="Consolas" pitchFamily="49" charset="0"/>
              <a:cs typeface="Consolas" pitchFamily="49" charset="0"/>
            </a:endParaRPr>
          </a:p>
        </p:txBody>
      </p:sp>
      <p:pic>
        <p:nvPicPr>
          <p:cNvPr id="5" name="Содержимое 5"/>
          <p:cNvPicPr>
            <a:picLocks/>
          </p:cNvPicPr>
          <p:nvPr/>
        </p:nvPicPr>
        <p:blipFill>
          <a:blip r:embed="rId4" cstate="print"/>
          <a:srcRect/>
          <a:stretch>
            <a:fillRect/>
          </a:stretch>
        </p:blipFill>
        <p:spPr bwMode="auto">
          <a:xfrm>
            <a:off x="4716016" y="2636912"/>
            <a:ext cx="4248471" cy="41044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1" y="1196752"/>
            <a:ext cx="8640960" cy="5472608"/>
          </a:xfrm>
        </p:spPr>
        <p:txBody>
          <a:bodyPr>
            <a:normAutofit fontScale="92500" lnSpcReduction="20000"/>
          </a:bodyPr>
          <a:lstStyle/>
          <a:p>
            <a:r>
              <a:rPr lang="ru-RU" sz="3200" b="1" dirty="0" smtClean="0">
                <a:solidFill>
                  <a:srgbClr val="002060"/>
                </a:solidFill>
                <a:latin typeface="Courier New" pitchFamily="49" charset="0"/>
                <a:cs typeface="Courier New" pitchFamily="49" charset="0"/>
              </a:rPr>
              <a:t>Триумфальная арка. </a:t>
            </a:r>
          </a:p>
          <a:p>
            <a:r>
              <a:rPr lang="ru-RU" sz="3200" b="1" dirty="0">
                <a:solidFill>
                  <a:srgbClr val="002060"/>
                </a:solidFill>
                <a:latin typeface="Courier New" pitchFamily="49" charset="0"/>
                <a:cs typeface="Courier New" pitchFamily="49" charset="0"/>
              </a:rPr>
              <a:t>П</a:t>
            </a:r>
            <a:r>
              <a:rPr lang="ru-RU" sz="3200" b="1" dirty="0" smtClean="0">
                <a:solidFill>
                  <a:srgbClr val="002060"/>
                </a:solidFill>
                <a:latin typeface="Courier New" pitchFamily="49" charset="0"/>
                <a:cs typeface="Courier New" pitchFamily="49" charset="0"/>
              </a:rPr>
              <a:t>остроена в 1829-1834 году.</a:t>
            </a:r>
          </a:p>
          <a:p>
            <a:r>
              <a:rPr lang="ru-RU" sz="3200" b="1" dirty="0" smtClean="0">
                <a:solidFill>
                  <a:srgbClr val="002060"/>
                </a:solidFill>
                <a:latin typeface="Courier New" pitchFamily="49" charset="0"/>
                <a:cs typeface="Courier New" pitchFamily="49" charset="0"/>
              </a:rPr>
              <a:t>Архитектор </a:t>
            </a:r>
            <a:r>
              <a:rPr lang="ru-RU" sz="3200" b="1" dirty="0" err="1" smtClean="0">
                <a:solidFill>
                  <a:srgbClr val="002060"/>
                </a:solidFill>
                <a:latin typeface="Courier New" pitchFamily="49" charset="0"/>
                <a:cs typeface="Courier New" pitchFamily="49" charset="0"/>
              </a:rPr>
              <a:t>О.И.Бове</a:t>
            </a:r>
            <a:r>
              <a:rPr lang="ru-RU" sz="3200" b="1" dirty="0" smtClean="0">
                <a:solidFill>
                  <a:srgbClr val="002060"/>
                </a:solidFill>
                <a:latin typeface="Courier New" pitchFamily="49" charset="0"/>
                <a:cs typeface="Courier New" pitchFamily="49" charset="0"/>
              </a:rPr>
              <a:t>.</a:t>
            </a:r>
          </a:p>
          <a:p>
            <a:r>
              <a:rPr lang="ru-RU" sz="3200" b="1" dirty="0" smtClean="0">
                <a:solidFill>
                  <a:srgbClr val="002060"/>
                </a:solidFill>
                <a:latin typeface="Courier New" pitchFamily="49" charset="0"/>
                <a:cs typeface="Courier New" pitchFamily="49" charset="0"/>
              </a:rPr>
              <a:t>Восстановлена в 1968 году.</a:t>
            </a:r>
          </a:p>
          <a:p>
            <a:r>
              <a:rPr lang="ru-RU" sz="3200" b="1" dirty="0" smtClean="0">
                <a:solidFill>
                  <a:srgbClr val="002060"/>
                </a:solidFill>
                <a:latin typeface="Courier New" pitchFamily="49" charset="0"/>
                <a:cs typeface="Courier New" pitchFamily="49" charset="0"/>
              </a:rPr>
              <a:t>Повторены триумфальные постройки Древнего Рима в стиле ампир.</a:t>
            </a:r>
          </a:p>
          <a:p>
            <a:r>
              <a:rPr lang="ru-RU" sz="3200" b="1" dirty="0" smtClean="0">
                <a:solidFill>
                  <a:srgbClr val="002060"/>
                </a:solidFill>
                <a:latin typeface="Courier New" pitchFamily="49" charset="0"/>
                <a:cs typeface="Courier New" pitchFamily="49" charset="0"/>
              </a:rPr>
              <a:t>Возведена из кирпича и была облицована белым известняком. </a:t>
            </a:r>
          </a:p>
          <a:p>
            <a:r>
              <a:rPr lang="ru-RU" sz="3200" b="1" dirty="0" smtClean="0">
                <a:solidFill>
                  <a:srgbClr val="002060"/>
                </a:solidFill>
                <a:latin typeface="Courier New" pitchFamily="49" charset="0"/>
                <a:cs typeface="Courier New" pitchFamily="49" charset="0"/>
              </a:rPr>
              <a:t>Высота арки 28 м.</a:t>
            </a:r>
          </a:p>
          <a:p>
            <a:r>
              <a:rPr lang="ru-RU" sz="3200" b="1" dirty="0" smtClean="0">
                <a:solidFill>
                  <a:srgbClr val="002060"/>
                </a:solidFill>
                <a:latin typeface="Courier New" pitchFamily="49" charset="0"/>
                <a:cs typeface="Courier New" pitchFamily="49" charset="0"/>
              </a:rPr>
              <a:t>Венчает арку колесница, запряжённая шестёркой лошадей, которой правит крылатая Богиня Победы</a:t>
            </a:r>
            <a:r>
              <a:rPr lang="ru-RU" sz="2800" b="1" dirty="0" smtClean="0">
                <a:solidFill>
                  <a:srgbClr val="002060"/>
                </a:solidFill>
                <a:latin typeface="Courier New" pitchFamily="49" charset="0"/>
                <a:cs typeface="Courier New" pitchFamily="49" charset="0"/>
              </a:rPr>
              <a:t>.</a:t>
            </a:r>
            <a:endParaRPr lang="ru-RU" sz="2800" b="1" dirty="0">
              <a:solidFill>
                <a:srgbClr val="002060"/>
              </a:solidFill>
              <a:latin typeface="Courier New" pitchFamily="49" charset="0"/>
              <a:cs typeface="Courier New" pitchFamily="49" charset="0"/>
            </a:endParaRPr>
          </a:p>
        </p:txBody>
      </p:sp>
      <p:sp>
        <p:nvSpPr>
          <p:cNvPr id="2" name="Заголовок 1"/>
          <p:cNvSpPr>
            <a:spLocks noGrp="1"/>
          </p:cNvSpPr>
          <p:nvPr>
            <p:ph type="title"/>
          </p:nvPr>
        </p:nvSpPr>
        <p:spPr>
          <a:xfrm>
            <a:off x="251520" y="260648"/>
            <a:ext cx="8640960" cy="792088"/>
          </a:xfrm>
        </p:spPr>
        <p:txBody>
          <a:bodyPr>
            <a:normAutofit fontScale="90000"/>
          </a:bodyPr>
          <a:lstStyle/>
          <a:p>
            <a:r>
              <a:rPr lang="ru-RU" b="1" dirty="0" smtClean="0">
                <a:solidFill>
                  <a:schemeClr val="tx1"/>
                </a:solidFill>
                <a:latin typeface="+mn-lt"/>
              </a:rPr>
              <a:t>Ответ для команды </a:t>
            </a:r>
            <a:r>
              <a:rPr lang="ru-RU" b="1" dirty="0" smtClean="0">
                <a:solidFill>
                  <a:srgbClr val="7030A0"/>
                </a:solidFill>
                <a:latin typeface="+mn-lt"/>
              </a:rPr>
              <a:t>«Гардемарины»</a:t>
            </a:r>
            <a:endParaRPr lang="ru-RU" b="1" dirty="0">
              <a:solidFill>
                <a:srgbClr val="7030A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80728"/>
            <a:ext cx="8640959" cy="5760640"/>
          </a:xfrm>
        </p:spPr>
        <p:txBody>
          <a:bodyPr>
            <a:normAutofit fontScale="85000" lnSpcReduction="20000"/>
          </a:bodyPr>
          <a:lstStyle/>
          <a:p>
            <a:r>
              <a:rPr lang="ru-RU" sz="2600" b="1" dirty="0" smtClean="0">
                <a:solidFill>
                  <a:schemeClr val="tx1"/>
                </a:solidFill>
                <a:latin typeface="Courier New" pitchFamily="49" charset="0"/>
                <a:cs typeface="Courier New" pitchFamily="49" charset="0"/>
              </a:rPr>
              <a:t>Храм Христа Спасителя.</a:t>
            </a:r>
          </a:p>
          <a:p>
            <a:r>
              <a:rPr lang="ru-RU" sz="2600" b="1" dirty="0" smtClean="0">
                <a:solidFill>
                  <a:schemeClr val="tx1"/>
                </a:solidFill>
                <a:latin typeface="Courier New" pitchFamily="49" charset="0"/>
                <a:cs typeface="Courier New" pitchFamily="49" charset="0"/>
              </a:rPr>
              <a:t>Автор проекта Константин Тон.</a:t>
            </a:r>
          </a:p>
          <a:p>
            <a:pPr algn="just"/>
            <a:r>
              <a:rPr lang="ru-RU" sz="2600" b="1" dirty="0" smtClean="0">
                <a:solidFill>
                  <a:schemeClr val="tx1"/>
                </a:solidFill>
                <a:latin typeface="Courier New" pitchFamily="49" charset="0"/>
                <a:cs typeface="Courier New" pitchFamily="49" charset="0"/>
              </a:rPr>
              <a:t>Заложен 23 сентября 1839года на берегу реки Москвы на народные пожертвования в честь героев 1812 года.</a:t>
            </a:r>
          </a:p>
          <a:p>
            <a:r>
              <a:rPr lang="ru-RU" sz="2600" b="1" dirty="0" smtClean="0">
                <a:solidFill>
                  <a:schemeClr val="tx1"/>
                </a:solidFill>
                <a:latin typeface="Courier New" pitchFamily="49" charset="0"/>
                <a:cs typeface="Courier New" pitchFamily="49" charset="0"/>
              </a:rPr>
              <a:t>Освещён храм 26 мая 1883 года.</a:t>
            </a:r>
          </a:p>
          <a:p>
            <a:pPr algn="just"/>
            <a:r>
              <a:rPr lang="ru-RU" sz="2600" b="1" dirty="0" smtClean="0">
                <a:solidFill>
                  <a:schemeClr val="tx1"/>
                </a:solidFill>
                <a:latin typeface="Courier New" pitchFamily="49" charset="0"/>
                <a:cs typeface="Courier New" pitchFamily="49" charset="0"/>
              </a:rPr>
              <a:t>Воздвигнут в  русско – византийском стиле  в плане выглядит как равносторонний крест около 85 м ширины.</a:t>
            </a:r>
          </a:p>
          <a:p>
            <a:pPr algn="just"/>
            <a:r>
              <a:rPr lang="ru-RU" sz="2600" b="1" dirty="0" smtClean="0">
                <a:solidFill>
                  <a:schemeClr val="tx1"/>
                </a:solidFill>
                <a:latin typeface="Courier New" pitchFamily="49" charset="0"/>
                <a:cs typeface="Courier New" pitchFamily="49" charset="0"/>
              </a:rPr>
              <a:t>Внутри, на мраморных досках, были начертаны названия всех полков </a:t>
            </a:r>
            <a:r>
              <a:rPr lang="ru-RU" sz="2600" b="1" dirty="0">
                <a:solidFill>
                  <a:schemeClr val="tx1"/>
                </a:solidFill>
                <a:latin typeface="Courier New" pitchFamily="49" charset="0"/>
                <a:cs typeface="Courier New" pitchFamily="49" charset="0"/>
              </a:rPr>
              <a:t> </a:t>
            </a:r>
            <a:r>
              <a:rPr lang="ru-RU" sz="2600" b="1" dirty="0" smtClean="0">
                <a:solidFill>
                  <a:schemeClr val="tx1"/>
                </a:solidFill>
                <a:latin typeface="Courier New" pitchFamily="49" charset="0"/>
                <a:cs typeface="Courier New" pitchFamily="49" charset="0"/>
              </a:rPr>
              <a:t>участвующих в войне и имена наиболее отличившихся офицеров и солдат.</a:t>
            </a:r>
          </a:p>
          <a:p>
            <a:r>
              <a:rPr lang="ru-RU" sz="2600" b="1" dirty="0" smtClean="0">
                <a:solidFill>
                  <a:schemeClr val="tx1"/>
                </a:solidFill>
                <a:latin typeface="Courier New" pitchFamily="49" charset="0"/>
                <a:cs typeface="Courier New" pitchFamily="49" charset="0"/>
              </a:rPr>
              <a:t>Золотой купол храма виден на 30 вёрст от Москвы </a:t>
            </a:r>
            <a:r>
              <a:rPr lang="ru-RU" sz="2600" b="1" dirty="0">
                <a:solidFill>
                  <a:schemeClr val="tx1"/>
                </a:solidFill>
                <a:latin typeface="Courier New" pitchFamily="49" charset="0"/>
                <a:cs typeface="Courier New" pitchFamily="49" charset="0"/>
              </a:rPr>
              <a:t> </a:t>
            </a:r>
            <a:r>
              <a:rPr lang="ru-RU" sz="2600" b="1" dirty="0" smtClean="0">
                <a:solidFill>
                  <a:schemeClr val="tx1"/>
                </a:solidFill>
                <a:latin typeface="Courier New" pitchFamily="49" charset="0"/>
                <a:cs typeface="Courier New" pitchFamily="49" charset="0"/>
              </a:rPr>
              <a:t>и равен 105 м.</a:t>
            </a:r>
          </a:p>
          <a:p>
            <a:pPr algn="just"/>
            <a:r>
              <a:rPr lang="ru-RU" sz="2600" b="1" dirty="0" smtClean="0">
                <a:solidFill>
                  <a:schemeClr val="tx1"/>
                </a:solidFill>
                <a:latin typeface="Courier New" pitchFamily="49" charset="0"/>
                <a:cs typeface="Courier New" pitchFamily="49" charset="0"/>
              </a:rPr>
              <a:t>В 1931 году </a:t>
            </a:r>
            <a:r>
              <a:rPr lang="ru-RU" sz="2600" b="1" dirty="0">
                <a:solidFill>
                  <a:schemeClr val="tx1"/>
                </a:solidFill>
                <a:latin typeface="Courier New" pitchFamily="49" charset="0"/>
                <a:cs typeface="Courier New" pitchFamily="49" charset="0"/>
              </a:rPr>
              <a:t> </a:t>
            </a:r>
            <a:r>
              <a:rPr lang="ru-RU" sz="2600" b="1" dirty="0" smtClean="0">
                <a:solidFill>
                  <a:schemeClr val="tx1"/>
                </a:solidFill>
                <a:latin typeface="Courier New" pitchFamily="49" charset="0"/>
                <a:cs typeface="Courier New" pitchFamily="49" charset="0"/>
              </a:rPr>
              <a:t>храм</a:t>
            </a:r>
            <a:r>
              <a:rPr lang="ru-RU" sz="2600" b="1" dirty="0">
                <a:solidFill>
                  <a:schemeClr val="tx1"/>
                </a:solidFill>
                <a:latin typeface="Courier New" pitchFamily="49" charset="0"/>
                <a:cs typeface="Courier New" pitchFamily="49" charset="0"/>
              </a:rPr>
              <a:t> </a:t>
            </a:r>
            <a:r>
              <a:rPr lang="ru-RU" sz="2600" b="1" dirty="0" smtClean="0">
                <a:solidFill>
                  <a:schemeClr val="tx1"/>
                </a:solidFill>
                <a:latin typeface="Courier New" pitchFamily="49" charset="0"/>
                <a:cs typeface="Courier New" pitchFamily="49" charset="0"/>
              </a:rPr>
              <a:t>был взорван, восстановлен в 1994 -1997 годы.</a:t>
            </a:r>
          </a:p>
          <a:p>
            <a:r>
              <a:rPr lang="ru-RU" sz="2600" b="1" dirty="0" smtClean="0">
                <a:solidFill>
                  <a:schemeClr val="tx1"/>
                </a:solidFill>
                <a:latin typeface="Courier New" pitchFamily="49" charset="0"/>
                <a:cs typeface="Courier New" pitchFamily="49" charset="0"/>
              </a:rPr>
              <a:t>Заново построен 2000 году по проекту А. Денисова и З. Церетели.</a:t>
            </a:r>
          </a:p>
          <a:p>
            <a:endParaRPr lang="en-US" sz="2600" b="1" dirty="0" smtClean="0">
              <a:solidFill>
                <a:schemeClr val="tx1"/>
              </a:solidFill>
            </a:endParaRPr>
          </a:p>
        </p:txBody>
      </p:sp>
      <p:sp>
        <p:nvSpPr>
          <p:cNvPr id="2" name="Заголовок 1"/>
          <p:cNvSpPr>
            <a:spLocks noGrp="1"/>
          </p:cNvSpPr>
          <p:nvPr>
            <p:ph type="title"/>
          </p:nvPr>
        </p:nvSpPr>
        <p:spPr>
          <a:xfrm>
            <a:off x="179512" y="260648"/>
            <a:ext cx="8784976" cy="576064"/>
          </a:xfrm>
        </p:spPr>
        <p:txBody>
          <a:bodyPr>
            <a:normAutofit fontScale="90000"/>
          </a:bodyPr>
          <a:lstStyle/>
          <a:p>
            <a:r>
              <a:rPr lang="ru-RU" b="1" dirty="0" smtClean="0">
                <a:solidFill>
                  <a:schemeClr val="tx1"/>
                </a:solidFill>
              </a:rPr>
              <a:t>Ответы для команды </a:t>
            </a:r>
            <a:r>
              <a:rPr lang="ru-RU" b="1" dirty="0" smtClean="0">
                <a:solidFill>
                  <a:srgbClr val="C00000"/>
                </a:solidFill>
              </a:rPr>
              <a:t>«Ополченцы».</a:t>
            </a:r>
            <a:endParaRPr lang="ru-RU"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268760"/>
            <a:ext cx="8640959" cy="5206585"/>
          </a:xfrm>
        </p:spPr>
        <p:txBody>
          <a:bodyPr>
            <a:noAutofit/>
          </a:bodyPr>
          <a:lstStyle/>
          <a:p>
            <a:r>
              <a:rPr lang="ru-RU" sz="3600" b="1" dirty="0" smtClean="0">
                <a:solidFill>
                  <a:schemeClr val="tx1"/>
                </a:solidFill>
                <a:latin typeface="Courier New" pitchFamily="49" charset="0"/>
                <a:cs typeface="Courier New" pitchFamily="49" charset="0"/>
              </a:rPr>
              <a:t>Побеждает команда набравшая большее количество баллов.</a:t>
            </a:r>
          </a:p>
          <a:p>
            <a:r>
              <a:rPr lang="ru-RU" sz="3600" b="1" dirty="0">
                <a:solidFill>
                  <a:schemeClr val="tx1"/>
                </a:solidFill>
                <a:latin typeface="Courier New" pitchFamily="49" charset="0"/>
                <a:cs typeface="Courier New" pitchFamily="49" charset="0"/>
              </a:rPr>
              <a:t>Оценки жюри </a:t>
            </a:r>
            <a:r>
              <a:rPr lang="ru-RU" sz="3600" b="1" dirty="0" smtClean="0">
                <a:solidFill>
                  <a:schemeClr val="tx1"/>
                </a:solidFill>
                <a:latin typeface="Courier New" pitchFamily="49" charset="0"/>
                <a:cs typeface="Courier New" pitchFamily="49" charset="0"/>
              </a:rPr>
              <a:t>выставляет в течение всей игры.</a:t>
            </a:r>
          </a:p>
          <a:p>
            <a:r>
              <a:rPr lang="ru-RU" sz="3600" b="1" dirty="0" smtClean="0">
                <a:solidFill>
                  <a:schemeClr val="tx1"/>
                </a:solidFill>
                <a:latin typeface="Courier New" pitchFamily="49" charset="0"/>
                <a:cs typeface="Courier New" pitchFamily="49" charset="0"/>
              </a:rPr>
              <a:t>Дополнительная  оценка за эрудицию, сообразительность,  выставляется отдельным учащимся.</a:t>
            </a:r>
            <a:endParaRPr lang="ru-RU" sz="3600" b="1" dirty="0">
              <a:solidFill>
                <a:schemeClr val="tx1"/>
              </a:solidFill>
              <a:latin typeface="Courier New" pitchFamily="49" charset="0"/>
              <a:cs typeface="Courier New" pitchFamily="49" charset="0"/>
            </a:endParaRPr>
          </a:p>
        </p:txBody>
      </p:sp>
      <p:sp>
        <p:nvSpPr>
          <p:cNvPr id="3" name="Заголовок 2"/>
          <p:cNvSpPr>
            <a:spLocks noGrp="1"/>
          </p:cNvSpPr>
          <p:nvPr>
            <p:ph type="title"/>
          </p:nvPr>
        </p:nvSpPr>
        <p:spPr>
          <a:xfrm>
            <a:off x="457200" y="338328"/>
            <a:ext cx="8229600" cy="786416"/>
          </a:xfrm>
        </p:spPr>
        <p:txBody>
          <a:bodyPr/>
          <a:lstStyle/>
          <a:p>
            <a:r>
              <a:rPr lang="ru-RU" b="1" dirty="0" smtClean="0">
                <a:solidFill>
                  <a:srgbClr val="FFFF00"/>
                </a:solidFill>
                <a:latin typeface="Arial" pitchFamily="34" charset="0"/>
                <a:cs typeface="Arial" pitchFamily="34" charset="0"/>
              </a:rPr>
              <a:t>Подведение итогов игры</a:t>
            </a:r>
            <a:endParaRPr lang="ru-RU" b="1" dirty="0">
              <a:solidFill>
                <a:srgbClr val="FFFF0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69160"/>
            <a:ext cx="17281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4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circle(in)">
                                      <p:cBhvr>
                                        <p:cTn id="3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340768"/>
            <a:ext cx="8460928" cy="5256584"/>
          </a:xfrm>
        </p:spPr>
        <p:txBody>
          <a:bodyPr>
            <a:normAutofit/>
          </a:bodyPr>
          <a:lstStyle/>
          <a:p>
            <a:pPr marL="0" indent="0" algn="ctr">
              <a:buNone/>
            </a:pPr>
            <a:r>
              <a:rPr lang="ru-RU" sz="5400" b="1" dirty="0" smtClean="0">
                <a:solidFill>
                  <a:schemeClr val="tx1"/>
                </a:solidFill>
                <a:latin typeface="Courier New" pitchFamily="49" charset="0"/>
                <a:cs typeface="Courier New" pitchFamily="49" charset="0"/>
              </a:rPr>
              <a:t>Составить рассказ о героях войны 1812 года наших земляках.</a:t>
            </a:r>
          </a:p>
          <a:p>
            <a:pPr marL="0" indent="0">
              <a:buNone/>
            </a:pPr>
            <a:endParaRPr lang="ru-RU" sz="5400" dirty="0">
              <a:solidFill>
                <a:srgbClr val="FF0000"/>
              </a:solidFill>
            </a:endParaRPr>
          </a:p>
        </p:txBody>
      </p:sp>
      <p:sp>
        <p:nvSpPr>
          <p:cNvPr id="3" name="Заголовок 2"/>
          <p:cNvSpPr>
            <a:spLocks noGrp="1"/>
          </p:cNvSpPr>
          <p:nvPr>
            <p:ph type="title"/>
          </p:nvPr>
        </p:nvSpPr>
        <p:spPr>
          <a:xfrm>
            <a:off x="251520" y="260648"/>
            <a:ext cx="8640960" cy="936104"/>
          </a:xfrm>
        </p:spPr>
        <p:txBody>
          <a:bodyPr>
            <a:normAutofit/>
          </a:bodyPr>
          <a:lstStyle/>
          <a:p>
            <a:r>
              <a:rPr lang="ru-RU" dirty="0" smtClean="0">
                <a:solidFill>
                  <a:srgbClr val="FFFF00"/>
                </a:solidFill>
              </a:rPr>
              <a:t>                       </a:t>
            </a:r>
            <a:r>
              <a:rPr lang="ru-RU" b="1" dirty="0" smtClean="0">
                <a:solidFill>
                  <a:srgbClr val="FFFF00"/>
                </a:solidFill>
                <a:latin typeface="Arial" pitchFamily="34" charset="0"/>
                <a:cs typeface="Arial" pitchFamily="34" charset="0"/>
              </a:rPr>
              <a:t>Домашнее задание.</a:t>
            </a:r>
            <a:endParaRPr lang="ru-RU" b="1" dirty="0">
              <a:solidFill>
                <a:srgbClr val="FFFF00"/>
              </a:solidFill>
              <a:latin typeface="Arial" pitchFamily="34"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20316"/>
            <a:ext cx="4104456" cy="289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solidFill>
                <a:srgbClr val="C00000"/>
              </a:solidFill>
            </a:endParaRPr>
          </a:p>
        </p:txBody>
      </p:sp>
      <p:sp>
        <p:nvSpPr>
          <p:cNvPr id="3" name="Заголовок 2"/>
          <p:cNvSpPr>
            <a:spLocks noGrp="1"/>
          </p:cNvSpPr>
          <p:nvPr>
            <p:ph type="title"/>
          </p:nvPr>
        </p:nvSpPr>
        <p:spPr>
          <a:xfrm>
            <a:off x="251520" y="260648"/>
            <a:ext cx="8640960" cy="1330408"/>
          </a:xfrm>
        </p:spPr>
        <p:txBody>
          <a:bodyPr>
            <a:noAutofit/>
          </a:bodyPr>
          <a:lstStyle/>
          <a:p>
            <a:pPr marL="274320" lvl="0" indent="-274320">
              <a:spcBef>
                <a:spcPct val="20000"/>
              </a:spcBef>
            </a:pPr>
            <a:r>
              <a:rPr lang="ru-RU" sz="4000" b="1" dirty="0" smtClean="0">
                <a:solidFill>
                  <a:srgbClr val="FFFF00"/>
                </a:solidFill>
                <a:latin typeface="Courier New" pitchFamily="49" charset="0"/>
                <a:ea typeface="+mn-ea"/>
                <a:cs typeface="Courier New" pitchFamily="49" charset="0"/>
              </a:rPr>
              <a:t/>
            </a:r>
            <a:br>
              <a:rPr lang="ru-RU" sz="4000" b="1" dirty="0" smtClean="0">
                <a:solidFill>
                  <a:srgbClr val="FFFF00"/>
                </a:solidFill>
                <a:latin typeface="Courier New" pitchFamily="49" charset="0"/>
                <a:ea typeface="+mn-ea"/>
                <a:cs typeface="Courier New" pitchFamily="49" charset="0"/>
              </a:rPr>
            </a:br>
            <a:r>
              <a:rPr lang="ru-RU" sz="4800" b="1" dirty="0" smtClean="0">
                <a:solidFill>
                  <a:srgbClr val="FFFF00"/>
                </a:solidFill>
                <a:latin typeface="Courier New" pitchFamily="49" charset="0"/>
                <a:ea typeface="+mn-ea"/>
                <a:cs typeface="Courier New" pitchFamily="49" charset="0"/>
              </a:rPr>
              <a:t>СПАСИБО </a:t>
            </a:r>
            <a:r>
              <a:rPr lang="ru-RU" sz="4800" b="1" dirty="0">
                <a:solidFill>
                  <a:srgbClr val="FFFF00"/>
                </a:solidFill>
                <a:latin typeface="Courier New" pitchFamily="49" charset="0"/>
                <a:ea typeface="+mn-ea"/>
                <a:cs typeface="Courier New" pitchFamily="49" charset="0"/>
              </a:rPr>
              <a:t>ВСЕМ УЧАСТНИКАМ ИГРЫ.</a:t>
            </a:r>
            <a:br>
              <a:rPr lang="ru-RU" sz="4800" b="1" dirty="0">
                <a:solidFill>
                  <a:srgbClr val="FFFF00"/>
                </a:solidFill>
                <a:latin typeface="Courier New" pitchFamily="49" charset="0"/>
                <a:ea typeface="+mn-ea"/>
                <a:cs typeface="Courier New" pitchFamily="49" charset="0"/>
              </a:rPr>
            </a:br>
            <a:endParaRPr lang="ru-RU" sz="4800" b="1" dirty="0">
              <a:solidFill>
                <a:srgbClr val="FFFF00"/>
              </a:solidFill>
              <a:latin typeface="Courier New" pitchFamily="49" charset="0"/>
              <a:cs typeface="Courier New"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9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24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556792"/>
            <a:ext cx="8784975" cy="5112568"/>
          </a:xfrm>
        </p:spPr>
        <p:txBody>
          <a:bodyPr>
            <a:normAutofit/>
          </a:bodyPr>
          <a:lstStyle/>
          <a:p>
            <a:r>
              <a:rPr lang="ru-RU" sz="3300" b="1" dirty="0" smtClean="0">
                <a:latin typeface="Arial" pitchFamily="34" charset="0"/>
                <a:cs typeface="Arial" pitchFamily="34" charset="0"/>
              </a:rPr>
              <a:t>Команды отвечают в по очереди.</a:t>
            </a:r>
          </a:p>
          <a:p>
            <a:r>
              <a:rPr lang="ru-RU" sz="3300" b="1" dirty="0" smtClean="0">
                <a:latin typeface="Arial" pitchFamily="34" charset="0"/>
                <a:cs typeface="Arial" pitchFamily="34" charset="0"/>
              </a:rPr>
              <a:t>За каждый правильный ответ команда получает «5» баллов.</a:t>
            </a:r>
          </a:p>
          <a:p>
            <a:r>
              <a:rPr lang="ru-RU" sz="3300" b="1" dirty="0" smtClean="0">
                <a:latin typeface="Arial" pitchFamily="34" charset="0"/>
                <a:cs typeface="Arial" pitchFamily="34" charset="0"/>
              </a:rPr>
              <a:t>Если команда ответила неправильно на вопрос </a:t>
            </a:r>
            <a:r>
              <a:rPr lang="ru-RU" sz="3300" b="1" dirty="0">
                <a:latin typeface="Arial" pitchFamily="34" charset="0"/>
                <a:cs typeface="Arial" pitchFamily="34" charset="0"/>
              </a:rPr>
              <a:t>п</a:t>
            </a:r>
            <a:r>
              <a:rPr lang="ru-RU" sz="3300" b="1" dirty="0" smtClean="0">
                <a:latin typeface="Arial" pitchFamily="34" charset="0"/>
                <a:cs typeface="Arial" pitchFamily="34" charset="0"/>
              </a:rPr>
              <a:t>олучает «0» баллов.</a:t>
            </a:r>
          </a:p>
          <a:p>
            <a:r>
              <a:rPr lang="ru-RU" sz="3300" b="1" dirty="0" smtClean="0">
                <a:latin typeface="Arial" pitchFamily="34" charset="0"/>
                <a:cs typeface="Arial" pitchFamily="34" charset="0"/>
              </a:rPr>
              <a:t>Если ответ неполный «3» балла.</a:t>
            </a:r>
          </a:p>
          <a:p>
            <a:r>
              <a:rPr lang="ru-RU" sz="3300" b="1" dirty="0" smtClean="0">
                <a:latin typeface="Arial" pitchFamily="34" charset="0"/>
                <a:cs typeface="Arial" pitchFamily="34" charset="0"/>
              </a:rPr>
              <a:t>Если ответили на вопрос соперников «5»баллов.</a:t>
            </a:r>
          </a:p>
          <a:p>
            <a:endParaRPr lang="ru-RU" sz="3200" b="1" dirty="0">
              <a:latin typeface="Courier New" pitchFamily="49" charset="0"/>
              <a:cs typeface="Courier New" pitchFamily="49" charset="0"/>
            </a:endParaRPr>
          </a:p>
        </p:txBody>
      </p:sp>
      <p:sp>
        <p:nvSpPr>
          <p:cNvPr id="3" name="Заголовок 2"/>
          <p:cNvSpPr>
            <a:spLocks noGrp="1"/>
          </p:cNvSpPr>
          <p:nvPr>
            <p:ph type="title"/>
          </p:nvPr>
        </p:nvSpPr>
        <p:spPr>
          <a:xfrm>
            <a:off x="251520" y="260648"/>
            <a:ext cx="8640960" cy="1152128"/>
          </a:xfrm>
        </p:spPr>
        <p:txBody>
          <a:bodyPr>
            <a:normAutofit/>
          </a:bodyPr>
          <a:lstStyle/>
          <a:p>
            <a:r>
              <a:rPr lang="ru-RU" dirty="0" smtClean="0">
                <a:solidFill>
                  <a:srgbClr val="FFFF00"/>
                </a:solidFill>
                <a:latin typeface="Arial Black" pitchFamily="34" charset="0"/>
              </a:rPr>
              <a:t>Оценивание игры:</a:t>
            </a:r>
            <a:endParaRPr lang="ru-RU" dirty="0">
              <a:solidFill>
                <a:srgbClr val="FFFF00"/>
              </a:solidFill>
              <a:latin typeface="Arial Black" pitchFamily="34" charset="0"/>
            </a:endParaRPr>
          </a:p>
        </p:txBody>
      </p:sp>
    </p:spTree>
    <p:extLst>
      <p:ext uri="{BB962C8B-B14F-4D97-AF65-F5344CB8AC3E}">
        <p14:creationId xmlns:p14="http://schemas.microsoft.com/office/powerpoint/2010/main" val="4840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44824"/>
            <a:ext cx="8640960" cy="4824536"/>
          </a:xfrm>
        </p:spPr>
        <p:txBody>
          <a:bodyPr>
            <a:normAutofit fontScale="92500" lnSpcReduction="20000"/>
          </a:bodyPr>
          <a:lstStyle/>
          <a:p>
            <a:pPr lvl="0"/>
            <a:r>
              <a:rPr lang="ru-RU" sz="3600" b="1" dirty="0">
                <a:solidFill>
                  <a:srgbClr val="002060"/>
                </a:solidFill>
                <a:latin typeface="Arial" pitchFamily="34" charset="0"/>
                <a:cs typeface="Arial" pitchFamily="34" charset="0"/>
              </a:rPr>
              <a:t>Участвует в игре две команды</a:t>
            </a:r>
            <a:r>
              <a:rPr lang="ru-RU" sz="3600" b="1" dirty="0" smtClean="0">
                <a:solidFill>
                  <a:srgbClr val="002060"/>
                </a:solidFill>
                <a:latin typeface="Arial" pitchFamily="34" charset="0"/>
                <a:cs typeface="Arial" pitchFamily="34" charset="0"/>
              </a:rPr>
              <a:t>.</a:t>
            </a:r>
            <a:endParaRPr lang="ru-RU" sz="3600" b="1" dirty="0">
              <a:solidFill>
                <a:srgbClr val="002060"/>
              </a:solidFill>
              <a:latin typeface="Arial" pitchFamily="34" charset="0"/>
              <a:cs typeface="Arial" pitchFamily="34" charset="0"/>
            </a:endParaRPr>
          </a:p>
          <a:p>
            <a:pPr lvl="0"/>
            <a:r>
              <a:rPr lang="ru-RU" sz="3600" b="1" dirty="0" smtClean="0">
                <a:solidFill>
                  <a:srgbClr val="002060"/>
                </a:solidFill>
                <a:latin typeface="Arial" pitchFamily="34" charset="0"/>
                <a:cs typeface="Arial" pitchFamily="34" charset="0"/>
              </a:rPr>
              <a:t>Команды дают полные ответы, выполняют задания.</a:t>
            </a:r>
          </a:p>
          <a:p>
            <a:r>
              <a:rPr lang="ru-RU" sz="3600" b="1" dirty="0">
                <a:solidFill>
                  <a:srgbClr val="002060"/>
                </a:solidFill>
                <a:latin typeface="Arial" pitchFamily="34" charset="0"/>
                <a:cs typeface="Arial" pitchFamily="34" charset="0"/>
              </a:rPr>
              <a:t>Е</a:t>
            </a:r>
            <a:r>
              <a:rPr lang="ru-RU" sz="3600" b="1" dirty="0" smtClean="0">
                <a:solidFill>
                  <a:srgbClr val="002060"/>
                </a:solidFill>
                <a:latin typeface="Arial" pitchFamily="34" charset="0"/>
                <a:cs typeface="Arial" pitchFamily="34" charset="0"/>
              </a:rPr>
              <a:t>сли команда затрудняется с ответом, право ответа переходит к другой команде.</a:t>
            </a:r>
          </a:p>
          <a:p>
            <a:pPr lvl="0"/>
            <a:r>
              <a:rPr lang="ru-RU" sz="3600" b="1" dirty="0" smtClean="0">
                <a:solidFill>
                  <a:srgbClr val="002060"/>
                </a:solidFill>
                <a:latin typeface="Arial" pitchFamily="34" charset="0"/>
                <a:cs typeface="Arial" pitchFamily="34" charset="0"/>
              </a:rPr>
              <a:t>Побеждает команда набравшая большее количество баллов. </a:t>
            </a:r>
          </a:p>
          <a:p>
            <a:pPr lvl="0"/>
            <a:r>
              <a:rPr lang="ru-RU" sz="3600" b="1" dirty="0" smtClean="0">
                <a:solidFill>
                  <a:srgbClr val="002060"/>
                </a:solidFill>
                <a:latin typeface="Arial" pitchFamily="34" charset="0"/>
                <a:cs typeface="Arial" pitchFamily="34" charset="0"/>
              </a:rPr>
              <a:t>Выставляются оценки по пятибалльной системе.</a:t>
            </a:r>
          </a:p>
          <a:p>
            <a:endParaRPr lang="ru-RU" dirty="0"/>
          </a:p>
        </p:txBody>
      </p:sp>
      <p:sp>
        <p:nvSpPr>
          <p:cNvPr id="2" name="Заголовок 1"/>
          <p:cNvSpPr>
            <a:spLocks noGrp="1"/>
          </p:cNvSpPr>
          <p:nvPr>
            <p:ph type="title"/>
          </p:nvPr>
        </p:nvSpPr>
        <p:spPr>
          <a:xfrm>
            <a:off x="457200" y="404664"/>
            <a:ext cx="8229600" cy="936104"/>
          </a:xfrm>
        </p:spPr>
        <p:txBody>
          <a:bodyPr>
            <a:normAutofit fontScale="90000"/>
          </a:bodyPr>
          <a:lstStyle/>
          <a:p>
            <a:r>
              <a:rPr lang="en-US" b="1" dirty="0" smtClean="0"/>
              <a:t/>
            </a:r>
            <a:br>
              <a:rPr lang="en-US" b="1" dirty="0" smtClean="0"/>
            </a:br>
            <a:r>
              <a:rPr lang="ru-RU" b="1" dirty="0" smtClean="0">
                <a:solidFill>
                  <a:srgbClr val="FFFF00"/>
                </a:solidFill>
                <a:latin typeface="Arial Black" pitchFamily="34" charset="0"/>
              </a:rPr>
              <a:t>Правила игры:</a:t>
            </a:r>
            <a:r>
              <a:rPr lang="ru-RU" dirty="0" smtClean="0">
                <a:solidFill>
                  <a:srgbClr val="FFFF00"/>
                </a:solidFill>
              </a:rPr>
              <a:t/>
            </a:r>
            <a:br>
              <a:rPr lang="ru-RU" dirty="0" smtClean="0">
                <a:solidFill>
                  <a:srgbClr val="FFFF00"/>
                </a:solidFill>
              </a:rPr>
            </a:b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420888"/>
            <a:ext cx="8229600" cy="4137323"/>
          </a:xfrm>
        </p:spPr>
        <p:txBody>
          <a:bodyPr>
            <a:normAutofit/>
          </a:bodyPr>
          <a:lstStyle/>
          <a:p>
            <a:pPr algn="ctr">
              <a:buNone/>
            </a:pPr>
            <a:r>
              <a:rPr lang="ru-RU" sz="5400" b="1" dirty="0" smtClean="0">
                <a:solidFill>
                  <a:srgbClr val="002060"/>
                </a:solidFill>
                <a:latin typeface="Gabriola" pitchFamily="82" charset="0"/>
                <a:cs typeface="Courier New" pitchFamily="49" charset="0"/>
              </a:rPr>
              <a:t>Отечество себе не выбирают</a:t>
            </a:r>
          </a:p>
          <a:p>
            <a:pPr algn="ctr">
              <a:buNone/>
            </a:pPr>
            <a:r>
              <a:rPr lang="ru-RU" sz="5400" b="1" dirty="0" smtClean="0">
                <a:solidFill>
                  <a:srgbClr val="002060"/>
                </a:solidFill>
                <a:latin typeface="Gabriola" pitchFamily="82" charset="0"/>
                <a:cs typeface="Courier New" pitchFamily="49" charset="0"/>
              </a:rPr>
              <a:t>За него, мы с честью постоим,</a:t>
            </a:r>
          </a:p>
          <a:p>
            <a:pPr algn="ctr">
              <a:buNone/>
            </a:pPr>
            <a:r>
              <a:rPr lang="ru-RU" sz="5400" b="1" dirty="0" smtClean="0">
                <a:solidFill>
                  <a:srgbClr val="002060"/>
                </a:solidFill>
                <a:latin typeface="Gabriola" pitchFamily="82" charset="0"/>
                <a:cs typeface="Courier New" pitchFamily="49" charset="0"/>
              </a:rPr>
              <a:t>На поле боя наши деды погибали </a:t>
            </a:r>
          </a:p>
          <a:p>
            <a:pPr algn="ctr">
              <a:buNone/>
            </a:pPr>
            <a:r>
              <a:rPr lang="ru-RU" sz="5400" b="1" dirty="0" smtClean="0">
                <a:solidFill>
                  <a:srgbClr val="002060"/>
                </a:solidFill>
                <a:latin typeface="Gabriola" pitchFamily="82" charset="0"/>
                <a:cs typeface="Courier New" pitchFamily="49" charset="0"/>
              </a:rPr>
              <a:t>Мы же в честном споре победим.</a:t>
            </a:r>
          </a:p>
        </p:txBody>
      </p:sp>
      <p:sp>
        <p:nvSpPr>
          <p:cNvPr id="2" name="Заголовок 1"/>
          <p:cNvSpPr>
            <a:spLocks noGrp="1"/>
          </p:cNvSpPr>
          <p:nvPr>
            <p:ph type="title"/>
          </p:nvPr>
        </p:nvSpPr>
        <p:spPr>
          <a:xfrm>
            <a:off x="251520" y="274638"/>
            <a:ext cx="8435280" cy="2146250"/>
          </a:xfrm>
        </p:spPr>
        <p:txBody>
          <a:bodyPr>
            <a:normAutofit/>
          </a:bodyPr>
          <a:lstStyle/>
          <a:p>
            <a:r>
              <a:rPr lang="ru-RU" sz="3600" b="1" dirty="0" smtClean="0">
                <a:solidFill>
                  <a:srgbClr val="FFFF00"/>
                </a:solidFill>
                <a:latin typeface="Arial Black" pitchFamily="34" charset="0"/>
              </a:rPr>
              <a:t>Представление  команды: </a:t>
            </a:r>
            <a:r>
              <a:rPr lang="ru-RU" b="1" dirty="0" smtClean="0">
                <a:solidFill>
                  <a:srgbClr val="C00000"/>
                </a:solidFill>
                <a:latin typeface="Arial Black" pitchFamily="34" charset="0"/>
              </a:rPr>
              <a:t>«Ополченцы» </a:t>
            </a:r>
            <a:r>
              <a:rPr lang="ru-RU" b="1" dirty="0" smtClean="0">
                <a:solidFill>
                  <a:srgbClr val="FFFF00"/>
                </a:solidFill>
                <a:latin typeface="Arial Black" pitchFamily="34" charset="0"/>
              </a:rPr>
              <a:t/>
            </a:r>
            <a:br>
              <a:rPr lang="ru-RU" b="1" dirty="0" smtClean="0">
                <a:solidFill>
                  <a:srgbClr val="FFFF00"/>
                </a:solidFill>
                <a:latin typeface="Arial Black" pitchFamily="34" charset="0"/>
              </a:rPr>
            </a:br>
            <a:r>
              <a:rPr lang="ru-RU" b="1" dirty="0" smtClean="0">
                <a:solidFill>
                  <a:srgbClr val="C00000"/>
                </a:solidFill>
                <a:latin typeface="Gabriola" pitchFamily="82" charset="0"/>
              </a:rPr>
              <a:t>Защита эмблемы.</a:t>
            </a:r>
            <a:endParaRPr lang="ru-RU" b="1" dirty="0">
              <a:solidFill>
                <a:srgbClr val="C00000"/>
              </a:solidFill>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212976"/>
            <a:ext cx="8229600" cy="2913187"/>
          </a:xfrm>
        </p:spPr>
        <p:txBody>
          <a:bodyPr>
            <a:normAutofit/>
          </a:bodyPr>
          <a:lstStyle/>
          <a:p>
            <a:pPr algn="ctr">
              <a:buNone/>
            </a:pPr>
            <a:r>
              <a:rPr lang="ru-RU" sz="3600" b="1" dirty="0" smtClean="0">
                <a:solidFill>
                  <a:srgbClr val="7030A0"/>
                </a:solidFill>
                <a:latin typeface="Courier New" pitchFamily="49" charset="0"/>
                <a:cs typeface="Courier New" pitchFamily="49" charset="0"/>
              </a:rPr>
              <a:t>Не вешай нос, гардемарины!</a:t>
            </a:r>
          </a:p>
          <a:p>
            <a:pPr algn="ctr">
              <a:buNone/>
            </a:pPr>
            <a:r>
              <a:rPr lang="ru-RU" sz="3600" b="1" dirty="0" smtClean="0">
                <a:solidFill>
                  <a:srgbClr val="7030A0"/>
                </a:solidFill>
                <a:latin typeface="Courier New" pitchFamily="49" charset="0"/>
                <a:cs typeface="Courier New" pitchFamily="49" charset="0"/>
              </a:rPr>
              <a:t>Стремись к успеху ты всегда,</a:t>
            </a:r>
          </a:p>
          <a:p>
            <a:pPr algn="ctr">
              <a:buNone/>
            </a:pPr>
            <a:r>
              <a:rPr lang="ru-RU" sz="3600" b="1" dirty="0" smtClean="0">
                <a:solidFill>
                  <a:srgbClr val="7030A0"/>
                </a:solidFill>
                <a:latin typeface="Courier New" pitchFamily="49" charset="0"/>
                <a:cs typeface="Courier New" pitchFamily="49" charset="0"/>
              </a:rPr>
              <a:t>Едины знанья и победа,</a:t>
            </a:r>
          </a:p>
          <a:p>
            <a:pPr algn="ctr">
              <a:buNone/>
            </a:pPr>
            <a:r>
              <a:rPr lang="ru-RU" sz="3600" b="1" dirty="0" smtClean="0">
                <a:solidFill>
                  <a:srgbClr val="7030A0"/>
                </a:solidFill>
                <a:latin typeface="Courier New" pitchFamily="49" charset="0"/>
                <a:cs typeface="Courier New" pitchFamily="49" charset="0"/>
              </a:rPr>
              <a:t>А Родина у нас одна.</a:t>
            </a:r>
          </a:p>
          <a:p>
            <a:endParaRPr lang="ru-RU" dirty="0"/>
          </a:p>
        </p:txBody>
      </p:sp>
      <p:sp>
        <p:nvSpPr>
          <p:cNvPr id="2" name="Заголовок 1"/>
          <p:cNvSpPr>
            <a:spLocks noGrp="1"/>
          </p:cNvSpPr>
          <p:nvPr>
            <p:ph type="title"/>
          </p:nvPr>
        </p:nvSpPr>
        <p:spPr>
          <a:xfrm>
            <a:off x="251520" y="274638"/>
            <a:ext cx="8712968" cy="2290266"/>
          </a:xfrm>
        </p:spPr>
        <p:txBody>
          <a:bodyPr>
            <a:normAutofit/>
          </a:bodyPr>
          <a:lstStyle/>
          <a:p>
            <a:r>
              <a:rPr lang="ru-RU" b="1" dirty="0" smtClean="0">
                <a:solidFill>
                  <a:srgbClr val="FFFF00"/>
                </a:solidFill>
                <a:latin typeface="Arial Black" pitchFamily="34" charset="0"/>
              </a:rPr>
              <a:t>Представление  команды: </a:t>
            </a:r>
            <a:r>
              <a:rPr lang="ru-RU" b="1" dirty="0" smtClean="0">
                <a:solidFill>
                  <a:srgbClr val="7030A0"/>
                </a:solidFill>
                <a:latin typeface="Arial Black" pitchFamily="34" charset="0"/>
              </a:rPr>
              <a:t>«Гардемарины»; </a:t>
            </a:r>
            <a:br>
              <a:rPr lang="ru-RU" b="1" dirty="0" smtClean="0">
                <a:solidFill>
                  <a:srgbClr val="7030A0"/>
                </a:solidFill>
                <a:latin typeface="Arial Black" pitchFamily="34" charset="0"/>
              </a:rPr>
            </a:br>
            <a:r>
              <a:rPr lang="ru-RU" b="1" dirty="0" smtClean="0">
                <a:solidFill>
                  <a:srgbClr val="C00000"/>
                </a:solidFill>
                <a:latin typeface="Gabriola" pitchFamily="82" charset="0"/>
              </a:rPr>
              <a:t>Защита эмблемы.</a:t>
            </a:r>
            <a:endParaRPr lang="ru-RU" b="1" dirty="0">
              <a:solidFill>
                <a:srgbClr val="C00000"/>
              </a:solidFill>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268760"/>
            <a:ext cx="8640960" cy="5544616"/>
          </a:xfrm>
        </p:spPr>
        <p:txBody>
          <a:bodyPr>
            <a:normAutofit fontScale="85000" lnSpcReduction="20000"/>
          </a:bodyPr>
          <a:lstStyle/>
          <a:p>
            <a:pPr lvl="0"/>
            <a:r>
              <a:rPr lang="ru-RU" b="1" dirty="0" smtClean="0">
                <a:solidFill>
                  <a:srgbClr val="002060"/>
                </a:solidFill>
              </a:rPr>
              <a:t>Назовите число и месяц когда началась Отечественная война 1812 г? </a:t>
            </a:r>
          </a:p>
          <a:p>
            <a:pPr lvl="0"/>
            <a:r>
              <a:rPr lang="ru-RU" b="1" dirty="0" smtClean="0">
                <a:solidFill>
                  <a:srgbClr val="C00000"/>
                </a:solidFill>
              </a:rPr>
              <a:t>(12 июня 1812 г).</a:t>
            </a:r>
          </a:p>
          <a:p>
            <a:pPr lvl="0"/>
            <a:r>
              <a:rPr lang="ru-RU" b="1" dirty="0" smtClean="0"/>
              <a:t>Численность французской армии вторгшейся в Россию? </a:t>
            </a:r>
          </a:p>
          <a:p>
            <a:pPr lvl="0"/>
            <a:r>
              <a:rPr lang="ru-RU" b="1" dirty="0" smtClean="0">
                <a:solidFill>
                  <a:srgbClr val="C00000"/>
                </a:solidFill>
              </a:rPr>
              <a:t>(600 </a:t>
            </a:r>
            <a:r>
              <a:rPr lang="ru-RU" b="1" dirty="0" err="1" smtClean="0">
                <a:solidFill>
                  <a:srgbClr val="C00000"/>
                </a:solidFill>
              </a:rPr>
              <a:t>тыс</a:t>
            </a:r>
            <a:r>
              <a:rPr lang="ru-RU" b="1" dirty="0" smtClean="0">
                <a:solidFill>
                  <a:srgbClr val="C00000"/>
                </a:solidFill>
              </a:rPr>
              <a:t>).</a:t>
            </a:r>
          </a:p>
          <a:p>
            <a:pPr lvl="0"/>
            <a:r>
              <a:rPr lang="ru-RU" b="1" dirty="0" smtClean="0"/>
              <a:t>Каков был характер войны для России?</a:t>
            </a:r>
          </a:p>
          <a:p>
            <a:pPr lvl="0"/>
            <a:r>
              <a:rPr lang="ru-RU" b="1" dirty="0" smtClean="0"/>
              <a:t> </a:t>
            </a:r>
            <a:r>
              <a:rPr lang="ru-RU" b="1" dirty="0" smtClean="0">
                <a:solidFill>
                  <a:srgbClr val="C00000"/>
                </a:solidFill>
              </a:rPr>
              <a:t>(Защита свободы и независимости своей Родины).</a:t>
            </a:r>
          </a:p>
          <a:p>
            <a:pPr lvl="0"/>
            <a:r>
              <a:rPr lang="ru-RU" b="1" dirty="0" smtClean="0"/>
              <a:t>Каков был  характер войны для Франции?</a:t>
            </a:r>
          </a:p>
          <a:p>
            <a:pPr lvl="0"/>
            <a:r>
              <a:rPr lang="ru-RU" b="1" dirty="0" smtClean="0">
                <a:solidFill>
                  <a:srgbClr val="C00000"/>
                </a:solidFill>
              </a:rPr>
              <a:t> (Грабительский  и захватнический).</a:t>
            </a:r>
          </a:p>
          <a:p>
            <a:pPr lvl="0"/>
            <a:r>
              <a:rPr lang="ru-RU" b="1" dirty="0" smtClean="0"/>
              <a:t>Какую реку перешли французы при вторжении в Россию? </a:t>
            </a:r>
          </a:p>
          <a:p>
            <a:pPr lvl="0"/>
            <a:r>
              <a:rPr lang="ru-RU" b="1" dirty="0" smtClean="0">
                <a:solidFill>
                  <a:srgbClr val="C00000"/>
                </a:solidFill>
              </a:rPr>
              <a:t>(Неман).</a:t>
            </a:r>
          </a:p>
          <a:p>
            <a:pPr lvl="0"/>
            <a:r>
              <a:rPr lang="ru-RU" b="1" dirty="0" smtClean="0"/>
              <a:t>Назовите численность русской армии? </a:t>
            </a:r>
          </a:p>
          <a:p>
            <a:pPr lvl="0"/>
            <a:r>
              <a:rPr lang="ru-RU" b="1" dirty="0" smtClean="0">
                <a:solidFill>
                  <a:srgbClr val="C00000"/>
                </a:solidFill>
              </a:rPr>
              <a:t>(220 </a:t>
            </a:r>
            <a:r>
              <a:rPr lang="ru-RU" b="1" dirty="0" err="1" smtClean="0">
                <a:solidFill>
                  <a:srgbClr val="C00000"/>
                </a:solidFill>
              </a:rPr>
              <a:t>тыс</a:t>
            </a:r>
            <a:r>
              <a:rPr lang="ru-RU" b="1" dirty="0" smtClean="0">
                <a:solidFill>
                  <a:srgbClr val="C00000"/>
                </a:solidFill>
              </a:rPr>
              <a:t>).</a:t>
            </a:r>
          </a:p>
          <a:p>
            <a:pPr lvl="0"/>
            <a:r>
              <a:rPr lang="ru-RU" b="1" dirty="0" smtClean="0"/>
              <a:t>В чем недостатки французской армии? </a:t>
            </a:r>
          </a:p>
          <a:p>
            <a:pPr lvl="0"/>
            <a:r>
              <a:rPr lang="ru-RU" b="1" dirty="0" smtClean="0">
                <a:solidFill>
                  <a:srgbClr val="C00000"/>
                </a:solidFill>
              </a:rPr>
              <a:t>(Половина армии формировалась из населения покоренных стран – принудительно.  Армия теряла надёжность в случае неудач).</a:t>
            </a:r>
          </a:p>
          <a:p>
            <a:pPr lvl="0"/>
            <a:r>
              <a:rPr lang="ru-RU" b="1" dirty="0" smtClean="0"/>
              <a:t>По какому принципу комплектовалась русская армия?  </a:t>
            </a:r>
          </a:p>
          <a:p>
            <a:pPr lvl="0"/>
            <a:r>
              <a:rPr lang="ru-RU" b="1" dirty="0" smtClean="0">
                <a:solidFill>
                  <a:srgbClr val="C00000"/>
                </a:solidFill>
              </a:rPr>
              <a:t>(Путём рекрутской повинности. Не все мужчины, призванные в армию,  в случае войны, были обучены военному делу).</a:t>
            </a:r>
          </a:p>
          <a:p>
            <a:pPr>
              <a:buNone/>
            </a:pPr>
            <a:endParaRPr lang="ru-RU" b="1" dirty="0"/>
          </a:p>
        </p:txBody>
      </p:sp>
      <p:sp>
        <p:nvSpPr>
          <p:cNvPr id="2" name="Заголовок 1"/>
          <p:cNvSpPr>
            <a:spLocks noGrp="1"/>
          </p:cNvSpPr>
          <p:nvPr>
            <p:ph type="title"/>
          </p:nvPr>
        </p:nvSpPr>
        <p:spPr>
          <a:xfrm>
            <a:off x="467544" y="188640"/>
            <a:ext cx="8229600" cy="1008112"/>
          </a:xfrm>
        </p:spPr>
        <p:txBody>
          <a:bodyPr>
            <a:normAutofit fontScale="90000"/>
          </a:bodyPr>
          <a:lstStyle/>
          <a:p>
            <a:r>
              <a:rPr lang="ru-RU" sz="4000" b="1" dirty="0" smtClean="0">
                <a:solidFill>
                  <a:schemeClr val="tx1">
                    <a:lumMod val="75000"/>
                    <a:lumOff val="25000"/>
                  </a:schemeClr>
                </a:solidFill>
                <a:latin typeface="Arial" pitchFamily="34" charset="0"/>
                <a:cs typeface="Arial" pitchFamily="34" charset="0"/>
              </a:rPr>
              <a:t>1 конкурс. </a:t>
            </a:r>
            <a:r>
              <a:rPr lang="en-US" sz="4000" b="1" dirty="0" smtClean="0">
                <a:solidFill>
                  <a:srgbClr val="92D050"/>
                </a:solidFill>
              </a:rPr>
              <a:t/>
            </a:r>
            <a:br>
              <a:rPr lang="en-US" sz="4000" b="1" dirty="0" smtClean="0">
                <a:solidFill>
                  <a:srgbClr val="92D050"/>
                </a:solidFill>
              </a:rPr>
            </a:br>
            <a:r>
              <a:rPr lang="ru-RU" b="1" dirty="0" smtClean="0">
                <a:solidFill>
                  <a:srgbClr val="92D050"/>
                </a:solidFill>
              </a:rPr>
              <a:t> </a:t>
            </a:r>
            <a:r>
              <a:rPr lang="ru-RU" b="1" dirty="0" smtClean="0">
                <a:solidFill>
                  <a:srgbClr val="FFFF00"/>
                </a:solidFill>
                <a:latin typeface="Arial Black" pitchFamily="34" charset="0"/>
              </a:rPr>
              <a:t>«Блиц вопросы» </a:t>
            </a:r>
            <a:endParaRPr lang="ru-RU" dirty="0">
              <a:solidFill>
                <a:srgbClr val="FF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additive="base">
                                        <p:cTn id="7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3"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4"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5" dur="1000"/>
                                        <p:tgtEl>
                                          <p:spTgt spid="3">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 calcmode="lin" valueType="num">
                                      <p:cBhvr additive="base">
                                        <p:cTn id="9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3">
                                            <p:txEl>
                                              <p:pRg st="12" end="12"/>
                                            </p:txEl>
                                          </p:spTgt>
                                        </p:tgtEl>
                                        <p:attrNameLst>
                                          <p:attrName>style.visibility</p:attrName>
                                        </p:attrNameLst>
                                      </p:cBhvr>
                                      <p:to>
                                        <p:strVal val="visible"/>
                                      </p:to>
                                    </p:set>
                                    <p:anim calcmode="lin" valueType="num">
                                      <p:cBhvr>
                                        <p:cTn id="9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98"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9" dur="1000"/>
                                        <p:tgtEl>
                                          <p:spTgt spid="3">
                                            <p:txEl>
                                              <p:pRg st="12" end="1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
                                            <p:txEl>
                                              <p:pRg st="13" end="13"/>
                                            </p:txEl>
                                          </p:spTgt>
                                        </p:tgtEl>
                                        <p:attrNameLst>
                                          <p:attrName>style.visibility</p:attrName>
                                        </p:attrNameLst>
                                      </p:cBhvr>
                                      <p:to>
                                        <p:strVal val="visible"/>
                                      </p:to>
                                    </p:set>
                                    <p:anim calcmode="lin" valueType="num">
                                      <p:cBhvr additive="base">
                                        <p:cTn id="10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3">
                                            <p:txEl>
                                              <p:pRg st="14" end="14"/>
                                            </p:txEl>
                                          </p:spTgt>
                                        </p:tgtEl>
                                        <p:attrNameLst>
                                          <p:attrName>style.visibility</p:attrName>
                                        </p:attrNameLst>
                                      </p:cBhvr>
                                      <p:to>
                                        <p:strVal val="visible"/>
                                      </p:to>
                                    </p:set>
                                    <p:anim calcmode="lin" valueType="num">
                                      <p:cBhvr>
                                        <p:cTn id="110"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11"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12"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113" dur="1000"/>
                                        <p:tgtEl>
                                          <p:spTgt spid="3">
                                            <p:txEl>
                                              <p:pRg st="14" end="14"/>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3">
                                            <p:txEl>
                                              <p:pRg st="15" end="15"/>
                                            </p:txEl>
                                          </p:spTgt>
                                        </p:tgtEl>
                                        <p:attrNameLst>
                                          <p:attrName>style.visibility</p:attrName>
                                        </p:attrNameLst>
                                      </p:cBhvr>
                                      <p:to>
                                        <p:strVal val="visible"/>
                                      </p:to>
                                    </p:set>
                                    <p:anim calcmode="lin" valueType="num">
                                      <p:cBhvr additive="base">
                                        <p:cTn id="11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700808"/>
            <a:ext cx="8640959" cy="5040560"/>
          </a:xfrm>
        </p:spPr>
        <p:txBody>
          <a:bodyPr>
            <a:normAutofit lnSpcReduction="10000"/>
          </a:bodyPr>
          <a:lstStyle/>
          <a:p>
            <a:r>
              <a:rPr lang="ru-RU" sz="4400" b="1" dirty="0" smtClean="0">
                <a:solidFill>
                  <a:schemeClr val="tx1"/>
                </a:solidFill>
                <a:latin typeface="Arial" pitchFamily="34" charset="0"/>
                <a:cs typeface="Arial" pitchFamily="34" charset="0"/>
              </a:rPr>
              <a:t>Написать воззвание к народу используя слова: </a:t>
            </a:r>
          </a:p>
          <a:p>
            <a:pPr algn="ctr">
              <a:buNone/>
            </a:pPr>
            <a:r>
              <a:rPr lang="ru-RU" b="1" i="1" dirty="0" smtClean="0">
                <a:latin typeface="Courier New" pitchFamily="49" charset="0"/>
                <a:cs typeface="Courier New" pitchFamily="49" charset="0"/>
              </a:rPr>
              <a:t> </a:t>
            </a:r>
            <a:r>
              <a:rPr lang="ru-RU" sz="4000" b="1" dirty="0" smtClean="0">
                <a:solidFill>
                  <a:srgbClr val="C00000"/>
                </a:solidFill>
                <a:latin typeface="Courier New" pitchFamily="49" charset="0"/>
                <a:cs typeface="Courier New" pitchFamily="49" charset="0"/>
              </a:rPr>
              <a:t>Отечество, братья</a:t>
            </a:r>
            <a:r>
              <a:rPr lang="ru-RU" sz="4000" b="1" dirty="0">
                <a:solidFill>
                  <a:srgbClr val="C00000"/>
                </a:solidFill>
                <a:latin typeface="Courier New" pitchFamily="49" charset="0"/>
                <a:cs typeface="Courier New" pitchFamily="49" charset="0"/>
              </a:rPr>
              <a:t>, враг </a:t>
            </a:r>
            <a:endParaRPr lang="ru-RU" sz="4000" b="1" dirty="0" smtClean="0">
              <a:solidFill>
                <a:srgbClr val="C00000"/>
              </a:solidFill>
              <a:latin typeface="Courier New" pitchFamily="49" charset="0"/>
              <a:cs typeface="Courier New" pitchFamily="49" charset="0"/>
            </a:endParaRPr>
          </a:p>
          <a:p>
            <a:pPr algn="ctr">
              <a:buNone/>
            </a:pPr>
            <a:r>
              <a:rPr lang="ru-RU" sz="4000" b="1" dirty="0" smtClean="0">
                <a:solidFill>
                  <a:srgbClr val="C00000"/>
                </a:solidFill>
                <a:latin typeface="Courier New" pitchFamily="49" charset="0"/>
                <a:cs typeface="Courier New" pitchFamily="49" charset="0"/>
              </a:rPr>
              <a:t>дух </a:t>
            </a:r>
            <a:r>
              <a:rPr lang="ru-RU" sz="4000" b="1" dirty="0" err="1" smtClean="0">
                <a:solidFill>
                  <a:srgbClr val="C00000"/>
                </a:solidFill>
                <a:latin typeface="Courier New" pitchFamily="49" charset="0"/>
                <a:cs typeface="Courier New" pitchFamily="49" charset="0"/>
              </a:rPr>
              <a:t>славянский,партизаны</a:t>
            </a:r>
            <a:r>
              <a:rPr lang="ru-RU" sz="4000" b="1" dirty="0" smtClean="0">
                <a:solidFill>
                  <a:srgbClr val="C00000"/>
                </a:solidFill>
                <a:latin typeface="Courier New" pitchFamily="49" charset="0"/>
                <a:cs typeface="Courier New" pitchFamily="49" charset="0"/>
              </a:rPr>
              <a:t>, ополчение, добровольцы, месть, война, победа, манифест, народ, Отчизна, Родина.</a:t>
            </a:r>
          </a:p>
          <a:p>
            <a:endParaRPr lang="ru-RU" dirty="0"/>
          </a:p>
        </p:txBody>
      </p:sp>
      <p:sp>
        <p:nvSpPr>
          <p:cNvPr id="2" name="Заголовок 1"/>
          <p:cNvSpPr>
            <a:spLocks noGrp="1"/>
          </p:cNvSpPr>
          <p:nvPr>
            <p:ph type="title"/>
          </p:nvPr>
        </p:nvSpPr>
        <p:spPr>
          <a:xfrm>
            <a:off x="179512" y="338328"/>
            <a:ext cx="8712968" cy="1252728"/>
          </a:xfrm>
        </p:spPr>
        <p:txBody>
          <a:bodyPr>
            <a:normAutofit fontScale="90000"/>
          </a:bodyPr>
          <a:lstStyle/>
          <a:p>
            <a:r>
              <a:rPr lang="ru-RU" sz="4000" b="1" dirty="0" smtClean="0">
                <a:solidFill>
                  <a:schemeClr val="tx1"/>
                </a:solidFill>
                <a:latin typeface="Arial" pitchFamily="34" charset="0"/>
                <a:cs typeface="Arial" pitchFamily="34" charset="0"/>
              </a:rPr>
              <a:t>2 конкурс</a:t>
            </a:r>
            <a:r>
              <a:rPr lang="en-US" sz="4000" b="1" dirty="0">
                <a:solidFill>
                  <a:schemeClr val="tx1"/>
                </a:solidFill>
                <a:latin typeface="Arial" pitchFamily="34" charset="0"/>
                <a:cs typeface="Arial" pitchFamily="34" charset="0"/>
              </a:rPr>
              <a:t> </a:t>
            </a:r>
            <a:r>
              <a:rPr lang="en-US" sz="4900" b="1" dirty="0" smtClean="0">
                <a:solidFill>
                  <a:schemeClr val="tx1"/>
                </a:solidFill>
                <a:latin typeface="Arial" pitchFamily="34" charset="0"/>
                <a:cs typeface="Arial" pitchFamily="34" charset="0"/>
              </a:rPr>
              <a:t/>
            </a:r>
            <a:br>
              <a:rPr lang="en-US" sz="4900" b="1" dirty="0" smtClean="0">
                <a:solidFill>
                  <a:schemeClr val="tx1"/>
                </a:solidFill>
                <a:latin typeface="Arial" pitchFamily="34" charset="0"/>
                <a:cs typeface="Arial" pitchFamily="34" charset="0"/>
              </a:rPr>
            </a:br>
            <a:r>
              <a:rPr lang="ru-RU" b="1" dirty="0" smtClean="0">
                <a:solidFill>
                  <a:srgbClr val="FFFF00"/>
                </a:solidFill>
                <a:latin typeface="Arial Black" pitchFamily="34" charset="0"/>
              </a:rPr>
              <a:t>«Воззвание к народу» </a:t>
            </a:r>
            <a:endParaRPr lang="ru-RU" dirty="0">
              <a:solidFill>
                <a:srgbClr val="FF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3250</TotalTime>
  <Words>2059</Words>
  <Application>Microsoft Office PowerPoint</Application>
  <PresentationFormat>Экран (4:3)</PresentationFormat>
  <Paragraphs>187</Paragraphs>
  <Slides>39</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Волна</vt:lpstr>
      <vt:lpstr>  Интеллектуальная игра по истории Отечества для учащихся 8 классов. </vt:lpstr>
      <vt:lpstr> Задачи урока </vt:lpstr>
      <vt:lpstr>План  проведения игры: </vt:lpstr>
      <vt:lpstr>Оценивание игры:</vt:lpstr>
      <vt:lpstr> Правила игры: </vt:lpstr>
      <vt:lpstr>Представление  команды: «Ополченцы»  Защита эмблемы.</vt:lpstr>
      <vt:lpstr>Представление  команды: «Гардемарины»;  Защита эмблемы.</vt:lpstr>
      <vt:lpstr>1 конкурс.   «Блиц вопросы» </vt:lpstr>
      <vt:lpstr>2 конкурс  «Воззвание к народу» </vt:lpstr>
      <vt:lpstr>3 конкурс. «Послание потомкам»</vt:lpstr>
      <vt:lpstr>О ком и о каком важном событии идёт речь в письме?</vt:lpstr>
      <vt:lpstr>Ответ для команды «Ополченцы».</vt:lpstr>
      <vt:lpstr>О каком событии говорится в письме и кто о нём говорит?</vt:lpstr>
      <vt:lpstr>Ответ для команды «Гардемарины». </vt:lpstr>
      <vt:lpstr>4 конкурс  «Герои войны» </vt:lpstr>
      <vt:lpstr>Ответ для команды  «Ополченцы».  Денис Давыдов, поэт, партизан, адъютант князя Багратиона. Сначала служил в Ахтырском гусарском полку, а потом с 130 всадниками перешёл к партизанам. Совершал рейды в тыл врага. Художник  репродукции картины - Кипринский.</vt:lpstr>
      <vt:lpstr>Ответ для команды  «Гардемарины».  Надежда Дурова, женщина –офицер, служила гусаром в полку под именем Александра Андреевича, что было в то дни не принято. Была ординарцем Кутузова. В Бородинском сражении защищала Семёновские флеши, была контужена. В отставку ушла в чине штаб – ротмистра. Художник  репродукции картины  В.И Гау. </vt:lpstr>
      <vt:lpstr>5 конкурс:  «Литературная гостиная» </vt:lpstr>
      <vt:lpstr>        1. Нет, не пошла Москва моя  К нему с поникшей головою.  Не праздник, не приёмный дар,   Она готовила пожар  Нетерпеливому герою.  2.                                       </vt:lpstr>
      <vt:lpstr> Ответ для команды «Ополченцы». </vt:lpstr>
      <vt:lpstr>1.«Напрасно ждал Наполеон,  Последним счастьем упоенный,  Москвы коленопреклоненной,  С ключами старого Кремля:  Нет, не пошла Москва моя  К нему с повинной головою».</vt:lpstr>
      <vt:lpstr> Ответ для команды «Гардемарины». </vt:lpstr>
      <vt:lpstr>6 конкурс.   « Донесение» </vt:lpstr>
      <vt:lpstr>Презентация PowerPoint</vt:lpstr>
      <vt:lpstr>Ответ для команды «Ополченцы».</vt:lpstr>
      <vt:lpstr>   </vt:lpstr>
      <vt:lpstr>Ответ для команды «Гардемарины».</vt:lpstr>
      <vt:lpstr>7 конкурс.   «Кто есть кто» </vt:lpstr>
      <vt:lpstr>Презентация PowerPoint</vt:lpstr>
      <vt:lpstr>Презентация PowerPoint</vt:lpstr>
      <vt:lpstr>8 конкурс. «Художники о войне».  </vt:lpstr>
      <vt:lpstr>Ответ для команды «Гардемарины»</vt:lpstr>
      <vt:lpstr>Ответ для команды «Ополченцы»</vt:lpstr>
      <vt:lpstr> 9 конкурс   События в памятниках.  Кто автор архитектурного памятника? Рассказать о нём. Команде «Гардемарины»           Команде «Ополченцы»</vt:lpstr>
      <vt:lpstr>Ответ для команды «Гардемарины»</vt:lpstr>
      <vt:lpstr>Ответы для команды «Ополченцы».</vt:lpstr>
      <vt:lpstr>Подведение итогов игры</vt:lpstr>
      <vt:lpstr>                       Домашнее задание.</vt:lpstr>
      <vt:lpstr> СПАСИБО ВСЕМ УЧАСТНИКАМ ИГРЫ.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User</cp:lastModifiedBy>
  <cp:revision>346</cp:revision>
  <dcterms:created xsi:type="dcterms:W3CDTF">2012-04-09T11:13:18Z</dcterms:created>
  <dcterms:modified xsi:type="dcterms:W3CDTF">2013-01-09T18:44:16Z</dcterms:modified>
</cp:coreProperties>
</file>