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The passive voice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23090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Урок английского языка в 7 классе разработан учителем  </a:t>
            </a:r>
          </a:p>
          <a:p>
            <a:r>
              <a:rPr lang="ru-RU" dirty="0" smtClean="0"/>
              <a:t>МБОУ СОШ </a:t>
            </a:r>
            <a:r>
              <a:rPr lang="ru-RU" dirty="0" err="1" smtClean="0"/>
              <a:t>п.Харута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Пономаревой Светланой Александровной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200" y="2438400"/>
          <a:ext cx="80010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652"/>
                <a:gridCol w="2585209"/>
                <a:gridCol w="300213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Present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Past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Future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am</a:t>
                      </a: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is     +  </a:t>
                      </a:r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V</a:t>
                      </a:r>
                      <a:r>
                        <a:rPr lang="ru-RU" sz="4000" dirty="0" err="1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з</a:t>
                      </a:r>
                      <a:endParaRPr lang="en-US" sz="40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are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was</a:t>
                      </a: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         + </a:t>
                      </a:r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V</a:t>
                      </a:r>
                      <a:r>
                        <a:rPr lang="ru-RU" sz="4000" dirty="0" err="1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з</a:t>
                      </a:r>
                      <a:endParaRPr lang="en-US" sz="40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were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sz="40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will be + </a:t>
                      </a:r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V</a:t>
                      </a:r>
                      <a:r>
                        <a:rPr lang="ru-RU" sz="4000" dirty="0" err="1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з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00200" y="304800"/>
            <a:ext cx="56861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Passive 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Voice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 Simple Tenses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381000"/>
            <a:ext cx="53383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List of Literature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1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Биболетова</a:t>
            </a:r>
            <a:r>
              <a:rPr lang="ru-RU" sz="2400" b="1" dirty="0" smtClean="0"/>
              <a:t> М.З., </a:t>
            </a:r>
            <a:r>
              <a:rPr lang="ru-RU" sz="2400" b="1" dirty="0" err="1" smtClean="0"/>
              <a:t>Трубанева</a:t>
            </a:r>
            <a:r>
              <a:rPr lang="ru-RU" sz="2400" b="1" dirty="0" smtClean="0"/>
              <a:t> Н.Н. Английский язык: Английский с удовольствием </a:t>
            </a:r>
            <a:r>
              <a:rPr lang="en-US" sz="2400" b="1" dirty="0" smtClean="0"/>
              <a:t>/ Enjoy English</a:t>
            </a:r>
            <a:r>
              <a:rPr lang="ru-RU" sz="2400" b="1" dirty="0" smtClean="0"/>
              <a:t>: Учебник для 7 </a:t>
            </a:r>
            <a:r>
              <a:rPr lang="ru-RU" sz="2400" b="1" dirty="0" err="1" smtClean="0"/>
              <a:t>кл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общеобраз</a:t>
            </a:r>
            <a:r>
              <a:rPr lang="ru-RU" sz="2400" b="1" dirty="0" smtClean="0"/>
              <a:t>. учреждений – Обнинск: Титул, 2012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8200" y="304800"/>
            <a:ext cx="7667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Forms of Irregular verbs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give 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g_ve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 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g_ven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21336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speak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sp_ke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sp_ken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8956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tell   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t_l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_        -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t_l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_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5814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buy  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b__ght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–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b__ght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4267200"/>
            <a:ext cx="632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teach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t__ght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t__ght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49530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build  –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buil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_      -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buil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_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56388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see     – 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s_w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      –  </a:t>
            </a:r>
            <a:r>
              <a:rPr lang="en-US" sz="4000" b="1" dirty="0" err="1" smtClean="0">
                <a:ln>
                  <a:solidFill>
                    <a:schemeClr val="bg1"/>
                  </a:solidFill>
                </a:ln>
              </a:rPr>
              <a:t>s__n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19400" y="1371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a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0" y="1371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i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0" y="2133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o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19400" y="2895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o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62600" y="2133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o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19400" y="56388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a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7800" y="56388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ee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81600" y="42672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au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38800" y="2895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d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00400" y="2895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d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95600" y="35814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ou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57800" y="28956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o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57800" y="35814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ou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43200" y="42672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au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19800" y="4953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t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81400" y="4953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t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0200" y="304800"/>
            <a:ext cx="56861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Passive Voice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225689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None/>
            </a:pP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Залог – это форма глагола, которая показывает:</a:t>
            </a:r>
          </a:p>
          <a:p>
            <a:pPr>
              <a:buFont typeface="Wingdings" pitchFamily="2" charset="2"/>
              <a:buNone/>
            </a:pP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 </a:t>
            </a:r>
            <a:r>
              <a:rPr lang="en-US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- </a:t>
            </a: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 сам предмет или лицо производит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действие</a:t>
            </a: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 </a:t>
            </a: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(действительный – активный залог)</a:t>
            </a:r>
          </a:p>
          <a:p>
            <a:pPr>
              <a:buFont typeface="Wingdings" pitchFamily="2" charset="2"/>
              <a:buNone/>
            </a:pP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 </a:t>
            </a:r>
            <a:r>
              <a:rPr lang="en-US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-  </a:t>
            </a: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</a:rPr>
              <a:t>действие производится над предметом или лицом </a:t>
            </a:r>
            <a:r>
              <a:rPr lang="ru-RU" sz="4000" b="1" dirty="0" smtClean="0">
                <a:ln>
                  <a:solidFill>
                    <a:schemeClr val="bg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(страдательный – пассивный залог)</a:t>
            </a:r>
            <a:endParaRPr lang="ru-RU" sz="4000" dirty="0"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0200" y="304800"/>
            <a:ext cx="56861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Passive Voice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219200"/>
            <a:ext cx="8534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При изменении глагола в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действительном залоге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на глагол в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страдательном залоге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вся конструкция предложения меняется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pic>
        <p:nvPicPr>
          <p:cNvPr id="4" name="Picture 5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657600"/>
            <a:ext cx="2822575" cy="2943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24200" y="304800"/>
            <a:ext cx="30332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Compare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7432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Ann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wrote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   letters.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41910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Letters 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were  written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by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Ann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chemeClr val="accent5"/>
              </a:solidFill>
            </a:endParaRPr>
          </a:p>
        </p:txBody>
      </p:sp>
      <p:pic>
        <p:nvPicPr>
          <p:cNvPr id="6" name="Picture 7" descr="HH0023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4912" y="1828800"/>
            <a:ext cx="2859088" cy="27162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1295400"/>
            <a:ext cx="64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Анна 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написала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 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письма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 –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действительный залог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518160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Письма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 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были  написаны 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Анной –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страдательный залог</a:t>
            </a:r>
            <a:endParaRPr lang="ru-RU" sz="4000" b="1" dirty="0">
              <a:ln>
                <a:solidFill>
                  <a:schemeClr val="bg1"/>
                </a:solidFill>
              </a:ln>
              <a:solidFill>
                <a:srgbClr val="C0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1828800" y="3352800"/>
            <a:ext cx="3124200" cy="914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905000" y="3429000"/>
            <a:ext cx="4343400" cy="7620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В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страдательном залоге говорящего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мало интересует, кем или чем было произведено действие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. </a:t>
            </a:r>
            <a:endParaRPr lang="ru-RU" sz="4000" b="1" dirty="0" smtClean="0">
              <a:ln>
                <a:solidFill>
                  <a:schemeClr val="bg1"/>
                </a:solidFill>
              </a:ln>
            </a:endParaRPr>
          </a:p>
          <a:p>
            <a:pPr algn="just"/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        Если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требуется указать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действующее лицо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, то используются предлоги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by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 (для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одушевлённых предметов) или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with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(для неодушевлённых предметов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)</a:t>
            </a:r>
            <a:endParaRPr lang="en-US" sz="4000" b="1" dirty="0" smtClean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304800"/>
            <a:ext cx="7920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Prepositions   in   Passive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2954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Страдательный залог образуется с помощью глагола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- помощника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to be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, который изменяется по временам, и 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третьей формы глагола</a:t>
            </a:r>
            <a:r>
              <a:rPr lang="ru-RU" sz="4000" b="1" dirty="0" smtClean="0">
                <a:ln>
                  <a:solidFill>
                    <a:schemeClr val="bg1"/>
                  </a:solidFill>
                </a:ln>
              </a:rPr>
              <a:t>, которая остается неизменной.</a:t>
            </a:r>
            <a:endParaRPr lang="ru-RU" sz="4000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43200" y="381000"/>
            <a:ext cx="4378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Predicate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67000" y="5181600"/>
            <a:ext cx="3657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76600" y="5486400"/>
            <a:ext cx="25907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</a:pP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C0000"/>
                </a:solidFill>
                <a:latin typeface="Arial" charset="0"/>
              </a:rPr>
              <a:t>to be + V</a:t>
            </a:r>
            <a:r>
              <a:rPr lang="ru-RU" sz="4000" b="1" dirty="0" err="1" smtClean="0">
                <a:ln>
                  <a:solidFill>
                    <a:schemeClr val="bg1"/>
                  </a:solidFill>
                </a:ln>
                <a:solidFill>
                  <a:srgbClr val="CC0000"/>
                </a:solidFill>
                <a:latin typeface="Arial" charset="0"/>
              </a:rPr>
              <a:t>з</a:t>
            </a:r>
            <a:endParaRPr lang="ru-RU" sz="4000" b="1" dirty="0" smtClean="0">
              <a:ln>
                <a:solidFill>
                  <a:schemeClr val="bg1"/>
                </a:solidFill>
              </a:ln>
              <a:solidFill>
                <a:srgbClr val="CC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200" y="2438400"/>
          <a:ext cx="80010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652"/>
                <a:gridCol w="2585209"/>
                <a:gridCol w="300213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Present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Past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Future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am</a:t>
                      </a: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is     +  </a:t>
                      </a:r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V</a:t>
                      </a:r>
                      <a:r>
                        <a:rPr lang="ru-RU" sz="4000" dirty="0" err="1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з</a:t>
                      </a:r>
                      <a:endParaRPr lang="en-US" sz="40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are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was</a:t>
                      </a: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         + </a:t>
                      </a:r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V</a:t>
                      </a:r>
                      <a:r>
                        <a:rPr lang="ru-RU" sz="4000" dirty="0" err="1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з</a:t>
                      </a:r>
                      <a:endParaRPr lang="en-US" sz="40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were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sz="40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 algn="just"/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will be + </a:t>
                      </a:r>
                      <a:r>
                        <a:rPr lang="en-US" sz="40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V</a:t>
                      </a:r>
                      <a:r>
                        <a:rPr lang="ru-RU" sz="4000" dirty="0" err="1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з</a:t>
                      </a:r>
                      <a:endParaRPr lang="ru-RU" sz="4000" b="1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00200" y="304800"/>
            <a:ext cx="568617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Passive 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Voice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 Simple Tenses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381000"/>
            <a:ext cx="849463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nterrogative 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negative </a:t>
            </a:r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sentences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133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English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is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spoken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very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well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by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many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people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in Russia.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657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Is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English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spoken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very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well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by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people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in Russia?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181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English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is </a:t>
            </a:r>
            <a:r>
              <a:rPr lang="en-US" sz="4000" b="1" u="sng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not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spoken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very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well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by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many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people </a:t>
            </a:r>
            <a:r>
              <a:rPr lang="en-US" sz="4000" b="1" dirty="0" smtClean="0">
                <a:ln>
                  <a:solidFill>
                    <a:schemeClr val="bg1"/>
                  </a:solidFill>
                </a:ln>
              </a:rPr>
              <a:t>in Russia.</a:t>
            </a:r>
            <a:endParaRPr lang="ru-RU" sz="4000" b="1" dirty="0">
              <a:ln>
                <a:solidFill>
                  <a:schemeClr val="bg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320</TotalTime>
  <Words>363</Words>
  <PresentationFormat>Экран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The passive voice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Valued Acer Customer</cp:lastModifiedBy>
  <cp:revision>34</cp:revision>
  <dcterms:modified xsi:type="dcterms:W3CDTF">2013-01-29T19:40:26Z</dcterms:modified>
</cp:coreProperties>
</file>