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58" r:id="rId4"/>
    <p:sldId id="259" r:id="rId5"/>
    <p:sldId id="29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3" r:id="rId15"/>
    <p:sldId id="269" r:id="rId16"/>
    <p:sldId id="274" r:id="rId17"/>
    <p:sldId id="292" r:id="rId18"/>
    <p:sldId id="271" r:id="rId19"/>
    <p:sldId id="272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492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37938E-9F5B-45DE-9E37-DC5434459EBF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8DB0B9-82DE-48EE-B678-7E6C8702DD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0E4B55-997A-4BDC-884A-1B392D0D2F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38B1-B283-4430-9F51-C958DBA66BDD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CA8C-07C9-4FFC-A705-2D6117D55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28F9-D62A-4FC5-804F-5D26707C0544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1E36-4BE7-405A-9F02-0988C40C8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31F1-97B9-4C58-84A0-75009DE30FB3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53A5-9545-46AB-908D-BD66F219F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DFB4-DBEF-476B-A97E-6EA133139350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F3F8-9A63-4E39-A7D8-1F0632459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52BD0-A6AF-4D6A-A819-E107AEE94FAA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3D13-13A4-4CD8-8F98-7C35548D1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D40E-ECFA-4759-BC86-94E7F9E1E1A3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DE56-5699-42F4-86B4-44B49EFF4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A231-04A8-40BD-AEB9-EF31DBA98F4F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A01D-03AE-44C4-BBEC-4A5177902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4922-9440-4203-8CAC-FF610EBB9109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7A7B-E14B-4CD2-8CCF-10023BAEC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FBDE-2E5A-4CD1-944E-8F65AE5338B7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73FA-C13C-40F9-A23D-AF0149E8C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B5F2-2152-4840-9F05-E3E2BF430008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6FEF-C4B7-4019-A366-9BDF931B4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131A-86C3-4D9C-BEDB-5CA79FC2AE3A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E8BD-47AA-4E35-9362-C3D7FCA7B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BD9030-9436-4EE7-9CAC-5186DAC901FA}" type="datetimeFigureOut">
              <a:rPr lang="en-US"/>
              <a:pPr>
                <a:defRPr/>
              </a:pPr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02A4A3-E4AB-4C68-9FB7-0F5CEEDE0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88;&#1086;&#1082;%20&#1085;&#1072;%201%20&#1089;&#1077;&#1085;&#1090;\&#1060;&#1086;&#1088;&#1090;&#1077;&#1087;&#1080;&#1072;&#1085;&#1086;%20-%20&#1054;&#1095;&#1077;&#1085;&#1100;%20&#1087;&#1086;&#1085;&#1088;&#1072;&#1074;&#1080;&#1083;&#1072;&#1089;&#1100;%20,&#1082;&#1088;&#1072;&#1089;&#1080;&#1074;&#1072;&#1103;%20&#1084;&#1077;&#1083;&#1086;&#1076;&#1080;&#1103;!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88;&#1086;&#1082;%20&#1085;&#1072;%201%20&#1089;&#1077;&#1085;&#1090;\&#1084;%20&#1086;&#1077;.wma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91;&#1088;&#1086;&#1082;%20&#1085;&#1072;%201%20&#1089;&#1077;&#1085;&#1090;\&#1060;&#1086;&#1088;&#1090;&#1077;&#1087;&#1080;&#1072;&#1085;&#1086;%20-%20&#1084;&#1102;&#1085;&#1093;&#1072;&#1091;&#1079;&#1077;&#1085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357188"/>
            <a:ext cx="8358188" cy="1470025"/>
          </a:xfrm>
        </p:spPr>
        <p:txBody>
          <a:bodyPr/>
          <a:lstStyle/>
          <a:p>
            <a:r>
              <a:rPr lang="ru-RU" sz="3600" b="1" smtClean="0"/>
              <a:t>Развитие речи. </a:t>
            </a:r>
            <a:br>
              <a:rPr lang="ru-RU" sz="3600" b="1" smtClean="0"/>
            </a:br>
            <a:r>
              <a:rPr lang="ru-RU" sz="3600" b="1" smtClean="0"/>
              <a:t>Урок русского языка в 7  классе</a:t>
            </a:r>
            <a:endParaRPr lang="en-US" sz="3600" b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63" y="2214563"/>
            <a:ext cx="7000875" cy="1752600"/>
          </a:xfrm>
        </p:spPr>
        <p:txBody>
          <a:bodyPr/>
          <a:lstStyle/>
          <a:p>
            <a:r>
              <a:rPr lang="ru-RU" smtClean="0"/>
              <a:t>Подготовила:</a:t>
            </a:r>
            <a:endParaRPr lang="en-US" smtClean="0"/>
          </a:p>
          <a:p>
            <a:r>
              <a:rPr lang="ru-RU" smtClean="0"/>
              <a:t>Учитель русского языка и литературы</a:t>
            </a:r>
          </a:p>
          <a:p>
            <a:r>
              <a:rPr lang="ru-RU" smtClean="0"/>
              <a:t>Галина Ивановна Кожушкова</a:t>
            </a:r>
          </a:p>
        </p:txBody>
      </p:sp>
    </p:spTree>
  </p:cSld>
  <p:clrMapOvr>
    <a:masterClrMapping/>
  </p:clrMapOvr>
  <p:transition spd="med">
    <p:circl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/>
              <a:t>Цель: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Передать эмоциональное состояние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3" y="1571625"/>
            <a:ext cx="4143376" cy="492918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	Очередь была за </a:t>
            </a:r>
            <a:r>
              <a:rPr lang="ru-RU" b="1" dirty="0" smtClean="0">
                <a:solidFill>
                  <a:srgbClr val="002060"/>
                </a:solidFill>
              </a:rPr>
              <a:t>Дубровским</a:t>
            </a:r>
            <a:r>
              <a:rPr lang="ru-RU" b="1" dirty="0" smtClean="0"/>
              <a:t>. Секретарь поднес ему бумагу. Но </a:t>
            </a:r>
            <a:r>
              <a:rPr lang="ru-RU" b="1" dirty="0" smtClean="0">
                <a:solidFill>
                  <a:srgbClr val="002060"/>
                </a:solidFill>
              </a:rPr>
              <a:t>Дубровский</a:t>
            </a:r>
            <a:r>
              <a:rPr lang="ru-RU" b="1" dirty="0" smtClean="0"/>
              <a:t> стал неподвижен, потупя голову  молчал. Потом вдруг поднял голову, глаза его засверкали, он топнул ногою, оттолкнул секретаря с такою силою, что тот упал….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714500"/>
            <a:ext cx="50006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/>
              <a:t>Цель: </a:t>
            </a:r>
            <a:r>
              <a:rPr lang="ru-RU" b="1" dirty="0" smtClean="0"/>
              <a:t>передача особых примет, по которым можно найти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785938"/>
            <a:ext cx="4757737" cy="45545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		Ее приметы: на вид 14-16 лет, плотного телосложения, рост 165 см., волосы темно – русые, прямые, ниже плеч, глаза карие, на шее большое родимое пятно.</a:t>
            </a:r>
          </a:p>
        </p:txBody>
      </p:sp>
      <p:pic>
        <p:nvPicPr>
          <p:cNvPr id="4" name="Рисунок 3" descr="Рисунок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857375"/>
            <a:ext cx="3352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/>
              <a:t>Цель: п</a:t>
            </a:r>
            <a:r>
              <a:rPr lang="ru-RU" b="1" dirty="0" smtClean="0"/>
              <a:t>ередача национальных черт представителей разных национальностей</a:t>
            </a:r>
            <a:endParaRPr lang="ru-RU" b="1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0" y="2286000"/>
            <a:ext cx="5143500" cy="4340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		Характерны темная кожа, курчавые волосы, широкий нос, толстые губы. Эта нация распространена в Африке, к югу от Сахары. </a:t>
            </a:r>
          </a:p>
        </p:txBody>
      </p:sp>
      <p:pic>
        <p:nvPicPr>
          <p:cNvPr id="26627" name="Рисунок 3" descr="n_50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928813"/>
            <a:ext cx="29289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smtClean="0"/>
              <a:t>Виды описаний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857375"/>
            <a:ext cx="4829175" cy="4525963"/>
          </a:xfrm>
        </p:spPr>
        <p:txBody>
          <a:bodyPr/>
          <a:lstStyle/>
          <a:p>
            <a:r>
              <a:rPr lang="ru-RU" sz="4000" b="1" smtClean="0"/>
              <a:t>Деловое;</a:t>
            </a:r>
          </a:p>
          <a:p>
            <a:r>
              <a:rPr lang="ru-RU" sz="4000" b="1" smtClean="0"/>
              <a:t>Научное;</a:t>
            </a:r>
          </a:p>
          <a:p>
            <a:r>
              <a:rPr lang="ru-RU" sz="4000" b="1" smtClean="0"/>
              <a:t>Художественное.</a:t>
            </a:r>
          </a:p>
        </p:txBody>
      </p:sp>
      <p:pic>
        <p:nvPicPr>
          <p:cNvPr id="4" name="Рисунок 3" descr="knigi-12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285875"/>
            <a:ext cx="15478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ортепиано - Очень понравилась ,красивая мелодия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214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Documents and Settings\Admin\Рабочий стол\441-1024[1]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Фортепиано - Очень понравилась ,красивая мелодия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16975" y="6205538"/>
            <a:ext cx="6540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41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Лексические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Сравнение;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Цветовые эпитеты;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Эпитеты со значением формы размера;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Существительные с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 уменьшительно - ласкательным суффиксом;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Сравнительная степень прилагательных;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Разговорная лексика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>
          <a:xfrm>
            <a:off x="214313" y="500063"/>
            <a:ext cx="8929687" cy="5386387"/>
          </a:xfrm>
          <a:noFill/>
        </p:spPr>
        <p:txBody>
          <a:bodyPr rtlCol="0" anchor="ctr">
            <a:spAutoFit/>
          </a:bodyPr>
          <a:lstStyle/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/>
              <a:t> 			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Мишка</a:t>
            </a:r>
            <a:r>
              <a:rPr lang="ru-RU" sz="2800" b="1" dirty="0" smtClean="0">
                <a:solidFill>
                  <a:srgbClr val="C00000"/>
                </a:solidFill>
              </a:rPr>
              <a:t> собой  </a:t>
            </a: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</a:rPr>
              <a:t>….. , волосы у него с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    весны были как лепестки</a:t>
            </a:r>
            <a:r>
              <a:rPr lang="en-US" sz="2800" b="1" dirty="0" smtClean="0">
                <a:solidFill>
                  <a:srgbClr val="C00000"/>
                </a:solidFill>
              </a:rPr>
              <a:t> 2</a:t>
            </a:r>
            <a:r>
              <a:rPr lang="ru-RU" sz="2800" b="1" dirty="0" smtClean="0">
                <a:solidFill>
                  <a:srgbClr val="C00000"/>
                </a:solidFill>
              </a:rPr>
              <a:t>………………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 , …………………………………в  июне солнце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    обожгло их жаром, </a:t>
            </a:r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</a:rPr>
              <a:t>….  вихрами; ще-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    ки, точно </a:t>
            </a:r>
            <a:r>
              <a:rPr lang="en-US" sz="2800" b="1" dirty="0" smtClean="0">
                <a:solidFill>
                  <a:srgbClr val="C00000"/>
                </a:solidFill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</a:rPr>
              <a:t>….. яйцо, </a:t>
            </a:r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</a:rPr>
              <a:t> …..веснушками,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    а нос от солнышка и постоянного </a:t>
            </a:r>
            <a:r>
              <a:rPr lang="ru-RU" sz="2800" b="1" dirty="0" err="1" smtClean="0">
                <a:solidFill>
                  <a:srgbClr val="C00000"/>
                </a:solidFill>
              </a:rPr>
              <a:t>ку</a:t>
            </a:r>
            <a:r>
              <a:rPr lang="ru-RU" sz="2800" b="1" dirty="0" smtClean="0">
                <a:solidFill>
                  <a:srgbClr val="C00000"/>
                </a:solidFill>
              </a:rPr>
              <a:t>-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sz="2800" b="1" dirty="0" err="1" smtClean="0">
                <a:solidFill>
                  <a:srgbClr val="C00000"/>
                </a:solidFill>
              </a:rPr>
              <a:t>панья</a:t>
            </a:r>
            <a:r>
              <a:rPr lang="ru-RU" sz="2800" b="1" dirty="0" smtClean="0">
                <a:solidFill>
                  <a:srgbClr val="C00000"/>
                </a:solidFill>
              </a:rPr>
              <a:t> в пруду 6….., потрескался </a:t>
            </a:r>
            <a:r>
              <a:rPr lang="ru-RU" sz="2800" b="1" dirty="0" err="1" smtClean="0">
                <a:solidFill>
                  <a:srgbClr val="C00000"/>
                </a:solidFill>
              </a:rPr>
              <a:t>ше</a:t>
            </a:r>
            <a:r>
              <a:rPr lang="ru-RU" sz="2800" b="1" dirty="0" smtClean="0">
                <a:solidFill>
                  <a:srgbClr val="C00000"/>
                </a:solidFill>
              </a:rPr>
              <a:t>-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sz="2800" b="1" dirty="0" err="1" smtClean="0">
                <a:solidFill>
                  <a:srgbClr val="C00000"/>
                </a:solidFill>
              </a:rPr>
              <a:t>лухой</a:t>
            </a:r>
            <a:r>
              <a:rPr lang="ru-RU" sz="2800" b="1" dirty="0" smtClean="0">
                <a:solidFill>
                  <a:srgbClr val="C00000"/>
                </a:solidFill>
              </a:rPr>
              <a:t>. Одним был хорош Мишка –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Глазами. Из 7…….прорезей высматривают они, 8……..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и ………., похожие на </a:t>
            </a:r>
            <a:r>
              <a:rPr lang="ru-RU" sz="2800" b="1" dirty="0" err="1" smtClean="0">
                <a:solidFill>
                  <a:srgbClr val="C00000"/>
                </a:solidFill>
              </a:rPr>
              <a:t>нерастаявшие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крупин</a:t>
            </a:r>
            <a:r>
              <a:rPr lang="ru-RU" sz="2800" b="1" dirty="0" smtClean="0">
                <a:solidFill>
                  <a:srgbClr val="C00000"/>
                </a:solidFill>
              </a:rPr>
              <a:t>-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err="1" smtClean="0">
                <a:solidFill>
                  <a:srgbClr val="C00000"/>
                </a:solidFill>
              </a:rPr>
              <a:t>ки</a:t>
            </a:r>
            <a:r>
              <a:rPr lang="ru-RU" sz="2800" b="1" dirty="0" smtClean="0">
                <a:solidFill>
                  <a:srgbClr val="C00000"/>
                </a:solidFill>
              </a:rPr>
              <a:t> речного льда.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ru-RU" sz="1800" dirty="0" smtClean="0">
              <a:latin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C:\Documents and Settings\Admin\Рабочий стол\psh_08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5720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Словарь </a:t>
            </a:r>
            <a:r>
              <a:rPr lang="ru-RU" sz="3200" smtClean="0"/>
              <a:t>(карточка №4)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45259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b="1" smtClean="0"/>
              <a:t>1 Маленький, неказистый, щуплый, крепкий, коренастый.</a:t>
            </a:r>
          </a:p>
          <a:p>
            <a:pPr algn="just">
              <a:buFont typeface="Arial" charset="0"/>
              <a:buNone/>
            </a:pPr>
            <a:r>
              <a:rPr lang="ru-RU" sz="2400" b="1" smtClean="0"/>
              <a:t>2 Яблоневых цветов, степного бессмертника. Цветущего</a:t>
            </a:r>
          </a:p>
          <a:p>
            <a:pPr algn="just">
              <a:buFont typeface="Arial" charset="0"/>
              <a:buNone/>
            </a:pPr>
            <a:r>
              <a:rPr lang="ru-RU" sz="2400" b="1" smtClean="0"/>
              <a:t>подсолнечника,розово-белой вишни, желтого одуванчика.</a:t>
            </a:r>
          </a:p>
          <a:p>
            <a:pPr algn="just">
              <a:buFont typeface="Arial" charset="0"/>
              <a:buNone/>
            </a:pPr>
            <a:r>
              <a:rPr lang="ru-RU" sz="2400" b="1" smtClean="0"/>
              <a:t>3 Вздыбились, взлохматились, затрепетали, взвились, рассыпались.</a:t>
            </a:r>
          </a:p>
          <a:p>
            <a:pPr algn="just">
              <a:buFont typeface="Arial" charset="0"/>
              <a:buNone/>
            </a:pPr>
            <a:r>
              <a:rPr lang="ru-RU" sz="2400" b="1" smtClean="0"/>
              <a:t>4 Воробьиное, голубиное, гладкое, круглое, овальное.</a:t>
            </a:r>
          </a:p>
          <a:p>
            <a:pPr algn="just">
              <a:buFont typeface="Arial" charset="0"/>
              <a:buNone/>
            </a:pPr>
            <a:r>
              <a:rPr lang="ru-RU" sz="2400" b="1" smtClean="0"/>
              <a:t>5 Усеяло, покрыло, исконопатило, раскрасило, нарисовало.</a:t>
            </a:r>
          </a:p>
          <a:p>
            <a:pPr algn="just">
              <a:buFont typeface="Arial" charset="0"/>
              <a:buNone/>
            </a:pPr>
            <a:r>
              <a:rPr lang="ru-RU" sz="2400" b="1" smtClean="0"/>
              <a:t>6  Распух, раскраснелся, облупился, посинел, облез.</a:t>
            </a:r>
          </a:p>
          <a:p>
            <a:pPr algn="just">
              <a:buFont typeface="Arial" charset="0"/>
              <a:buNone/>
            </a:pPr>
            <a:r>
              <a:rPr lang="ru-RU" sz="2400" b="1" smtClean="0"/>
              <a:t>7 Маленьких, узких, едва заметных, больших, продолговатых.</a:t>
            </a:r>
          </a:p>
          <a:p>
            <a:pPr algn="just">
              <a:buFont typeface="Arial" charset="0"/>
              <a:buNone/>
            </a:pPr>
            <a:r>
              <a:rPr lang="ru-RU" sz="2400" b="1" smtClean="0"/>
              <a:t>8 Карие и веселые, зеленые и смешливые, голубые и плутовские, темные и грустные, желтоватые и глубокие.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75" y="285750"/>
            <a:ext cx="6429375" cy="5643563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Мишка</a:t>
            </a:r>
            <a:r>
              <a:rPr lang="ru-RU" b="1" dirty="0" smtClean="0">
                <a:solidFill>
                  <a:srgbClr val="C00000"/>
                </a:solidFill>
              </a:rPr>
              <a:t> собой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щуплый,</a:t>
            </a:r>
            <a:r>
              <a:rPr lang="ru-RU" b="1" dirty="0" smtClean="0">
                <a:solidFill>
                  <a:srgbClr val="C00000"/>
                </a:solidFill>
              </a:rPr>
              <a:t> волосы у него с весны были как лепестки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цветущего подсолнечника</a:t>
            </a:r>
            <a:r>
              <a:rPr lang="ru-RU" b="1" dirty="0" smtClean="0">
                <a:solidFill>
                  <a:srgbClr val="C00000"/>
                </a:solidFill>
              </a:rPr>
              <a:t>, в июне солнце обожгло их жаром,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взлохматило</a:t>
            </a:r>
            <a:r>
              <a:rPr lang="ru-RU" b="1" dirty="0" smtClean="0">
                <a:solidFill>
                  <a:srgbClr val="C00000"/>
                </a:solidFill>
              </a:rPr>
              <a:t> вихрами; щеки, точно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воробьиное </a:t>
            </a:r>
            <a:r>
              <a:rPr lang="ru-RU" b="1" dirty="0" smtClean="0">
                <a:solidFill>
                  <a:srgbClr val="C00000"/>
                </a:solidFill>
              </a:rPr>
              <a:t>яйцо,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исконопатило</a:t>
            </a:r>
            <a:r>
              <a:rPr lang="ru-RU" b="1" dirty="0" smtClean="0">
                <a:solidFill>
                  <a:srgbClr val="C00000"/>
                </a:solidFill>
              </a:rPr>
              <a:t> веснушками, а нос от солнышка и постоянного купанья в пруду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облупился,</a:t>
            </a:r>
            <a:r>
              <a:rPr lang="ru-RU" b="1" dirty="0" smtClean="0">
                <a:solidFill>
                  <a:srgbClr val="C00000"/>
                </a:solidFill>
              </a:rPr>
              <a:t> потрескался шелухой.  Одним был хорош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Мишка </a:t>
            </a:r>
            <a:r>
              <a:rPr lang="ru-RU" b="1" dirty="0" smtClean="0">
                <a:solidFill>
                  <a:srgbClr val="C00000"/>
                </a:solidFill>
              </a:rPr>
              <a:t>– глазами. Из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узеньких</a:t>
            </a:r>
            <a:r>
              <a:rPr lang="ru-RU" b="1" dirty="0" smtClean="0">
                <a:solidFill>
                  <a:srgbClr val="C00000"/>
                </a:solidFill>
              </a:rPr>
              <a:t> прорезей высматривают они,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голубые</a:t>
            </a:r>
            <a:r>
              <a:rPr lang="ru-RU" b="1" dirty="0" smtClean="0">
                <a:solidFill>
                  <a:srgbClr val="C00000"/>
                </a:solidFill>
              </a:rPr>
              <a:t>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плутовские,</a:t>
            </a:r>
            <a:r>
              <a:rPr lang="ru-RU" b="1" dirty="0" smtClean="0">
                <a:solidFill>
                  <a:srgbClr val="C00000"/>
                </a:solidFill>
              </a:rPr>
              <a:t> похожие на нерастаявшие крупинки речного льда.</a:t>
            </a:r>
            <a:endParaRPr lang="ru-RU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2770" name="Picture 2" descr="C:\Documents and Settings\Admin\Рабочий стол\psh_08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31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м о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37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«Пусть так не будет!»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      </a:t>
            </a:r>
            <a:r>
              <a:rPr lang="ru-RU" b="1" dirty="0" smtClean="0"/>
              <a:t>По платформе к поезду бежала довольно грузная женщина. Споткнулась, упала. Стала смущенно подниматься. А рядом стояли три паренька. Они с любопытством смотрели на происшествие. Но никто из них даже не подумал помочь женщине подняться. Только один довольно равнодушно заметил: </a:t>
            </a:r>
            <a:br>
              <a:rPr lang="ru-RU" b="1" dirty="0" smtClean="0"/>
            </a:br>
            <a:r>
              <a:rPr lang="ru-RU" b="1" dirty="0" smtClean="0"/>
              <a:t>      — Спортом нужно заниматься. </a:t>
            </a:r>
            <a:r>
              <a:rPr lang="ru-RU" b="1" i="1" dirty="0" smtClean="0"/>
              <a:t>(В. Катаев.)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0"/>
            <a:ext cx="6072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Фортепиано - мюнхауз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715500" y="5500688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4429125" cy="64944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Любимый учитель… Кажется, так просто рассказать о нем, знакомом до мельчайшей черточки, близком и дорогом человеке..</a:t>
            </a:r>
            <a:endParaRPr lang="ru-RU" sz="1200" b="1" i="1" dirty="0">
              <a:solidFill>
                <a:srgbClr val="7030A0"/>
              </a:solidFill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ru-RU" sz="16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Но… оказывается очень трудно найти такие слова, чтобы передать всю признательность, благодарность, почтение и трепетную нежность, которые переполняют сердце, когда думаешь о любимом учителе….</a:t>
            </a:r>
            <a:endParaRPr lang="ru-RU" sz="1200" b="1" i="1" dirty="0">
              <a:solidFill>
                <a:srgbClr val="7030A0"/>
              </a:solidFill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ru-RU" sz="16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Среди прекрасных моих учителей есть совершенно удивительный человек. Представьте себе невысокую, стройную, строго и со вкусом одетую молодую женщину с приятным миловидным лицом, с аккуратно причесанными светлыми волосами, то собранными в пучок или распущенными до плеч, с милой улыбкой и озорным взглядом блестящих голубых глаз.</a:t>
            </a:r>
            <a:endParaRPr lang="ru-RU" sz="1200" b="1" i="1" dirty="0">
              <a:solidFill>
                <a:srgbClr val="7030A0"/>
              </a:solidFill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ru-RU" sz="16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   Попробуйте услышать ее взволнованную речь, звенящую натянутой струной, когда нам она что-то объясняет, читает, рассказывает. На уроке ее взгляд становится глубоким и строгим, но непостижимо притягательным, а лицо просто светится от удовольствия, когда она слышит правильный ответ ученика.</a:t>
            </a:r>
            <a:endParaRPr lang="ru-RU" sz="2000" b="1" i="1" dirty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5" name="Фортепиано - мюнхауз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5500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мско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6850" y="103188"/>
            <a:ext cx="3225800" cy="3773487"/>
          </a:xfrm>
          <a:prstGeom prst="rect">
            <a:avLst/>
          </a:prstGeom>
          <a:noFill/>
        </p:spPr>
      </p:pic>
      <p:pic>
        <p:nvPicPr>
          <p:cNvPr id="5" name="Рисунок 4" descr="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325" y="2365375"/>
            <a:ext cx="4114800" cy="3638550"/>
          </a:xfrm>
          <a:prstGeom prst="rect">
            <a:avLst/>
          </a:prstGeom>
          <a:noFill/>
        </p:spPr>
      </p:pic>
      <p:pic>
        <p:nvPicPr>
          <p:cNvPr id="6" name="Рисунок 5" descr="6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75" y="2298700"/>
            <a:ext cx="4505325" cy="3559175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72125" y="5780088"/>
            <a:ext cx="2857500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И.Н. Крамской. Неизвестная. 1883 год. Третьяковская галерея, Москва.</a:t>
            </a:r>
          </a:p>
        </p:txBody>
      </p:sp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866775" y="61531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88" y="5786438"/>
            <a:ext cx="3000375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Calibri" pitchFamily="34" charset="0"/>
                <a:ea typeface="Calibri" pitchFamily="34" charset="0"/>
                <a:cs typeface="PragmaticaKMM"/>
              </a:rPr>
              <a:t>И.Н. Крамской. Христос в пустыне. Холст, масло. 1872 год. Третьяковская галерея, Москва.</a:t>
            </a:r>
            <a:endParaRPr lang="ru-RU" sz="160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опинин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238125"/>
            <a:ext cx="3071812" cy="3363913"/>
          </a:xfrm>
          <a:prstGeom prst="rect">
            <a:avLst/>
          </a:prstGeom>
          <a:noFill/>
        </p:spPr>
      </p:pic>
      <p:pic>
        <p:nvPicPr>
          <p:cNvPr id="5" name="Рисунок 4" descr="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2498725"/>
            <a:ext cx="2803525" cy="3706813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1563" y="6027738"/>
            <a:ext cx="2714625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Calibri" pitchFamily="34" charset="0"/>
                <a:ea typeface="Calibri" pitchFamily="34" charset="0"/>
                <a:cs typeface="PragmaticaKMM"/>
              </a:rPr>
              <a:t>В. А. Тропинин. «Кружевница». 1823 год. Третьяковская галерея.</a:t>
            </a:r>
            <a:endParaRPr lang="ru-RU" sz="1600">
              <a:ea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25" y="6000750"/>
            <a:ext cx="41433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>
                <a:latin typeface="Calibri" pitchFamily="34" charset="0"/>
                <a:ea typeface="Calibri" pitchFamily="34" charset="0"/>
                <a:cs typeface="PragmaticaKMM"/>
              </a:rPr>
              <a:t>В. А. Тропинин   Портрет сына</a:t>
            </a:r>
            <a:endParaRPr lang="ru-RU" sz="1600">
              <a:ea typeface="Calibri" pitchFamily="34" charset="0"/>
              <a:cs typeface="Arial" charset="0"/>
            </a:endParaRPr>
          </a:p>
        </p:txBody>
      </p:sp>
      <p:pic>
        <p:nvPicPr>
          <p:cNvPr id="7" name="Рисунок 6" descr="ТРОП ПОРТРЕТ СЫНА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4788" y="2640013"/>
            <a:ext cx="2932112" cy="343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пин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838" y="96838"/>
            <a:ext cx="2919412" cy="3444875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625" y="5715000"/>
            <a:ext cx="33575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Calibri" pitchFamily="34" charset="0"/>
                <a:ea typeface="Calibri" pitchFamily="34" charset="0"/>
                <a:cs typeface="PragmaticaKMM"/>
              </a:rPr>
              <a:t>И.Е. Репин. Бурлаки на Волге.</a:t>
            </a:r>
            <a:endParaRPr lang="ru-RU" sz="1600">
              <a:ea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14938" y="5657850"/>
            <a:ext cx="314325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alibri" pitchFamily="34" charset="0"/>
                <a:ea typeface="Calibri" pitchFamily="34" charset="0"/>
                <a:cs typeface="PragmaticaKMM"/>
              </a:rPr>
              <a:t>И.Е. Репин.  Запорожские казаки.</a:t>
            </a:r>
            <a:endParaRPr lang="ru-RU" sz="2400">
              <a:ea typeface="Calibri" pitchFamily="34" charset="0"/>
              <a:cs typeface="Arial" charset="0"/>
            </a:endParaRPr>
          </a:p>
        </p:txBody>
      </p:sp>
      <p:pic>
        <p:nvPicPr>
          <p:cNvPr id="7" name="Рисунок 6" descr="БУРЛАКИ НА ВОЛГЕ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2382838"/>
            <a:ext cx="3255963" cy="3541712"/>
          </a:xfrm>
          <a:prstGeom prst="rect">
            <a:avLst/>
          </a:prstGeom>
          <a:noFill/>
        </p:spPr>
      </p:pic>
      <p:pic>
        <p:nvPicPr>
          <p:cNvPr id="8" name="Рисунок 7" descr="ЗАПОРОЖСКИЕ КАЗАКИ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1925" y="2243138"/>
            <a:ext cx="3463925" cy="353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/>
              <a:t>Цели  урока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Что включает в себя описание внешности человека;</a:t>
            </a:r>
          </a:p>
          <a:p>
            <a:r>
              <a:rPr lang="ru-RU" smtClean="0">
                <a:solidFill>
                  <a:srgbClr val="002060"/>
                </a:solidFill>
              </a:rPr>
              <a:t> Цели описания;</a:t>
            </a:r>
          </a:p>
          <a:p>
            <a:r>
              <a:rPr lang="ru-RU" smtClean="0">
                <a:solidFill>
                  <a:srgbClr val="002060"/>
                </a:solidFill>
              </a:rPr>
              <a:t>Виды описания;</a:t>
            </a:r>
          </a:p>
          <a:p>
            <a:r>
              <a:rPr lang="ru-RU" smtClean="0">
                <a:solidFill>
                  <a:srgbClr val="002060"/>
                </a:solidFill>
              </a:rPr>
              <a:t> Особенности художественного описания.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Домашнее задание: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Опишите своего одноклассника, подчеркните в его портрете  индивидуальность так, чтобы мы по описанию внешности могли его узнать.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0"/>
            <a:ext cx="8786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Наша первая учительница</a:t>
            </a:r>
          </a:p>
        </p:txBody>
      </p:sp>
      <p:sp>
        <p:nvSpPr>
          <p:cNvPr id="17410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Фотография любимого учителя.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Тема урока: </a:t>
            </a:r>
            <a:br>
              <a:rPr lang="ru-RU" b="1" dirty="0" smtClean="0"/>
            </a:br>
            <a:r>
              <a:rPr lang="ru-RU" sz="4900" b="1" dirty="0" smtClean="0"/>
              <a:t>Описание внешности человека</a:t>
            </a:r>
            <a:endParaRPr lang="ru-RU" sz="4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4400" b="1" u="sng" smtClean="0"/>
          </a:p>
          <a:p>
            <a:r>
              <a:rPr lang="ru-RU" smtClean="0"/>
              <a:t>Что такое описание внешности человека;</a:t>
            </a:r>
          </a:p>
          <a:p>
            <a:r>
              <a:rPr lang="ru-RU" smtClean="0"/>
              <a:t>Какова задача описания;</a:t>
            </a:r>
          </a:p>
          <a:p>
            <a:r>
              <a:rPr lang="ru-RU" smtClean="0"/>
              <a:t>Каковы особенности художественного описания;</a:t>
            </a:r>
          </a:p>
          <a:p>
            <a:r>
              <a:rPr lang="ru-RU" smtClean="0"/>
              <a:t>Виды  описаний.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Компоненты описания внешности человека.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Невысокая, стройная;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приятная, миловидная;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причесанные, светлые, распущенные;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озорной, глубокий, строгий, притягательный;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блестящие, голубые;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взволнованная, звенящая.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                                            карточка №1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/>
              <a:t>Портрет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0" y="1500188"/>
            <a:ext cx="5643563" cy="33289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Лицо;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Глаза, взгляд, взор;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Волосы;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Осанка, фигура, рост;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 Мимика, жесты.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483" name="Рисунок 4" descr="knigi-10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0"/>
            <a:ext cx="2143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4000" b="1" u="sng" smtClean="0"/>
              <a:t>Цель: п</a:t>
            </a:r>
            <a:r>
              <a:rPr lang="ru-RU" sz="4000" b="1" smtClean="0"/>
              <a:t>одчеркнуть индивидуальность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928688"/>
            <a:ext cx="4214813" cy="5572125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>
            <a:normAutofit fontScale="2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>
                <a:latin typeface="+mn-lt"/>
              </a:rPr>
              <a:t>		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Первому старшему изо всех</a:t>
            </a:r>
            <a:r>
              <a:rPr lang="ru-RU" sz="6400" b="1" dirty="0">
                <a:solidFill>
                  <a:srgbClr val="0070C0"/>
                </a:solidFill>
                <a:latin typeface="+mn-lt"/>
              </a:rPr>
              <a:t>, Феде, 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вы бы дали лет 14. Это был стройный мальчик. С красивыми и тонкими, немного мелкими чертами лица. Кудрявыми белокурыми волосами, светлыми глазами и постоянно полувеселой, полурассеянной улыбкой.</a:t>
            </a:r>
            <a:endParaRPr lang="ru-RU" sz="6400" dirty="0">
              <a:solidFill>
                <a:srgbClr val="C0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>
                <a:solidFill>
                  <a:srgbClr val="C00000"/>
                </a:solidFill>
                <a:latin typeface="+mn-lt"/>
              </a:rPr>
              <a:t>		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У второго мальчика</a:t>
            </a:r>
            <a:r>
              <a:rPr lang="ru-RU" sz="6400" b="1" dirty="0">
                <a:solidFill>
                  <a:srgbClr val="0070C0"/>
                </a:solidFill>
                <a:latin typeface="+mn-lt"/>
              </a:rPr>
              <a:t>, Павлуши, 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волосы были всклоченные, черные, глаза серые, скулы широкие, лицо бледное, рябое, рот большой, тело приземистое, неуклюжее.</a:t>
            </a:r>
            <a:endParaRPr lang="en-US" sz="6400" b="1" dirty="0">
              <a:solidFill>
                <a:srgbClr val="C0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>
                <a:solidFill>
                  <a:srgbClr val="C00000"/>
                </a:solidFill>
                <a:latin typeface="+mn-lt"/>
              </a:rPr>
              <a:t>		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Лицо третьего, </a:t>
            </a:r>
            <a:r>
              <a:rPr lang="ru-RU" sz="6400" b="1" dirty="0">
                <a:solidFill>
                  <a:srgbClr val="0070C0"/>
                </a:solidFill>
                <a:latin typeface="+mn-lt"/>
              </a:rPr>
              <a:t>Ильюши,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 было довольно незначительное: горбоносое, вытянутое, подслеповатое, оно выражало какую-то тупую, болезненную заботливость; сжатые губы….., сдвинутые брови не расходились.</a:t>
            </a:r>
            <a:endParaRPr lang="ru-RU" sz="6400" dirty="0">
              <a:solidFill>
                <a:srgbClr val="C0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>
                <a:solidFill>
                  <a:srgbClr val="C00000"/>
                </a:solidFill>
                <a:latin typeface="+mn-lt"/>
              </a:rPr>
              <a:t>		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Четвертый</a:t>
            </a:r>
            <a:r>
              <a:rPr lang="ru-RU" sz="6400" b="1" dirty="0">
                <a:solidFill>
                  <a:srgbClr val="0070C0"/>
                </a:solidFill>
                <a:latin typeface="+mn-lt"/>
              </a:rPr>
              <a:t>, Костя, 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мальчик лет двенадцати….с печальным взором. Все лицо его было невелико, худо, в веснушках, книзу заострено, как у белки; но странное впечатление производили большие, черные,жидким блеском блестевшие глаза.</a:t>
            </a:r>
            <a:endParaRPr lang="ru-RU" sz="6400" dirty="0">
              <a:solidFill>
                <a:srgbClr val="C0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b="1" dirty="0">
                <a:solidFill>
                  <a:srgbClr val="C00000"/>
                </a:solidFill>
                <a:latin typeface="+mn-lt"/>
              </a:rPr>
              <a:t>		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Последнего, </a:t>
            </a:r>
            <a:r>
              <a:rPr lang="ru-RU" sz="6400" b="1" dirty="0">
                <a:solidFill>
                  <a:srgbClr val="0070C0"/>
                </a:solidFill>
                <a:latin typeface="+mn-lt"/>
              </a:rPr>
              <a:t>Ваню,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 я сперва было и не заметил….только изредка выставлял кудрявую </a:t>
            </a:r>
            <a:r>
              <a:rPr lang="en-US" sz="6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голову</a:t>
            </a:r>
            <a:endParaRPr lang="ru-RU" sz="6400" dirty="0">
              <a:solidFill>
                <a:srgbClr val="C00000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>
                <a:latin typeface="+mn-lt"/>
              </a:rPr>
              <a:t> </a:t>
            </a:r>
            <a:endParaRPr lang="ru-RU" sz="5400" dirty="0">
              <a:latin typeface="+mn-lt"/>
            </a:endParaRPr>
          </a:p>
        </p:txBody>
      </p:sp>
      <p:pic>
        <p:nvPicPr>
          <p:cNvPr id="6" name="Рисунок 5" descr="Бежий луг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214438"/>
            <a:ext cx="48577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/>
              <a:t>Цель:</a:t>
            </a:r>
            <a:r>
              <a:rPr lang="ru-RU" b="1" dirty="0" smtClean="0"/>
              <a:t> раскрыть внутренние  качества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88" y="1500188"/>
            <a:ext cx="3829050" cy="4525962"/>
          </a:xfrm>
        </p:spPr>
        <p:txBody>
          <a:bodyPr/>
          <a:lstStyle/>
          <a:p>
            <a:pPr indent="647700">
              <a:buFont typeface="Arial" charset="0"/>
              <a:buNone/>
            </a:pPr>
            <a:r>
              <a:rPr lang="ru-RU" sz="1800" b="1" smtClean="0">
                <a:solidFill>
                  <a:srgbClr val="002060"/>
                </a:solidFill>
              </a:rPr>
              <a:t>Настя</a:t>
            </a:r>
            <a:r>
              <a:rPr lang="ru-RU" sz="1800" b="1" smtClean="0">
                <a:solidFill>
                  <a:srgbClr val="C00000"/>
                </a:solidFill>
              </a:rPr>
              <a:t> была как золотая курочка на высоких ножках. Волосы у неё, ни темные, ни светлые, отливали золотом, веснушки по всему лицу были крупные, как золотые монетки, и частые, и тесно им было, и лезли они во все стороны. только носик один был чистенький и глядел вверх.   </a:t>
            </a:r>
            <a:r>
              <a:rPr lang="en-US" sz="1800" b="1" smtClean="0">
                <a:solidFill>
                  <a:srgbClr val="C00000"/>
                </a:solidFill>
              </a:rPr>
              <a:t>	</a:t>
            </a:r>
            <a:r>
              <a:rPr lang="ru-RU" sz="1800" b="1" smtClean="0">
                <a:solidFill>
                  <a:srgbClr val="002060"/>
                </a:solidFill>
              </a:rPr>
              <a:t>Митраша</a:t>
            </a:r>
            <a:r>
              <a:rPr lang="ru-RU" sz="1800" b="1" smtClean="0">
                <a:solidFill>
                  <a:srgbClr val="C00000"/>
                </a:solidFill>
              </a:rPr>
              <a:t> был моложе сестры на два года. Ему было всего только десять лет с хвостиком. Он был коротенький, но очень плотный, лобастый, затылок широкий. Это был мальчик упрямый и сильный.</a:t>
            </a:r>
            <a:endParaRPr lang="ru-RU" sz="180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rus07-1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1857375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us07-1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14500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us07-1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/>
              <a:t>Цель: п</a:t>
            </a:r>
            <a:r>
              <a:rPr lang="ru-RU" b="1" dirty="0" smtClean="0"/>
              <a:t>оказать социальное положение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4643437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		Это был мальчик лет десяти, больше меня, худощавый и тонкий, как тростинка. Одет он был в грязной рубашонке, руки держал в карманах узких и коротких штанишек. Тёмные волосы лохматились над чёрными задумчивыми глазами.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дети подземель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357313"/>
            <a:ext cx="38925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1496</TotalTime>
  <Words>863</Words>
  <Application>Microsoft Office PowerPoint</Application>
  <PresentationFormat>Экран (4:3)</PresentationFormat>
  <Paragraphs>99</Paragraphs>
  <Slides>24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Arial</vt:lpstr>
      <vt:lpstr>Times New Roman</vt:lpstr>
      <vt:lpstr>PragmaticaKMM</vt:lpstr>
      <vt:lpstr>TS101908700</vt:lpstr>
      <vt:lpstr>TS101908700</vt:lpstr>
      <vt:lpstr>Развитие речи.  Урок русского языка в 7  классе</vt:lpstr>
      <vt:lpstr>Слайд 2</vt:lpstr>
      <vt:lpstr>Слайд 3</vt:lpstr>
      <vt:lpstr>Тема урока:  Описание внешности человека</vt:lpstr>
      <vt:lpstr>Компоненты описания внешности человека.</vt:lpstr>
      <vt:lpstr>Портрет </vt:lpstr>
      <vt:lpstr>Цель: подчеркнуть индивидуальность </vt:lpstr>
      <vt:lpstr>Цель: раскрыть внутренние  качества </vt:lpstr>
      <vt:lpstr>Цель: показать социальное положение</vt:lpstr>
      <vt:lpstr>Цель:  Передать эмоциональное состояние</vt:lpstr>
      <vt:lpstr>Цель: передача особых примет, по которым можно найти человека </vt:lpstr>
      <vt:lpstr>Цель: передача национальных черт представителей разных национальностей</vt:lpstr>
      <vt:lpstr>Виды описаний</vt:lpstr>
      <vt:lpstr>Слайд 14</vt:lpstr>
      <vt:lpstr>Лексические средства</vt:lpstr>
      <vt:lpstr>Слайд 16</vt:lpstr>
      <vt:lpstr>Словарь (карточка №4)</vt:lpstr>
      <vt:lpstr>Слайд 18</vt:lpstr>
      <vt:lpstr>«Пусть так не будет!»  </vt:lpstr>
      <vt:lpstr>Слайд 20</vt:lpstr>
      <vt:lpstr>Слайд 21</vt:lpstr>
      <vt:lpstr>Слайд 22</vt:lpstr>
      <vt:lpstr>Цели  урока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речи.  Урок русского языка в 7 «Б» классе</dc:title>
  <dc:creator>Admin</dc:creator>
  <cp:lastModifiedBy>User</cp:lastModifiedBy>
  <cp:revision>146</cp:revision>
  <dcterms:created xsi:type="dcterms:W3CDTF">2011-01-31T15:31:32Z</dcterms:created>
  <dcterms:modified xsi:type="dcterms:W3CDTF">2013-03-03T17:31:07Z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