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</p:sldMasterIdLst>
  <p:notesMasterIdLst>
    <p:notesMasterId r:id="rId12"/>
  </p:notesMasterIdLst>
  <p:handoutMasterIdLst>
    <p:handoutMasterId r:id="rId13"/>
  </p:handoutMasterIdLst>
  <p:sldIdLst>
    <p:sldId id="290" r:id="rId2"/>
    <p:sldId id="276" r:id="rId3"/>
    <p:sldId id="278" r:id="rId4"/>
    <p:sldId id="281" r:id="rId5"/>
    <p:sldId id="283" r:id="rId6"/>
    <p:sldId id="286" r:id="rId7"/>
    <p:sldId id="289" r:id="rId8"/>
    <p:sldId id="272" r:id="rId9"/>
    <p:sldId id="273" r:id="rId10"/>
    <p:sldId id="27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36050E-C7D0-47EA-98CF-37CC024A2E52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84D3F1-7510-4471-B9BB-1B3EC805A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63CE3-D621-493A-B6A8-8510D08194D6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827264-F8F8-4439-BB30-F60652E3A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27264-F8F8-4439-BB30-F60652E3AA1F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C827264-F8F8-4439-BB30-F60652E3AA1F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C827264-F8F8-4439-BB30-F60652E3AA1F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8A9BD-FE12-461E-B51E-7339F30420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C172A-034D-43BA-91D8-4EA99AF200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FD877-B150-4528-8C30-2EB7A2F012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0ACF5-4F45-4E9B-9B4C-0BC2A29943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D93A0-8556-4AB9-828D-DD5E481CD2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EAF68-D7A8-4549-812A-A2056055E4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4444B-D850-4907-8D4A-F2E1EE7A9E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5FC76-3337-41F3-B1E6-44777E72DA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11FD7-1D80-4138-A747-2EF6E2EF45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61B0A-FCF1-4A8B-9705-00DA351045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4E36E-3EE8-4AF5-B275-8A772961CE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D1E6652-2E6C-4DAF-A228-6CDA190265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pedsovet.su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50ACF5-4F45-4E9B-9B4C-0BC2A2994350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6000768"/>
            <a:ext cx="45720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dirty="0" smtClean="0"/>
              <a:t>Оформление презентации:</a:t>
            </a:r>
          </a:p>
          <a:p>
            <a:pPr>
              <a:buNone/>
            </a:pPr>
            <a:r>
              <a:rPr lang="ru-RU" b="1" i="1" dirty="0" smtClean="0"/>
              <a:t>Сайт: </a:t>
            </a:r>
            <a:r>
              <a:rPr lang="ru-RU" b="1" i="1" dirty="0" smtClean="0">
                <a:hlinkClick r:id="rId2"/>
              </a:rPr>
              <a:t>http://pedsovet.su/</a:t>
            </a:r>
            <a:r>
              <a:rPr lang="ru-RU" b="1" i="1" dirty="0" smtClean="0"/>
              <a:t> 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571472" y="207167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Урок информатики в 9 классе </a:t>
            </a: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Заголовок 1"/>
          <p:cNvSpPr>
            <a:spLocks noGrp="1"/>
          </p:cNvSpPr>
          <p:nvPr>
            <p:ph type="ctrTitle"/>
          </p:nvPr>
        </p:nvSpPr>
        <p:spPr>
          <a:xfrm>
            <a:off x="785786" y="0"/>
            <a:ext cx="7772400" cy="1470025"/>
          </a:xfrm>
        </p:spPr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</a:p>
        </p:txBody>
      </p:sp>
      <p:grpSp>
        <p:nvGrpSpPr>
          <p:cNvPr id="24" name="Группа 23"/>
          <p:cNvGrpSpPr/>
          <p:nvPr/>
        </p:nvGrpSpPr>
        <p:grpSpPr>
          <a:xfrm>
            <a:off x="1357290" y="1500174"/>
            <a:ext cx="7001070" cy="4953541"/>
            <a:chOff x="1357290" y="1500174"/>
            <a:chExt cx="7001070" cy="4953541"/>
          </a:xfrm>
        </p:grpSpPr>
        <p:sp>
          <p:nvSpPr>
            <p:cNvPr id="33795" name="AutoShape 3"/>
            <p:cNvSpPr>
              <a:spLocks noChangeArrowheads="1"/>
            </p:cNvSpPr>
            <p:nvPr/>
          </p:nvSpPr>
          <p:spPr bwMode="auto">
            <a:xfrm>
              <a:off x="3283248" y="1500174"/>
              <a:ext cx="2555104" cy="1140538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Понравился урок?</a:t>
              </a:r>
            </a:p>
          </p:txBody>
        </p:sp>
        <p:cxnSp>
          <p:nvCxnSpPr>
            <p:cNvPr id="33796" name="AutoShape 4"/>
            <p:cNvCxnSpPr>
              <a:cxnSpLocks noChangeShapeType="1"/>
            </p:cNvCxnSpPr>
            <p:nvPr/>
          </p:nvCxnSpPr>
          <p:spPr bwMode="auto">
            <a:xfrm flipH="1">
              <a:off x="2384467" y="2090107"/>
              <a:ext cx="89878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3797" name="AutoShape 5"/>
            <p:cNvCxnSpPr>
              <a:cxnSpLocks noChangeShapeType="1"/>
            </p:cNvCxnSpPr>
            <p:nvPr/>
          </p:nvCxnSpPr>
          <p:spPr bwMode="auto">
            <a:xfrm>
              <a:off x="5838351" y="2090107"/>
              <a:ext cx="821742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3798" name="AutoShape 6"/>
            <p:cNvCxnSpPr>
              <a:cxnSpLocks noChangeShapeType="1"/>
            </p:cNvCxnSpPr>
            <p:nvPr/>
          </p:nvCxnSpPr>
          <p:spPr bwMode="auto">
            <a:xfrm>
              <a:off x="2384467" y="2090107"/>
              <a:ext cx="0" cy="93078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3799" name="AutoShape 7"/>
            <p:cNvCxnSpPr>
              <a:cxnSpLocks noChangeShapeType="1"/>
            </p:cNvCxnSpPr>
            <p:nvPr/>
          </p:nvCxnSpPr>
          <p:spPr bwMode="auto">
            <a:xfrm>
              <a:off x="6660093" y="2090107"/>
              <a:ext cx="0" cy="93078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3800" name="Rectangle 8"/>
            <p:cNvSpPr>
              <a:spLocks noChangeArrowheads="1"/>
            </p:cNvSpPr>
            <p:nvPr/>
          </p:nvSpPr>
          <p:spPr bwMode="auto">
            <a:xfrm>
              <a:off x="1357290" y="3020891"/>
              <a:ext cx="2709180" cy="12655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Поднимите желтый смайлик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801" name="Rectangle 9"/>
            <p:cNvSpPr>
              <a:spLocks noChangeArrowheads="1"/>
            </p:cNvSpPr>
            <p:nvPr/>
          </p:nvSpPr>
          <p:spPr bwMode="auto">
            <a:xfrm>
              <a:off x="5363282" y="3020891"/>
              <a:ext cx="2995078" cy="12655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Поднимите красный смайлик</a:t>
              </a:r>
            </a:p>
          </p:txBody>
        </p:sp>
        <p:cxnSp>
          <p:nvCxnSpPr>
            <p:cNvPr id="33803" name="AutoShape 11"/>
            <p:cNvCxnSpPr>
              <a:cxnSpLocks noChangeShapeType="1"/>
            </p:cNvCxnSpPr>
            <p:nvPr/>
          </p:nvCxnSpPr>
          <p:spPr bwMode="auto">
            <a:xfrm rot="5400000">
              <a:off x="6537339" y="4464057"/>
              <a:ext cx="357190" cy="15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3804" name="AutoShape 12"/>
            <p:cNvCxnSpPr>
              <a:cxnSpLocks noChangeShapeType="1"/>
            </p:cNvCxnSpPr>
            <p:nvPr/>
          </p:nvCxnSpPr>
          <p:spPr bwMode="auto">
            <a:xfrm>
              <a:off x="2428860" y="4643446"/>
              <a:ext cx="4275626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33806" name="Rectangle 14"/>
            <p:cNvSpPr>
              <a:spLocks noChangeArrowheads="1"/>
            </p:cNvSpPr>
            <p:nvPr/>
          </p:nvSpPr>
          <p:spPr bwMode="auto">
            <a:xfrm>
              <a:off x="3428992" y="5072074"/>
              <a:ext cx="2375348" cy="45883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Спасибо за урок</a:t>
              </a:r>
            </a:p>
          </p:txBody>
        </p:sp>
        <p:sp>
          <p:nvSpPr>
            <p:cNvPr id="33807" name="Rectangle 15"/>
            <p:cNvSpPr>
              <a:spLocks noChangeArrowheads="1"/>
            </p:cNvSpPr>
            <p:nvPr/>
          </p:nvSpPr>
          <p:spPr bwMode="auto">
            <a:xfrm>
              <a:off x="3214678" y="5929330"/>
              <a:ext cx="2643206" cy="5243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Д</a:t>
              </a: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омашнее задание</a:t>
              </a:r>
            </a:p>
          </p:txBody>
        </p:sp>
        <p:cxnSp>
          <p:nvCxnSpPr>
            <p:cNvPr id="33808" name="AutoShape 16"/>
            <p:cNvCxnSpPr>
              <a:cxnSpLocks noChangeShapeType="1"/>
            </p:cNvCxnSpPr>
            <p:nvPr/>
          </p:nvCxnSpPr>
          <p:spPr bwMode="auto">
            <a:xfrm rot="5400000">
              <a:off x="4367456" y="5700466"/>
              <a:ext cx="404309" cy="478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3809" name="Text Box 17"/>
            <p:cNvSpPr txBox="1">
              <a:spLocks noChangeArrowheads="1"/>
            </p:cNvSpPr>
            <p:nvPr/>
          </p:nvSpPr>
          <p:spPr bwMode="auto">
            <a:xfrm>
              <a:off x="2577063" y="1762367"/>
              <a:ext cx="706184" cy="327741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да</a:t>
              </a:r>
            </a:p>
          </p:txBody>
        </p:sp>
        <p:sp>
          <p:nvSpPr>
            <p:cNvPr id="33810" name="Text Box 18"/>
            <p:cNvSpPr txBox="1">
              <a:spLocks noChangeArrowheads="1"/>
            </p:cNvSpPr>
            <p:nvPr/>
          </p:nvSpPr>
          <p:spPr bwMode="auto">
            <a:xfrm>
              <a:off x="5979588" y="1749257"/>
              <a:ext cx="680505" cy="34085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нет</a:t>
              </a:r>
            </a:p>
          </p:txBody>
        </p:sp>
        <p:cxnSp>
          <p:nvCxnSpPr>
            <p:cNvPr id="22" name="AutoShape 11"/>
            <p:cNvCxnSpPr>
              <a:cxnSpLocks noChangeShapeType="1"/>
            </p:cNvCxnSpPr>
            <p:nvPr/>
          </p:nvCxnSpPr>
          <p:spPr bwMode="auto">
            <a:xfrm rot="5400000">
              <a:off x="2251059" y="4464057"/>
              <a:ext cx="357190" cy="15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1" name="AutoShape 16"/>
            <p:cNvCxnSpPr>
              <a:cxnSpLocks noChangeShapeType="1"/>
            </p:cNvCxnSpPr>
            <p:nvPr/>
          </p:nvCxnSpPr>
          <p:spPr bwMode="auto">
            <a:xfrm rot="5400000">
              <a:off x="4372236" y="4843210"/>
              <a:ext cx="404309" cy="478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pic>
          <p:nvPicPr>
            <p:cNvPr id="13313" name="Picture 1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286512" y="3357563"/>
              <a:ext cx="843541" cy="857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3" name="Рисунок 22"/>
            <p:cNvPicPr/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2000232" y="3357562"/>
              <a:ext cx="856586" cy="7899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1" name="Заголовок 1"/>
          <p:cNvSpPr txBox="1">
            <a:spLocks/>
          </p:cNvSpPr>
          <p:nvPr/>
        </p:nvSpPr>
        <p:spPr>
          <a:xfrm>
            <a:off x="714348" y="1214422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kern="0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Самостоятельная работа</a:t>
            </a:r>
            <a:endParaRPr kumimoji="0" lang="ru-RU" sz="40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357290" y="2214554"/>
            <a:ext cx="6858048" cy="1785950"/>
          </a:xfrm>
          <a:prstGeom prst="rect">
            <a:avLst/>
          </a:prstGeom>
          <a:noFill/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На рабочем столе открыть файл «Самостоятельная работа»,  выбрать одно задание и построить к нему блок-схему. Тетради в конце урока сдать учителю на проверку.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1" grpId="0"/>
      <p:bldP spid="21" grpId="1"/>
      <p:bldP spid="2050" grpId="0" animBg="1"/>
      <p:bldP spid="205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34" y="1428736"/>
            <a:ext cx="8236897" cy="2928958"/>
          </a:xfrm>
          <a:prstGeom prst="rect">
            <a:avLst/>
          </a:prstGeom>
          <a:noFill/>
          <a:ln w="1905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796908"/>
          </a:xfrm>
        </p:spPr>
        <p:txBody>
          <a:bodyPr/>
          <a:lstStyle/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Найдите ошибки в предложенной блок-схеме: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714348" y="1285860"/>
            <a:ext cx="2071702" cy="4071966"/>
            <a:chOff x="2360" y="10995"/>
            <a:chExt cx="1815" cy="3885"/>
          </a:xfrm>
        </p:grpSpPr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2460" y="10995"/>
              <a:ext cx="1500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начало</a:t>
              </a:r>
            </a:p>
          </p:txBody>
        </p:sp>
        <p:sp>
          <p:nvSpPr>
            <p:cNvPr id="7" name="Oval 4"/>
            <p:cNvSpPr>
              <a:spLocks noChangeArrowheads="1"/>
            </p:cNvSpPr>
            <p:nvPr/>
          </p:nvSpPr>
          <p:spPr bwMode="auto">
            <a:xfrm>
              <a:off x="2360" y="11835"/>
              <a:ext cx="1815" cy="57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Действие 1</a:t>
              </a:r>
            </a:p>
          </p:txBody>
        </p:sp>
        <p:sp>
          <p:nvSpPr>
            <p:cNvPr id="8" name="Oval 5"/>
            <p:cNvSpPr>
              <a:spLocks noChangeArrowheads="1"/>
            </p:cNvSpPr>
            <p:nvPr/>
          </p:nvSpPr>
          <p:spPr bwMode="auto">
            <a:xfrm>
              <a:off x="2360" y="12690"/>
              <a:ext cx="1815" cy="57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Действие 2</a:t>
              </a:r>
            </a:p>
          </p:txBody>
        </p:sp>
        <p:sp>
          <p:nvSpPr>
            <p:cNvPr id="9" name="Oval 6"/>
            <p:cNvSpPr>
              <a:spLocks noChangeArrowheads="1"/>
            </p:cNvSpPr>
            <p:nvPr/>
          </p:nvSpPr>
          <p:spPr bwMode="auto">
            <a:xfrm>
              <a:off x="2360" y="13515"/>
              <a:ext cx="1815" cy="57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Действие 3</a:t>
              </a: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2675" y="14400"/>
              <a:ext cx="1500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конец</a:t>
              </a:r>
            </a:p>
          </p:txBody>
        </p:sp>
        <p:cxnSp>
          <p:nvCxnSpPr>
            <p:cNvPr id="11" name="AutoShape 8"/>
            <p:cNvCxnSpPr>
              <a:cxnSpLocks noChangeShapeType="1"/>
            </p:cNvCxnSpPr>
            <p:nvPr/>
          </p:nvCxnSpPr>
          <p:spPr bwMode="auto">
            <a:xfrm>
              <a:off x="3300" y="11475"/>
              <a:ext cx="15" cy="36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12" name="Группа 11"/>
          <p:cNvGrpSpPr/>
          <p:nvPr/>
        </p:nvGrpSpPr>
        <p:grpSpPr>
          <a:xfrm>
            <a:off x="5000628" y="1142984"/>
            <a:ext cx="2143140" cy="4240769"/>
            <a:chOff x="5857884" y="1571612"/>
            <a:chExt cx="2143140" cy="4240769"/>
          </a:xfrm>
        </p:grpSpPr>
        <p:sp>
          <p:nvSpPr>
            <p:cNvPr id="13" name="Rectangle 3"/>
            <p:cNvSpPr>
              <a:spLocks noChangeArrowheads="1"/>
            </p:cNvSpPr>
            <p:nvPr/>
          </p:nvSpPr>
          <p:spPr bwMode="auto">
            <a:xfrm>
              <a:off x="6072198" y="2571744"/>
              <a:ext cx="1712150" cy="5031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Действие 1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Oval 4"/>
            <p:cNvSpPr>
              <a:spLocks noChangeArrowheads="1"/>
            </p:cNvSpPr>
            <p:nvPr/>
          </p:nvSpPr>
          <p:spPr bwMode="auto">
            <a:xfrm>
              <a:off x="5857884" y="1571612"/>
              <a:ext cx="2071702" cy="59743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начало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5" name="AutoShape 8"/>
            <p:cNvCxnSpPr>
              <a:cxnSpLocks noChangeShapeType="1"/>
            </p:cNvCxnSpPr>
            <p:nvPr/>
          </p:nvCxnSpPr>
          <p:spPr bwMode="auto">
            <a:xfrm>
              <a:off x="6929454" y="2214554"/>
              <a:ext cx="17122" cy="37732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6" name="AutoShape 8"/>
            <p:cNvCxnSpPr>
              <a:cxnSpLocks noChangeShapeType="1"/>
            </p:cNvCxnSpPr>
            <p:nvPr/>
          </p:nvCxnSpPr>
          <p:spPr bwMode="auto">
            <a:xfrm>
              <a:off x="6858016" y="3071810"/>
              <a:ext cx="17122" cy="37732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7" name="Rectangle 3"/>
            <p:cNvSpPr>
              <a:spLocks noChangeArrowheads="1"/>
            </p:cNvSpPr>
            <p:nvPr/>
          </p:nvSpPr>
          <p:spPr bwMode="auto">
            <a:xfrm>
              <a:off x="6072198" y="3429000"/>
              <a:ext cx="1712150" cy="5031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Действие 2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8" name="AutoShape 8"/>
            <p:cNvCxnSpPr>
              <a:cxnSpLocks noChangeShapeType="1"/>
            </p:cNvCxnSpPr>
            <p:nvPr/>
          </p:nvCxnSpPr>
          <p:spPr bwMode="auto">
            <a:xfrm>
              <a:off x="6858016" y="3929066"/>
              <a:ext cx="17122" cy="37732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9" name="Rectangle 3"/>
            <p:cNvSpPr>
              <a:spLocks noChangeArrowheads="1"/>
            </p:cNvSpPr>
            <p:nvPr/>
          </p:nvSpPr>
          <p:spPr bwMode="auto">
            <a:xfrm>
              <a:off x="6072198" y="4357694"/>
              <a:ext cx="1712150" cy="5031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Действие 3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Oval 4"/>
            <p:cNvSpPr>
              <a:spLocks noChangeArrowheads="1"/>
            </p:cNvSpPr>
            <p:nvPr/>
          </p:nvSpPr>
          <p:spPr bwMode="auto">
            <a:xfrm>
              <a:off x="5929322" y="5214950"/>
              <a:ext cx="2071702" cy="59743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конец</a:t>
              </a:r>
            </a:p>
          </p:txBody>
        </p:sp>
        <p:cxnSp>
          <p:nvCxnSpPr>
            <p:cNvPr id="21" name="AutoShape 8"/>
            <p:cNvCxnSpPr>
              <a:cxnSpLocks noChangeShapeType="1"/>
            </p:cNvCxnSpPr>
            <p:nvPr/>
          </p:nvCxnSpPr>
          <p:spPr bwMode="auto">
            <a:xfrm>
              <a:off x="6929454" y="4857760"/>
              <a:ext cx="17122" cy="37732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50ACF5-4F45-4E9B-9B4C-0BC2A2994350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grpSp>
        <p:nvGrpSpPr>
          <p:cNvPr id="23" name="Group 2"/>
          <p:cNvGrpSpPr>
            <a:grpSpLocks/>
          </p:cNvGrpSpPr>
          <p:nvPr/>
        </p:nvGrpSpPr>
        <p:grpSpPr bwMode="auto">
          <a:xfrm>
            <a:off x="642910" y="1214422"/>
            <a:ext cx="2071702" cy="4429156"/>
            <a:chOff x="5970" y="11145"/>
            <a:chExt cx="1875" cy="4005"/>
          </a:xfrm>
        </p:grpSpPr>
        <p:sp>
          <p:nvSpPr>
            <p:cNvPr id="25" name="Oval 3"/>
            <p:cNvSpPr>
              <a:spLocks noChangeArrowheads="1"/>
            </p:cNvSpPr>
            <p:nvPr/>
          </p:nvSpPr>
          <p:spPr bwMode="auto">
            <a:xfrm>
              <a:off x="6270" y="14670"/>
              <a:ext cx="1380" cy="4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конец</a:t>
              </a:r>
            </a:p>
          </p:txBody>
        </p:sp>
        <p:sp>
          <p:nvSpPr>
            <p:cNvPr id="26" name="AutoShape 4"/>
            <p:cNvSpPr>
              <a:spLocks noChangeArrowheads="1"/>
            </p:cNvSpPr>
            <p:nvPr/>
          </p:nvSpPr>
          <p:spPr bwMode="auto">
            <a:xfrm>
              <a:off x="5970" y="11835"/>
              <a:ext cx="1875" cy="675"/>
            </a:xfrm>
            <a:prstGeom prst="parallelogram">
              <a:avLst>
                <a:gd name="adj" fmla="val 6944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Ввод а, в</a:t>
              </a:r>
            </a:p>
          </p:txBody>
        </p:sp>
        <p:sp>
          <p:nvSpPr>
            <p:cNvPr id="27" name="Rectangle 5"/>
            <p:cNvSpPr>
              <a:spLocks noChangeArrowheads="1"/>
            </p:cNvSpPr>
            <p:nvPr/>
          </p:nvSpPr>
          <p:spPr bwMode="auto">
            <a:xfrm>
              <a:off x="6075" y="12855"/>
              <a:ext cx="1500" cy="57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Р=х-у</a:t>
              </a:r>
            </a:p>
          </p:txBody>
        </p:sp>
        <p:sp>
          <p:nvSpPr>
            <p:cNvPr id="28" name="AutoShape 6"/>
            <p:cNvSpPr>
              <a:spLocks noChangeArrowheads="1"/>
            </p:cNvSpPr>
            <p:nvPr/>
          </p:nvSpPr>
          <p:spPr bwMode="auto">
            <a:xfrm>
              <a:off x="5970" y="13725"/>
              <a:ext cx="1875" cy="675"/>
            </a:xfrm>
            <a:prstGeom prst="parallelogram">
              <a:avLst>
                <a:gd name="adj" fmla="val 6944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Вывод  </a:t>
              </a: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S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Oval 7"/>
            <p:cNvSpPr>
              <a:spLocks noChangeArrowheads="1"/>
            </p:cNvSpPr>
            <p:nvPr/>
          </p:nvSpPr>
          <p:spPr bwMode="auto">
            <a:xfrm>
              <a:off x="6270" y="11145"/>
              <a:ext cx="1380" cy="4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начало</a:t>
              </a:r>
            </a:p>
          </p:txBody>
        </p:sp>
        <p:cxnSp>
          <p:nvCxnSpPr>
            <p:cNvPr id="30" name="AutoShape 8"/>
            <p:cNvCxnSpPr>
              <a:cxnSpLocks noChangeShapeType="1"/>
            </p:cNvCxnSpPr>
            <p:nvPr/>
          </p:nvCxnSpPr>
          <p:spPr bwMode="auto">
            <a:xfrm>
              <a:off x="7005" y="11625"/>
              <a:ext cx="0" cy="21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1" name="AutoShape 9"/>
            <p:cNvCxnSpPr>
              <a:cxnSpLocks noChangeShapeType="1"/>
            </p:cNvCxnSpPr>
            <p:nvPr/>
          </p:nvCxnSpPr>
          <p:spPr bwMode="auto">
            <a:xfrm>
              <a:off x="7005" y="12510"/>
              <a:ext cx="0" cy="34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2" name="AutoShape 10"/>
            <p:cNvCxnSpPr>
              <a:cxnSpLocks noChangeShapeType="1"/>
            </p:cNvCxnSpPr>
            <p:nvPr/>
          </p:nvCxnSpPr>
          <p:spPr bwMode="auto">
            <a:xfrm>
              <a:off x="7005" y="13425"/>
              <a:ext cx="0" cy="3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3" name="AutoShape 11"/>
            <p:cNvCxnSpPr>
              <a:cxnSpLocks noChangeShapeType="1"/>
            </p:cNvCxnSpPr>
            <p:nvPr/>
          </p:nvCxnSpPr>
          <p:spPr bwMode="auto">
            <a:xfrm>
              <a:off x="7005" y="14400"/>
              <a:ext cx="0" cy="27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34" name="Group 2"/>
          <p:cNvGrpSpPr>
            <a:grpSpLocks/>
          </p:cNvGrpSpPr>
          <p:nvPr/>
        </p:nvGrpSpPr>
        <p:grpSpPr bwMode="auto">
          <a:xfrm>
            <a:off x="4786314" y="1142984"/>
            <a:ext cx="2071702" cy="4429156"/>
            <a:chOff x="5970" y="11145"/>
            <a:chExt cx="1875" cy="4005"/>
          </a:xfrm>
        </p:grpSpPr>
        <p:sp>
          <p:nvSpPr>
            <p:cNvPr id="35" name="Oval 3"/>
            <p:cNvSpPr>
              <a:spLocks noChangeArrowheads="1"/>
            </p:cNvSpPr>
            <p:nvPr/>
          </p:nvSpPr>
          <p:spPr bwMode="auto">
            <a:xfrm>
              <a:off x="6270" y="14670"/>
              <a:ext cx="1380" cy="4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конец</a:t>
              </a:r>
            </a:p>
          </p:txBody>
        </p:sp>
        <p:sp>
          <p:nvSpPr>
            <p:cNvPr id="36" name="AutoShape 4"/>
            <p:cNvSpPr>
              <a:spLocks noChangeArrowheads="1"/>
            </p:cNvSpPr>
            <p:nvPr/>
          </p:nvSpPr>
          <p:spPr bwMode="auto">
            <a:xfrm>
              <a:off x="5970" y="11835"/>
              <a:ext cx="1875" cy="675"/>
            </a:xfrm>
            <a:prstGeom prst="parallelogram">
              <a:avLst>
                <a:gd name="adj" fmla="val 6944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Ввод </a:t>
              </a: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х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ru-RU" sz="2000" dirty="0">
                  <a:latin typeface="Times New Roman" pitchFamily="18" charset="0"/>
                  <a:cs typeface="Times New Roman" pitchFamily="18" charset="0"/>
                </a:rPr>
                <a:t>у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Rectangle 5"/>
            <p:cNvSpPr>
              <a:spLocks noChangeArrowheads="1"/>
            </p:cNvSpPr>
            <p:nvPr/>
          </p:nvSpPr>
          <p:spPr bwMode="auto">
            <a:xfrm>
              <a:off x="6075" y="12855"/>
              <a:ext cx="1500" cy="57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Р=х-у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AutoShape 6"/>
            <p:cNvSpPr>
              <a:spLocks noChangeArrowheads="1"/>
            </p:cNvSpPr>
            <p:nvPr/>
          </p:nvSpPr>
          <p:spPr bwMode="auto">
            <a:xfrm>
              <a:off x="5970" y="13725"/>
              <a:ext cx="1875" cy="675"/>
            </a:xfrm>
            <a:prstGeom prst="parallelogram">
              <a:avLst>
                <a:gd name="adj" fmla="val 6944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Вывод  Р</a:t>
              </a:r>
            </a:p>
          </p:txBody>
        </p:sp>
        <p:sp>
          <p:nvSpPr>
            <p:cNvPr id="39" name="Oval 7"/>
            <p:cNvSpPr>
              <a:spLocks noChangeArrowheads="1"/>
            </p:cNvSpPr>
            <p:nvPr/>
          </p:nvSpPr>
          <p:spPr bwMode="auto">
            <a:xfrm>
              <a:off x="6270" y="11145"/>
              <a:ext cx="1380" cy="4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начало</a:t>
              </a:r>
            </a:p>
          </p:txBody>
        </p:sp>
        <p:cxnSp>
          <p:nvCxnSpPr>
            <p:cNvPr id="40" name="AutoShape 8"/>
            <p:cNvCxnSpPr>
              <a:cxnSpLocks noChangeShapeType="1"/>
            </p:cNvCxnSpPr>
            <p:nvPr/>
          </p:nvCxnSpPr>
          <p:spPr bwMode="auto">
            <a:xfrm>
              <a:off x="7005" y="11625"/>
              <a:ext cx="0" cy="21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41" name="AutoShape 9"/>
            <p:cNvCxnSpPr>
              <a:cxnSpLocks noChangeShapeType="1"/>
            </p:cNvCxnSpPr>
            <p:nvPr/>
          </p:nvCxnSpPr>
          <p:spPr bwMode="auto">
            <a:xfrm>
              <a:off x="7005" y="12510"/>
              <a:ext cx="0" cy="34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42" name="AutoShape 10"/>
            <p:cNvCxnSpPr>
              <a:cxnSpLocks noChangeShapeType="1"/>
            </p:cNvCxnSpPr>
            <p:nvPr/>
          </p:nvCxnSpPr>
          <p:spPr bwMode="auto">
            <a:xfrm>
              <a:off x="7005" y="13425"/>
              <a:ext cx="0" cy="3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43" name="AutoShape 11"/>
            <p:cNvCxnSpPr>
              <a:cxnSpLocks noChangeShapeType="1"/>
            </p:cNvCxnSpPr>
            <p:nvPr/>
          </p:nvCxnSpPr>
          <p:spPr bwMode="auto">
            <a:xfrm>
              <a:off x="7005" y="14400"/>
              <a:ext cx="0" cy="27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44" name="Group 16"/>
          <p:cNvGrpSpPr>
            <a:grpSpLocks/>
          </p:cNvGrpSpPr>
          <p:nvPr/>
        </p:nvGrpSpPr>
        <p:grpSpPr bwMode="auto">
          <a:xfrm>
            <a:off x="285720" y="1214422"/>
            <a:ext cx="3729414" cy="4714908"/>
            <a:chOff x="7440" y="10995"/>
            <a:chExt cx="3480" cy="4365"/>
          </a:xfrm>
        </p:grpSpPr>
        <p:sp>
          <p:nvSpPr>
            <p:cNvPr id="45" name="Oval 17"/>
            <p:cNvSpPr>
              <a:spLocks noChangeArrowheads="1"/>
            </p:cNvSpPr>
            <p:nvPr/>
          </p:nvSpPr>
          <p:spPr bwMode="auto">
            <a:xfrm>
              <a:off x="7440" y="14880"/>
              <a:ext cx="1380" cy="4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конец</a:t>
              </a:r>
            </a:p>
          </p:txBody>
        </p:sp>
        <p:sp>
          <p:nvSpPr>
            <p:cNvPr id="46" name="AutoShape 18"/>
            <p:cNvSpPr>
              <a:spLocks noChangeArrowheads="1"/>
            </p:cNvSpPr>
            <p:nvPr/>
          </p:nvSpPr>
          <p:spPr bwMode="auto">
            <a:xfrm>
              <a:off x="8460" y="11685"/>
              <a:ext cx="1875" cy="675"/>
            </a:xfrm>
            <a:prstGeom prst="parallelogram">
              <a:avLst>
                <a:gd name="adj" fmla="val 6944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Ввод а</a:t>
              </a:r>
            </a:p>
          </p:txBody>
        </p:sp>
        <p:sp>
          <p:nvSpPr>
            <p:cNvPr id="47" name="Rectangle 19"/>
            <p:cNvSpPr>
              <a:spLocks noChangeArrowheads="1"/>
            </p:cNvSpPr>
            <p:nvPr/>
          </p:nvSpPr>
          <p:spPr bwMode="auto">
            <a:xfrm>
              <a:off x="8565" y="12705"/>
              <a:ext cx="1500" cy="57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условие</a:t>
              </a:r>
            </a:p>
          </p:txBody>
        </p:sp>
        <p:sp>
          <p:nvSpPr>
            <p:cNvPr id="48" name="Oval 20"/>
            <p:cNvSpPr>
              <a:spLocks noChangeArrowheads="1"/>
            </p:cNvSpPr>
            <p:nvPr/>
          </p:nvSpPr>
          <p:spPr bwMode="auto">
            <a:xfrm>
              <a:off x="8760" y="10995"/>
              <a:ext cx="1380" cy="4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начало</a:t>
              </a:r>
            </a:p>
          </p:txBody>
        </p:sp>
        <p:cxnSp>
          <p:nvCxnSpPr>
            <p:cNvPr id="49" name="AutoShape 21"/>
            <p:cNvCxnSpPr>
              <a:cxnSpLocks noChangeShapeType="1"/>
            </p:cNvCxnSpPr>
            <p:nvPr/>
          </p:nvCxnSpPr>
          <p:spPr bwMode="auto">
            <a:xfrm>
              <a:off x="9495" y="11475"/>
              <a:ext cx="0" cy="21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50" name="AutoShape 22"/>
            <p:cNvCxnSpPr>
              <a:cxnSpLocks noChangeShapeType="1"/>
            </p:cNvCxnSpPr>
            <p:nvPr/>
          </p:nvCxnSpPr>
          <p:spPr bwMode="auto">
            <a:xfrm>
              <a:off x="9495" y="12360"/>
              <a:ext cx="0" cy="34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51" name="AutoShape 23"/>
            <p:cNvCxnSpPr>
              <a:cxnSpLocks noChangeShapeType="1"/>
            </p:cNvCxnSpPr>
            <p:nvPr/>
          </p:nvCxnSpPr>
          <p:spPr bwMode="auto">
            <a:xfrm>
              <a:off x="9495" y="13275"/>
              <a:ext cx="0" cy="3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52" name="AutoShape 24"/>
            <p:cNvCxnSpPr>
              <a:cxnSpLocks noChangeShapeType="1"/>
            </p:cNvCxnSpPr>
            <p:nvPr/>
          </p:nvCxnSpPr>
          <p:spPr bwMode="auto">
            <a:xfrm>
              <a:off x="8070" y="14085"/>
              <a:ext cx="0" cy="79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53" name="AutoShape 25"/>
            <p:cNvSpPr>
              <a:spLocks noChangeArrowheads="1"/>
            </p:cNvSpPr>
            <p:nvPr/>
          </p:nvSpPr>
          <p:spPr bwMode="auto">
            <a:xfrm>
              <a:off x="8460" y="13575"/>
              <a:ext cx="2085" cy="945"/>
            </a:xfrm>
            <a:prstGeom prst="flowChartDecis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Действие</a:t>
              </a:r>
            </a:p>
          </p:txBody>
        </p:sp>
        <p:cxnSp>
          <p:nvCxnSpPr>
            <p:cNvPr id="54" name="AutoShape 26"/>
            <p:cNvCxnSpPr>
              <a:cxnSpLocks noChangeShapeType="1"/>
            </p:cNvCxnSpPr>
            <p:nvPr/>
          </p:nvCxnSpPr>
          <p:spPr bwMode="auto">
            <a:xfrm flipV="1">
              <a:off x="10920" y="12510"/>
              <a:ext cx="0" cy="15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5" name="AutoShape 27"/>
            <p:cNvCxnSpPr>
              <a:cxnSpLocks noChangeShapeType="1"/>
            </p:cNvCxnSpPr>
            <p:nvPr/>
          </p:nvCxnSpPr>
          <p:spPr bwMode="auto">
            <a:xfrm flipH="1">
              <a:off x="9495" y="12510"/>
              <a:ext cx="142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56" name="Text Box 28"/>
            <p:cNvSpPr txBox="1">
              <a:spLocks noChangeArrowheads="1"/>
            </p:cNvSpPr>
            <p:nvPr/>
          </p:nvSpPr>
          <p:spPr bwMode="auto">
            <a:xfrm>
              <a:off x="8040" y="13574"/>
              <a:ext cx="546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да</a:t>
              </a:r>
            </a:p>
          </p:txBody>
        </p:sp>
        <p:sp>
          <p:nvSpPr>
            <p:cNvPr id="57" name="Text Box 29"/>
            <p:cNvSpPr txBox="1">
              <a:spLocks noChangeArrowheads="1"/>
            </p:cNvSpPr>
            <p:nvPr/>
          </p:nvSpPr>
          <p:spPr bwMode="auto">
            <a:xfrm>
              <a:off x="10238" y="13574"/>
              <a:ext cx="602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нет</a:t>
              </a:r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4572000" y="1214422"/>
            <a:ext cx="3788418" cy="4714908"/>
            <a:chOff x="4786314" y="1357298"/>
            <a:chExt cx="3788418" cy="4714908"/>
          </a:xfrm>
        </p:grpSpPr>
        <p:sp>
          <p:nvSpPr>
            <p:cNvPr id="59" name="Oval 17"/>
            <p:cNvSpPr>
              <a:spLocks noChangeArrowheads="1"/>
            </p:cNvSpPr>
            <p:nvPr/>
          </p:nvSpPr>
          <p:spPr bwMode="auto">
            <a:xfrm>
              <a:off x="4786314" y="5553728"/>
              <a:ext cx="1478906" cy="51847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конец</a:t>
              </a:r>
            </a:p>
          </p:txBody>
        </p:sp>
        <p:sp>
          <p:nvSpPr>
            <p:cNvPr id="60" name="AutoShape 18"/>
            <p:cNvSpPr>
              <a:spLocks noChangeArrowheads="1"/>
            </p:cNvSpPr>
            <p:nvPr/>
          </p:nvSpPr>
          <p:spPr bwMode="auto">
            <a:xfrm>
              <a:off x="5879418" y="2102610"/>
              <a:ext cx="2009383" cy="729109"/>
            </a:xfrm>
            <a:prstGeom prst="parallelogram">
              <a:avLst>
                <a:gd name="adj" fmla="val 6944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Ввод а</a:t>
              </a:r>
            </a:p>
          </p:txBody>
        </p:sp>
        <p:sp>
          <p:nvSpPr>
            <p:cNvPr id="61" name="Rectangle 19"/>
            <p:cNvSpPr>
              <a:spLocks noChangeArrowheads="1"/>
            </p:cNvSpPr>
            <p:nvPr/>
          </p:nvSpPr>
          <p:spPr bwMode="auto">
            <a:xfrm>
              <a:off x="5991944" y="3204375"/>
              <a:ext cx="1607506" cy="61569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Действие 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2" name="Oval 20"/>
            <p:cNvSpPr>
              <a:spLocks noChangeArrowheads="1"/>
            </p:cNvSpPr>
            <p:nvPr/>
          </p:nvSpPr>
          <p:spPr bwMode="auto">
            <a:xfrm>
              <a:off x="6200919" y="1357298"/>
              <a:ext cx="1478906" cy="51847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начало</a:t>
              </a:r>
            </a:p>
          </p:txBody>
        </p:sp>
        <p:cxnSp>
          <p:nvCxnSpPr>
            <p:cNvPr id="63" name="AutoShape 21"/>
            <p:cNvCxnSpPr>
              <a:cxnSpLocks noChangeShapeType="1"/>
            </p:cNvCxnSpPr>
            <p:nvPr/>
          </p:nvCxnSpPr>
          <p:spPr bwMode="auto">
            <a:xfrm>
              <a:off x="6988597" y="1875776"/>
              <a:ext cx="0" cy="22683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4" name="AutoShape 22"/>
            <p:cNvCxnSpPr>
              <a:cxnSpLocks noChangeShapeType="1"/>
            </p:cNvCxnSpPr>
            <p:nvPr/>
          </p:nvCxnSpPr>
          <p:spPr bwMode="auto">
            <a:xfrm>
              <a:off x="6988597" y="2831719"/>
              <a:ext cx="0" cy="37265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5" name="AutoShape 23"/>
            <p:cNvCxnSpPr>
              <a:cxnSpLocks noChangeShapeType="1"/>
            </p:cNvCxnSpPr>
            <p:nvPr/>
          </p:nvCxnSpPr>
          <p:spPr bwMode="auto">
            <a:xfrm>
              <a:off x="6988597" y="3820068"/>
              <a:ext cx="0" cy="32404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6" name="AutoShape 24"/>
            <p:cNvCxnSpPr>
              <a:cxnSpLocks noChangeShapeType="1"/>
            </p:cNvCxnSpPr>
            <p:nvPr/>
          </p:nvCxnSpPr>
          <p:spPr bwMode="auto">
            <a:xfrm rot="16200000" flipH="1">
              <a:off x="4964908" y="5107792"/>
              <a:ext cx="928696" cy="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67" name="AutoShape 25"/>
            <p:cNvSpPr>
              <a:spLocks noChangeArrowheads="1"/>
            </p:cNvSpPr>
            <p:nvPr/>
          </p:nvSpPr>
          <p:spPr bwMode="auto">
            <a:xfrm>
              <a:off x="5879418" y="4144116"/>
              <a:ext cx="2234433" cy="1020753"/>
            </a:xfrm>
            <a:prstGeom prst="flowChartDecis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ru-RU" sz="1400" dirty="0" smtClean="0">
                  <a:latin typeface="Times New Roman" pitchFamily="18" charset="0"/>
                  <a:cs typeface="Times New Roman" pitchFamily="18" charset="0"/>
                </a:rPr>
                <a:t>условие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8" name="AutoShape 26"/>
            <p:cNvCxnSpPr>
              <a:cxnSpLocks noChangeShapeType="1"/>
            </p:cNvCxnSpPr>
            <p:nvPr/>
          </p:nvCxnSpPr>
          <p:spPr bwMode="auto">
            <a:xfrm flipV="1">
              <a:off x="8515728" y="2993744"/>
              <a:ext cx="0" cy="162024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69" name="AutoShape 27"/>
            <p:cNvCxnSpPr>
              <a:cxnSpLocks noChangeShapeType="1"/>
            </p:cNvCxnSpPr>
            <p:nvPr/>
          </p:nvCxnSpPr>
          <p:spPr bwMode="auto">
            <a:xfrm flipH="1">
              <a:off x="6988597" y="2993744"/>
              <a:ext cx="1527131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70" name="Text Box 28"/>
            <p:cNvSpPr txBox="1">
              <a:spLocks noChangeArrowheads="1"/>
            </p:cNvSpPr>
            <p:nvPr/>
          </p:nvSpPr>
          <p:spPr bwMode="auto">
            <a:xfrm>
              <a:off x="5429316" y="4143036"/>
              <a:ext cx="585132" cy="3888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да</a:t>
              </a:r>
            </a:p>
          </p:txBody>
        </p:sp>
        <p:sp>
          <p:nvSpPr>
            <p:cNvPr id="71" name="Text Box 29"/>
            <p:cNvSpPr txBox="1">
              <a:spLocks noChangeArrowheads="1"/>
            </p:cNvSpPr>
            <p:nvPr/>
          </p:nvSpPr>
          <p:spPr bwMode="auto">
            <a:xfrm>
              <a:off x="7929586" y="4143380"/>
              <a:ext cx="645146" cy="3888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нет</a:t>
              </a:r>
            </a:p>
          </p:txBody>
        </p:sp>
        <p:cxnSp>
          <p:nvCxnSpPr>
            <p:cNvPr id="72" name="Прямая соединительная линия 71"/>
            <p:cNvCxnSpPr/>
            <p:nvPr/>
          </p:nvCxnSpPr>
          <p:spPr>
            <a:xfrm>
              <a:off x="5429256" y="4643446"/>
              <a:ext cx="500066" cy="1588"/>
            </a:xfrm>
            <a:prstGeom prst="line">
              <a:avLst/>
            </a:prstGeom>
            <a:ln>
              <a:solidFill>
                <a:schemeClr val="tx2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72"/>
            <p:cNvCxnSpPr/>
            <p:nvPr/>
          </p:nvCxnSpPr>
          <p:spPr>
            <a:xfrm>
              <a:off x="8072462" y="4643446"/>
              <a:ext cx="500066" cy="1588"/>
            </a:xfrm>
            <a:prstGeom prst="line">
              <a:avLst/>
            </a:prstGeom>
            <a:ln>
              <a:solidFill>
                <a:schemeClr val="tx2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5" name="Прямая соединительная линия 74"/>
          <p:cNvCxnSpPr>
            <a:stCxn id="53" idx="3"/>
          </p:cNvCxnSpPr>
          <p:nvPr/>
        </p:nvCxnSpPr>
        <p:spPr>
          <a:xfrm flipV="1">
            <a:off x="3613257" y="4500570"/>
            <a:ext cx="458677" cy="11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596" y="500042"/>
            <a:ext cx="8215370" cy="4934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50ACF5-4F45-4E9B-9B4C-0BC2A2994350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500034" y="285728"/>
            <a:ext cx="8229600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Разветвляющийся алгоритм – это алгоритм, в котором в зависимости от условия выполняется либо одна, либо другая последовательность действий.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500034" y="2428868"/>
            <a:ext cx="3786214" cy="3286148"/>
            <a:chOff x="2325" y="9574"/>
            <a:chExt cx="4305" cy="3645"/>
          </a:xfrm>
        </p:grpSpPr>
        <p:sp>
          <p:nvSpPr>
            <p:cNvPr id="8" name="Text Box 45"/>
            <p:cNvSpPr txBox="1">
              <a:spLocks noChangeArrowheads="1"/>
            </p:cNvSpPr>
            <p:nvPr/>
          </p:nvSpPr>
          <p:spPr bwMode="auto">
            <a:xfrm>
              <a:off x="2895" y="10099"/>
              <a:ext cx="675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да</a:t>
              </a:r>
            </a:p>
          </p:txBody>
        </p:sp>
        <p:cxnSp>
          <p:nvCxnSpPr>
            <p:cNvPr id="9" name="AutoShape 46"/>
            <p:cNvCxnSpPr>
              <a:cxnSpLocks noChangeShapeType="1"/>
            </p:cNvCxnSpPr>
            <p:nvPr/>
          </p:nvCxnSpPr>
          <p:spPr bwMode="auto">
            <a:xfrm flipH="1">
              <a:off x="2895" y="10564"/>
              <a:ext cx="6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" name="AutoShape 47"/>
            <p:cNvCxnSpPr>
              <a:cxnSpLocks noChangeShapeType="1"/>
            </p:cNvCxnSpPr>
            <p:nvPr/>
          </p:nvCxnSpPr>
          <p:spPr bwMode="auto">
            <a:xfrm>
              <a:off x="2895" y="10564"/>
              <a:ext cx="0" cy="9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1" name="AutoShape 48"/>
            <p:cNvCxnSpPr>
              <a:cxnSpLocks noChangeShapeType="1"/>
            </p:cNvCxnSpPr>
            <p:nvPr/>
          </p:nvCxnSpPr>
          <p:spPr bwMode="auto">
            <a:xfrm>
              <a:off x="6180" y="10624"/>
              <a:ext cx="0" cy="9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2" name="Rectangle 49"/>
            <p:cNvSpPr>
              <a:spLocks noChangeArrowheads="1"/>
            </p:cNvSpPr>
            <p:nvPr/>
          </p:nvSpPr>
          <p:spPr bwMode="auto">
            <a:xfrm>
              <a:off x="2325" y="11614"/>
              <a:ext cx="1545" cy="4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Действие 1 </a:t>
              </a:r>
            </a:p>
          </p:txBody>
        </p:sp>
        <p:sp>
          <p:nvSpPr>
            <p:cNvPr id="13" name="Rectangle 50"/>
            <p:cNvSpPr>
              <a:spLocks noChangeArrowheads="1"/>
            </p:cNvSpPr>
            <p:nvPr/>
          </p:nvSpPr>
          <p:spPr bwMode="auto">
            <a:xfrm>
              <a:off x="5085" y="11614"/>
              <a:ext cx="1545" cy="4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Действие 2 </a:t>
              </a:r>
            </a:p>
          </p:txBody>
        </p:sp>
        <p:cxnSp>
          <p:nvCxnSpPr>
            <p:cNvPr id="14" name="AutoShape 51"/>
            <p:cNvCxnSpPr>
              <a:cxnSpLocks noChangeShapeType="1"/>
            </p:cNvCxnSpPr>
            <p:nvPr/>
          </p:nvCxnSpPr>
          <p:spPr bwMode="auto">
            <a:xfrm>
              <a:off x="2895" y="12109"/>
              <a:ext cx="0" cy="57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5" name="AutoShape 52"/>
            <p:cNvCxnSpPr>
              <a:cxnSpLocks noChangeShapeType="1"/>
            </p:cNvCxnSpPr>
            <p:nvPr/>
          </p:nvCxnSpPr>
          <p:spPr bwMode="auto">
            <a:xfrm>
              <a:off x="6180" y="12109"/>
              <a:ext cx="0" cy="57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6" name="AutoShape 53"/>
            <p:cNvCxnSpPr>
              <a:cxnSpLocks noChangeShapeType="1"/>
            </p:cNvCxnSpPr>
            <p:nvPr/>
          </p:nvCxnSpPr>
          <p:spPr bwMode="auto">
            <a:xfrm>
              <a:off x="2895" y="12679"/>
              <a:ext cx="328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7" name="AutoShape 54"/>
            <p:cNvCxnSpPr>
              <a:cxnSpLocks noChangeShapeType="1"/>
            </p:cNvCxnSpPr>
            <p:nvPr/>
          </p:nvCxnSpPr>
          <p:spPr bwMode="auto">
            <a:xfrm>
              <a:off x="4635" y="12679"/>
              <a:ext cx="0" cy="5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8" name="Text Box 55"/>
            <p:cNvSpPr txBox="1">
              <a:spLocks noChangeArrowheads="1"/>
            </p:cNvSpPr>
            <p:nvPr/>
          </p:nvSpPr>
          <p:spPr bwMode="auto">
            <a:xfrm>
              <a:off x="5580" y="10174"/>
              <a:ext cx="675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нет</a:t>
              </a:r>
            </a:p>
          </p:txBody>
        </p:sp>
        <p:cxnSp>
          <p:nvCxnSpPr>
            <p:cNvPr id="19" name="AutoShape 56"/>
            <p:cNvCxnSpPr>
              <a:cxnSpLocks noChangeShapeType="1"/>
            </p:cNvCxnSpPr>
            <p:nvPr/>
          </p:nvCxnSpPr>
          <p:spPr bwMode="auto">
            <a:xfrm>
              <a:off x="5580" y="10564"/>
              <a:ext cx="6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20" name="AutoShape 57"/>
            <p:cNvSpPr>
              <a:spLocks noChangeArrowheads="1"/>
            </p:cNvSpPr>
            <p:nvPr/>
          </p:nvSpPr>
          <p:spPr bwMode="auto">
            <a:xfrm>
              <a:off x="3570" y="10009"/>
              <a:ext cx="2010" cy="1110"/>
            </a:xfrm>
            <a:prstGeom prst="flowChartDecis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условие</a:t>
              </a:r>
            </a:p>
          </p:txBody>
        </p:sp>
        <p:cxnSp>
          <p:nvCxnSpPr>
            <p:cNvPr id="21" name="AutoShape 58"/>
            <p:cNvCxnSpPr>
              <a:cxnSpLocks noChangeShapeType="1"/>
            </p:cNvCxnSpPr>
            <p:nvPr/>
          </p:nvCxnSpPr>
          <p:spPr bwMode="auto">
            <a:xfrm>
              <a:off x="4545" y="9574"/>
              <a:ext cx="15" cy="4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22" name="Group 59"/>
          <p:cNvGrpSpPr>
            <a:grpSpLocks/>
          </p:cNvGrpSpPr>
          <p:nvPr/>
        </p:nvGrpSpPr>
        <p:grpSpPr bwMode="auto">
          <a:xfrm>
            <a:off x="4643438" y="2428868"/>
            <a:ext cx="3571900" cy="3214710"/>
            <a:chOff x="6880" y="9499"/>
            <a:chExt cx="3855" cy="3645"/>
          </a:xfrm>
        </p:grpSpPr>
        <p:sp>
          <p:nvSpPr>
            <p:cNvPr id="23" name="Text Box 60"/>
            <p:cNvSpPr txBox="1">
              <a:spLocks noChangeArrowheads="1"/>
            </p:cNvSpPr>
            <p:nvPr/>
          </p:nvSpPr>
          <p:spPr bwMode="auto">
            <a:xfrm>
              <a:off x="7620" y="10099"/>
              <a:ext cx="675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да</a:t>
              </a:r>
            </a:p>
          </p:txBody>
        </p:sp>
        <p:cxnSp>
          <p:nvCxnSpPr>
            <p:cNvPr id="24" name="AutoShape 61"/>
            <p:cNvCxnSpPr>
              <a:cxnSpLocks noChangeShapeType="1"/>
            </p:cNvCxnSpPr>
            <p:nvPr/>
          </p:nvCxnSpPr>
          <p:spPr bwMode="auto">
            <a:xfrm>
              <a:off x="10135" y="10489"/>
              <a:ext cx="6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25" name="AutoShape 62"/>
            <p:cNvSpPr>
              <a:spLocks noChangeArrowheads="1"/>
            </p:cNvSpPr>
            <p:nvPr/>
          </p:nvSpPr>
          <p:spPr bwMode="auto">
            <a:xfrm>
              <a:off x="8125" y="9934"/>
              <a:ext cx="2010" cy="1110"/>
            </a:xfrm>
            <a:prstGeom prst="flowChartDecis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условие</a:t>
              </a:r>
            </a:p>
          </p:txBody>
        </p:sp>
        <p:cxnSp>
          <p:nvCxnSpPr>
            <p:cNvPr id="26" name="AutoShape 63"/>
            <p:cNvCxnSpPr>
              <a:cxnSpLocks noChangeShapeType="1"/>
            </p:cNvCxnSpPr>
            <p:nvPr/>
          </p:nvCxnSpPr>
          <p:spPr bwMode="auto">
            <a:xfrm flipH="1">
              <a:off x="7450" y="10489"/>
              <a:ext cx="6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7" name="AutoShape 64"/>
            <p:cNvCxnSpPr>
              <a:cxnSpLocks noChangeShapeType="1"/>
            </p:cNvCxnSpPr>
            <p:nvPr/>
          </p:nvCxnSpPr>
          <p:spPr bwMode="auto">
            <a:xfrm>
              <a:off x="7450" y="10489"/>
              <a:ext cx="0" cy="9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8" name="Rectangle 65"/>
            <p:cNvSpPr>
              <a:spLocks noChangeArrowheads="1"/>
            </p:cNvSpPr>
            <p:nvPr/>
          </p:nvSpPr>
          <p:spPr bwMode="auto">
            <a:xfrm>
              <a:off x="6880" y="11539"/>
              <a:ext cx="1545" cy="4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Действие 1 </a:t>
              </a:r>
            </a:p>
          </p:txBody>
        </p:sp>
        <p:cxnSp>
          <p:nvCxnSpPr>
            <p:cNvPr id="29" name="AutoShape 66"/>
            <p:cNvCxnSpPr>
              <a:cxnSpLocks noChangeShapeType="1"/>
            </p:cNvCxnSpPr>
            <p:nvPr/>
          </p:nvCxnSpPr>
          <p:spPr bwMode="auto">
            <a:xfrm>
              <a:off x="7450" y="12034"/>
              <a:ext cx="0" cy="57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0" name="AutoShape 67"/>
            <p:cNvCxnSpPr>
              <a:cxnSpLocks noChangeShapeType="1"/>
            </p:cNvCxnSpPr>
            <p:nvPr/>
          </p:nvCxnSpPr>
          <p:spPr bwMode="auto">
            <a:xfrm>
              <a:off x="7450" y="12604"/>
              <a:ext cx="328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1" name="AutoShape 68"/>
            <p:cNvCxnSpPr>
              <a:cxnSpLocks noChangeShapeType="1"/>
            </p:cNvCxnSpPr>
            <p:nvPr/>
          </p:nvCxnSpPr>
          <p:spPr bwMode="auto">
            <a:xfrm>
              <a:off x="9190" y="12604"/>
              <a:ext cx="0" cy="5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2" name="AutoShape 69"/>
            <p:cNvCxnSpPr>
              <a:cxnSpLocks noChangeShapeType="1"/>
            </p:cNvCxnSpPr>
            <p:nvPr/>
          </p:nvCxnSpPr>
          <p:spPr bwMode="auto">
            <a:xfrm>
              <a:off x="9100" y="9499"/>
              <a:ext cx="15" cy="4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3" name="Text Box 70"/>
            <p:cNvSpPr txBox="1">
              <a:spLocks noChangeArrowheads="1"/>
            </p:cNvSpPr>
            <p:nvPr/>
          </p:nvSpPr>
          <p:spPr bwMode="auto">
            <a:xfrm>
              <a:off x="10060" y="10024"/>
              <a:ext cx="675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нет</a:t>
              </a:r>
            </a:p>
          </p:txBody>
        </p:sp>
        <p:cxnSp>
          <p:nvCxnSpPr>
            <p:cNvPr id="34" name="AutoShape 71"/>
            <p:cNvCxnSpPr>
              <a:cxnSpLocks noChangeShapeType="1"/>
            </p:cNvCxnSpPr>
            <p:nvPr/>
          </p:nvCxnSpPr>
          <p:spPr bwMode="auto">
            <a:xfrm>
              <a:off x="10735" y="10489"/>
              <a:ext cx="0" cy="211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401080" cy="1143000"/>
          </a:xfrm>
        </p:spPr>
        <p:txBody>
          <a:bodyPr/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Тема урока: «Разветвляющиеся алгоритмы».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Цели урока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познакомиться с  алгоритмической структурой ветвление;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изучить полную и неполную формы команды ветвления;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научиться  изображать  разветвляющиеся алгоритмы в виде блок-схем.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50ACF5-4F45-4E9B-9B4C-0BC2A2994350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pic>
        <p:nvPicPr>
          <p:cNvPr id="7" name="Picture 2" descr="C:\Users\User_B\Desktop\Безымянный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472" y="571480"/>
            <a:ext cx="7786742" cy="5000844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 build="p"/>
      <p:bldP spid="5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Примеры: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0" y="1500174"/>
          <a:ext cx="8643998" cy="3803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1999"/>
                <a:gridCol w="4321999"/>
              </a:tblGrid>
              <a:tr h="96043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Если ласточки летают низко, то будет дождь, иначе дождя не будет.</a:t>
                      </a:r>
                      <a:endParaRPr lang="ru-RU" sz="1800" b="1" kern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Если погода будет хорошая, то перед тем, как делать уроки, покатаюсь на лыжах.</a:t>
                      </a:r>
                    </a:p>
                  </a:txBody>
                  <a:tcPr/>
                </a:tc>
              </a:tr>
              <a:tr h="284354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Рисунок 5" descr="C:\Users\User_B\Desktop\Безымянный.pn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20" y="2571744"/>
            <a:ext cx="4143404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User_B\AppData\Local\Microsoft\Windows\Temporary Internet Files\Content.Word\Безымянный.pn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29190" y="2643182"/>
            <a:ext cx="350046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50ACF5-4F45-4E9B-9B4C-0BC2A2994350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428596" y="16430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Работа в группах.</a:t>
            </a:r>
            <a:br>
              <a:rPr kumimoji="0" lang="ru-RU" sz="4000" b="1" i="0" u="none" strike="noStrike" kern="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40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 bwMode="auto">
          <a:xfrm>
            <a:off x="571472" y="714356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Выражения, используемые в качестве условий.</a:t>
            </a:r>
            <a:r>
              <a:rPr kumimoji="0" lang="ru-RU" sz="4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1571604" y="1928802"/>
          <a:ext cx="5834082" cy="3571896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247272"/>
                <a:gridCol w="4586810"/>
              </a:tblGrid>
              <a:tr h="5953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A &lt; B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A меньше B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953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A </a:t>
                      </a:r>
                      <a:r>
                        <a:rPr lang="en-US" sz="2800" dirty="0"/>
                        <a:t>&lt;=</a:t>
                      </a:r>
                      <a:r>
                        <a:rPr lang="ru-RU" sz="2800" dirty="0"/>
                        <a:t> B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A меньше или равно B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953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A = B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A равно B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953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A &gt; B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A больше B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953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A </a:t>
                      </a:r>
                      <a:r>
                        <a:rPr lang="en-US" sz="2800"/>
                        <a:t>&gt;=</a:t>
                      </a:r>
                      <a:r>
                        <a:rPr lang="ru-RU" sz="2800"/>
                        <a:t> B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A больше или равно B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953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A&lt;&gt;B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A не равно B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9" grpId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714356"/>
            <a:ext cx="2928958" cy="614719"/>
          </a:xfrm>
          <a:prstGeom prst="rect">
            <a:avLst/>
          </a:prstGeom>
          <a:noFill/>
        </p:spPr>
      </p:pic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4214778" y="500042"/>
            <a:ext cx="4929222" cy="4929222"/>
            <a:chOff x="3131" y="1256"/>
            <a:chExt cx="4906" cy="6011"/>
          </a:xfrm>
        </p:grpSpPr>
        <p:sp>
          <p:nvSpPr>
            <p:cNvPr id="7" name="Oval 22"/>
            <p:cNvSpPr>
              <a:spLocks noChangeArrowheads="1"/>
            </p:cNvSpPr>
            <p:nvPr/>
          </p:nvSpPr>
          <p:spPr bwMode="auto">
            <a:xfrm>
              <a:off x="4538" y="1256"/>
              <a:ext cx="1623" cy="58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начало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AutoShape 21"/>
            <p:cNvSpPr>
              <a:spLocks noChangeShapeType="1"/>
            </p:cNvSpPr>
            <p:nvPr/>
          </p:nvSpPr>
          <p:spPr bwMode="auto">
            <a:xfrm>
              <a:off x="5392" y="1842"/>
              <a:ext cx="0" cy="31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AutoShape 20"/>
            <p:cNvSpPr>
              <a:spLocks noChangeArrowheads="1"/>
            </p:cNvSpPr>
            <p:nvPr/>
          </p:nvSpPr>
          <p:spPr bwMode="auto">
            <a:xfrm>
              <a:off x="4411" y="2127"/>
              <a:ext cx="2026" cy="620"/>
            </a:xfrm>
            <a:prstGeom prst="parallelogram">
              <a:avLst>
                <a:gd name="adj" fmla="val 8169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600" dirty="0" smtClean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Ввод </a:t>
              </a:r>
              <a:r>
                <a:rPr lang="ru-RU" sz="1600" dirty="0" err="1" smtClean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х</a:t>
              </a:r>
              <a:endPara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0" name="AutoShape 19"/>
            <p:cNvSpPr>
              <a:spLocks noChangeShapeType="1"/>
            </p:cNvSpPr>
            <p:nvPr/>
          </p:nvSpPr>
          <p:spPr bwMode="auto">
            <a:xfrm>
              <a:off x="5392" y="2780"/>
              <a:ext cx="0" cy="38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AutoShape 18"/>
            <p:cNvSpPr>
              <a:spLocks noChangeArrowheads="1"/>
            </p:cNvSpPr>
            <p:nvPr/>
          </p:nvSpPr>
          <p:spPr bwMode="auto">
            <a:xfrm>
              <a:off x="4553" y="3173"/>
              <a:ext cx="1808" cy="954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600" dirty="0" smtClean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Х</a:t>
              </a:r>
              <a:r>
                <a:rPr lang="en-US" sz="1600" dirty="0" smtClean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&lt;0</a:t>
              </a:r>
            </a:p>
          </p:txBody>
        </p:sp>
        <p:sp>
          <p:nvSpPr>
            <p:cNvPr id="12" name="AutoShape 17"/>
            <p:cNvSpPr>
              <a:spLocks noChangeShapeType="1"/>
            </p:cNvSpPr>
            <p:nvPr/>
          </p:nvSpPr>
          <p:spPr bwMode="auto">
            <a:xfrm flipH="1">
              <a:off x="3935" y="3633"/>
              <a:ext cx="603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AutoShape 16"/>
            <p:cNvSpPr>
              <a:spLocks noChangeShapeType="1"/>
            </p:cNvSpPr>
            <p:nvPr/>
          </p:nvSpPr>
          <p:spPr bwMode="auto">
            <a:xfrm>
              <a:off x="6346" y="3633"/>
              <a:ext cx="787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AutoShape 15"/>
            <p:cNvSpPr>
              <a:spLocks noChangeShapeType="1"/>
            </p:cNvSpPr>
            <p:nvPr/>
          </p:nvSpPr>
          <p:spPr bwMode="auto">
            <a:xfrm>
              <a:off x="3935" y="3633"/>
              <a:ext cx="0" cy="70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AutoShape 14"/>
            <p:cNvSpPr>
              <a:spLocks noChangeShapeType="1"/>
            </p:cNvSpPr>
            <p:nvPr/>
          </p:nvSpPr>
          <p:spPr bwMode="auto">
            <a:xfrm>
              <a:off x="7133" y="3633"/>
              <a:ext cx="0" cy="70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3131" y="4337"/>
              <a:ext cx="1876" cy="4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600" dirty="0" smtClean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У=8+Х</a:t>
              </a: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>
              <a:off x="6161" y="4337"/>
              <a:ext cx="1876" cy="4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600" dirty="0" smtClean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У= 4Х+10</a:t>
              </a:r>
            </a:p>
          </p:txBody>
        </p:sp>
        <p:sp>
          <p:nvSpPr>
            <p:cNvPr id="18" name="AutoShape 11"/>
            <p:cNvSpPr>
              <a:spLocks noChangeShapeType="1"/>
            </p:cNvSpPr>
            <p:nvPr/>
          </p:nvSpPr>
          <p:spPr bwMode="auto">
            <a:xfrm>
              <a:off x="3935" y="4772"/>
              <a:ext cx="0" cy="35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AutoShape 10"/>
            <p:cNvSpPr>
              <a:spLocks noChangeShapeType="1"/>
            </p:cNvSpPr>
            <p:nvPr/>
          </p:nvSpPr>
          <p:spPr bwMode="auto">
            <a:xfrm>
              <a:off x="7133" y="4772"/>
              <a:ext cx="0" cy="35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AutoShape 9"/>
            <p:cNvSpPr>
              <a:spLocks noChangeShapeType="1"/>
            </p:cNvSpPr>
            <p:nvPr/>
          </p:nvSpPr>
          <p:spPr bwMode="auto">
            <a:xfrm>
              <a:off x="3935" y="5124"/>
              <a:ext cx="3198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AutoShape 8"/>
            <p:cNvSpPr>
              <a:spLocks noChangeShapeType="1"/>
            </p:cNvSpPr>
            <p:nvPr/>
          </p:nvSpPr>
          <p:spPr bwMode="auto">
            <a:xfrm>
              <a:off x="5392" y="5124"/>
              <a:ext cx="0" cy="51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AutoShape 7"/>
            <p:cNvSpPr>
              <a:spLocks noChangeArrowheads="1"/>
            </p:cNvSpPr>
            <p:nvPr/>
          </p:nvSpPr>
          <p:spPr bwMode="auto">
            <a:xfrm>
              <a:off x="4286" y="5643"/>
              <a:ext cx="2193" cy="687"/>
            </a:xfrm>
            <a:prstGeom prst="parallelogram">
              <a:avLst>
                <a:gd name="adj" fmla="val 7980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600" dirty="0" smtClean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Вывод у</a:t>
              </a:r>
            </a:p>
          </p:txBody>
        </p:sp>
        <p:sp>
          <p:nvSpPr>
            <p:cNvPr id="23" name="AutoShape 6"/>
            <p:cNvSpPr>
              <a:spLocks noChangeShapeType="1"/>
            </p:cNvSpPr>
            <p:nvPr/>
          </p:nvSpPr>
          <p:spPr bwMode="auto">
            <a:xfrm>
              <a:off x="5392" y="6330"/>
              <a:ext cx="0" cy="41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Oval 5"/>
            <p:cNvSpPr>
              <a:spLocks noChangeArrowheads="1"/>
            </p:cNvSpPr>
            <p:nvPr/>
          </p:nvSpPr>
          <p:spPr bwMode="auto">
            <a:xfrm>
              <a:off x="4453" y="6748"/>
              <a:ext cx="1825" cy="5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600" dirty="0" smtClean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конец</a:t>
              </a:r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4126" y="2998"/>
              <a:ext cx="603" cy="50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600" dirty="0" smtClean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да</a:t>
              </a:r>
            </a:p>
          </p:txBody>
        </p:sp>
        <p:sp>
          <p:nvSpPr>
            <p:cNvPr id="26" name="Text Box 3"/>
            <p:cNvSpPr txBox="1">
              <a:spLocks noChangeArrowheads="1"/>
            </p:cNvSpPr>
            <p:nvPr/>
          </p:nvSpPr>
          <p:spPr bwMode="auto">
            <a:xfrm>
              <a:off x="6580" y="2981"/>
              <a:ext cx="670" cy="50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600" dirty="0" smtClean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нет</a:t>
              </a:r>
            </a:p>
          </p:txBody>
        </p:sp>
      </p:grpSp>
      <p:graphicFrame>
        <p:nvGraphicFramePr>
          <p:cNvPr id="27" name="Таблица 26"/>
          <p:cNvGraphicFramePr>
            <a:graphicFrameLocks noGrp="1"/>
          </p:cNvGraphicFramePr>
          <p:nvPr/>
        </p:nvGraphicFramePr>
        <p:xfrm>
          <a:off x="571472" y="1428736"/>
          <a:ext cx="2643206" cy="857232"/>
        </p:xfrm>
        <a:graphic>
          <a:graphicData uri="http://schemas.openxmlformats.org/drawingml/2006/table">
            <a:tbl>
              <a:tblPr/>
              <a:tblGrid>
                <a:gridCol w="300496"/>
                <a:gridCol w="688518"/>
                <a:gridCol w="827582"/>
                <a:gridCol w="826610"/>
              </a:tblGrid>
              <a:tr h="4286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" name="Text Box 35"/>
          <p:cNvSpPr txBox="1">
            <a:spLocks noChangeArrowheads="1"/>
          </p:cNvSpPr>
          <p:nvPr/>
        </p:nvSpPr>
        <p:spPr bwMode="auto">
          <a:xfrm>
            <a:off x="785786" y="2643182"/>
            <a:ext cx="2214578" cy="342902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Program zadacha1;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Var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x,y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: integer;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begin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writeln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(‘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Введите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 x:’);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readln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 (x);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Arial" pitchFamily="34" charset="0"/>
              </a:rPr>
              <a:t>if x&lt;0 then y:= 8+x;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Arial" pitchFamily="34" charset="0"/>
              </a:rPr>
              <a:t>else y:= 4*x+10;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writeln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 (‘y= ’,y 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end.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71538" y="1857364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30</a:t>
            </a:r>
            <a:endParaRPr lang="ru-RU" sz="20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85918" y="1857364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6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571736" y="1928802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10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32" name="Номер слайда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50ACF5-4F45-4E9B-9B4C-0BC2A2994350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14400" y="642938"/>
            <a:ext cx="8229600" cy="1071562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Вычислите алгоритм разветвленной структуры, представленной в виде блок-схемы, при заданном входном потоке исходных данных: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428596" y="1428736"/>
            <a:ext cx="3571900" cy="5143581"/>
            <a:chOff x="390" y="1245"/>
            <a:chExt cx="4335" cy="6404"/>
          </a:xfrm>
        </p:grpSpPr>
        <p:sp>
          <p:nvSpPr>
            <p:cNvPr id="30723" name="Oval 3"/>
            <p:cNvSpPr>
              <a:spLocks noChangeArrowheads="1"/>
            </p:cNvSpPr>
            <p:nvPr/>
          </p:nvSpPr>
          <p:spPr bwMode="auto">
            <a:xfrm>
              <a:off x="1830" y="1245"/>
              <a:ext cx="1380" cy="4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начало</a:t>
              </a:r>
            </a:p>
          </p:txBody>
        </p:sp>
        <p:cxnSp>
          <p:nvCxnSpPr>
            <p:cNvPr id="30724" name="AutoShape 4"/>
            <p:cNvCxnSpPr>
              <a:cxnSpLocks noChangeShapeType="1"/>
            </p:cNvCxnSpPr>
            <p:nvPr/>
          </p:nvCxnSpPr>
          <p:spPr bwMode="auto">
            <a:xfrm>
              <a:off x="2520" y="1725"/>
              <a:ext cx="0" cy="34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725" name="AutoShape 5"/>
            <p:cNvSpPr>
              <a:spLocks noChangeArrowheads="1"/>
            </p:cNvSpPr>
            <p:nvPr/>
          </p:nvSpPr>
          <p:spPr bwMode="auto">
            <a:xfrm>
              <a:off x="1691" y="2045"/>
              <a:ext cx="1669" cy="480"/>
            </a:xfrm>
            <a:prstGeom prst="flowChartInputOutpu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Ввод а</a:t>
              </a:r>
            </a:p>
          </p:txBody>
        </p:sp>
        <p:cxnSp>
          <p:nvCxnSpPr>
            <p:cNvPr id="30726" name="AutoShape 6"/>
            <p:cNvCxnSpPr>
              <a:cxnSpLocks noChangeShapeType="1"/>
            </p:cNvCxnSpPr>
            <p:nvPr/>
          </p:nvCxnSpPr>
          <p:spPr bwMode="auto">
            <a:xfrm>
              <a:off x="2520" y="2550"/>
              <a:ext cx="0" cy="3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727" name="Rectangle 7"/>
            <p:cNvSpPr>
              <a:spLocks noChangeArrowheads="1"/>
            </p:cNvSpPr>
            <p:nvPr/>
          </p:nvSpPr>
          <p:spPr bwMode="auto">
            <a:xfrm>
              <a:off x="1755" y="2925"/>
              <a:ext cx="1455" cy="4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Х=а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*2</a:t>
              </a:r>
            </a:p>
          </p:txBody>
        </p:sp>
        <p:cxnSp>
          <p:nvCxnSpPr>
            <p:cNvPr id="30728" name="AutoShape 8"/>
            <p:cNvCxnSpPr>
              <a:cxnSpLocks noChangeShapeType="1"/>
            </p:cNvCxnSpPr>
            <p:nvPr/>
          </p:nvCxnSpPr>
          <p:spPr bwMode="auto">
            <a:xfrm>
              <a:off x="2520" y="3390"/>
              <a:ext cx="0" cy="3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729" name="AutoShape 9"/>
            <p:cNvSpPr>
              <a:spLocks noChangeArrowheads="1"/>
            </p:cNvSpPr>
            <p:nvPr/>
          </p:nvSpPr>
          <p:spPr bwMode="auto">
            <a:xfrm>
              <a:off x="1650" y="3690"/>
              <a:ext cx="1680" cy="1065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Х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&lt;</a:t>
              </a: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10</a:t>
              </a:r>
            </a:p>
          </p:txBody>
        </p:sp>
        <p:cxnSp>
          <p:nvCxnSpPr>
            <p:cNvPr id="30730" name="AutoShape 10"/>
            <p:cNvCxnSpPr>
              <a:cxnSpLocks noChangeShapeType="1"/>
            </p:cNvCxnSpPr>
            <p:nvPr/>
          </p:nvCxnSpPr>
          <p:spPr bwMode="auto">
            <a:xfrm flipH="1" flipV="1">
              <a:off x="1095" y="4215"/>
              <a:ext cx="555" cy="1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0731" name="AutoShape 11"/>
            <p:cNvCxnSpPr>
              <a:cxnSpLocks noChangeShapeType="1"/>
            </p:cNvCxnSpPr>
            <p:nvPr/>
          </p:nvCxnSpPr>
          <p:spPr bwMode="auto">
            <a:xfrm>
              <a:off x="3330" y="4230"/>
              <a:ext cx="6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0732" name="AutoShape 12"/>
            <p:cNvCxnSpPr>
              <a:cxnSpLocks noChangeShapeType="1"/>
            </p:cNvCxnSpPr>
            <p:nvPr/>
          </p:nvCxnSpPr>
          <p:spPr bwMode="auto">
            <a:xfrm>
              <a:off x="1095" y="4215"/>
              <a:ext cx="0" cy="79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0733" name="AutoShape 13"/>
            <p:cNvCxnSpPr>
              <a:cxnSpLocks noChangeShapeType="1"/>
            </p:cNvCxnSpPr>
            <p:nvPr/>
          </p:nvCxnSpPr>
          <p:spPr bwMode="auto">
            <a:xfrm>
              <a:off x="3930" y="4230"/>
              <a:ext cx="0" cy="78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390" y="5010"/>
              <a:ext cx="1530" cy="4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Х=Х-5</a:t>
              </a:r>
            </a:p>
          </p:txBody>
        </p:sp>
        <p:sp>
          <p:nvSpPr>
            <p:cNvPr id="30735" name="Rectangle 15"/>
            <p:cNvSpPr>
              <a:spLocks noChangeArrowheads="1"/>
            </p:cNvSpPr>
            <p:nvPr/>
          </p:nvSpPr>
          <p:spPr bwMode="auto">
            <a:xfrm>
              <a:off x="3210" y="5010"/>
              <a:ext cx="1515" cy="4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Х=Х+6</a:t>
              </a:r>
            </a:p>
          </p:txBody>
        </p:sp>
        <p:cxnSp>
          <p:nvCxnSpPr>
            <p:cNvPr id="30736" name="AutoShape 16"/>
            <p:cNvCxnSpPr>
              <a:cxnSpLocks noChangeShapeType="1"/>
            </p:cNvCxnSpPr>
            <p:nvPr/>
          </p:nvCxnSpPr>
          <p:spPr bwMode="auto">
            <a:xfrm>
              <a:off x="1095" y="5475"/>
              <a:ext cx="0" cy="4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0737" name="AutoShape 17"/>
            <p:cNvCxnSpPr>
              <a:cxnSpLocks noChangeShapeType="1"/>
            </p:cNvCxnSpPr>
            <p:nvPr/>
          </p:nvCxnSpPr>
          <p:spPr bwMode="auto">
            <a:xfrm>
              <a:off x="3930" y="5475"/>
              <a:ext cx="0" cy="4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0738" name="AutoShape 18"/>
            <p:cNvCxnSpPr>
              <a:cxnSpLocks noChangeShapeType="1"/>
            </p:cNvCxnSpPr>
            <p:nvPr/>
          </p:nvCxnSpPr>
          <p:spPr bwMode="auto">
            <a:xfrm>
              <a:off x="1095" y="5910"/>
              <a:ext cx="283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0739" name="AutoShape 19"/>
            <p:cNvCxnSpPr>
              <a:cxnSpLocks noChangeShapeType="1"/>
            </p:cNvCxnSpPr>
            <p:nvPr/>
          </p:nvCxnSpPr>
          <p:spPr bwMode="auto">
            <a:xfrm>
              <a:off x="2520" y="5910"/>
              <a:ext cx="0" cy="51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740" name="AutoShape 20"/>
            <p:cNvSpPr>
              <a:spLocks noChangeArrowheads="1"/>
            </p:cNvSpPr>
            <p:nvPr/>
          </p:nvSpPr>
          <p:spPr bwMode="auto">
            <a:xfrm>
              <a:off x="1545" y="6420"/>
              <a:ext cx="1860" cy="390"/>
            </a:xfrm>
            <a:prstGeom prst="flowChartInputOutpu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Вывод </a:t>
              </a:r>
              <a:r>
                <a:rPr kumimoji="0" lang="ru-RU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х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0741" name="AutoShape 21"/>
            <p:cNvCxnSpPr>
              <a:cxnSpLocks noChangeShapeType="1"/>
            </p:cNvCxnSpPr>
            <p:nvPr/>
          </p:nvCxnSpPr>
          <p:spPr bwMode="auto">
            <a:xfrm>
              <a:off x="2520" y="6810"/>
              <a:ext cx="0" cy="28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742" name="Oval 22"/>
            <p:cNvSpPr>
              <a:spLocks noChangeArrowheads="1"/>
            </p:cNvSpPr>
            <p:nvPr/>
          </p:nvSpPr>
          <p:spPr bwMode="auto">
            <a:xfrm>
              <a:off x="1650" y="7095"/>
              <a:ext cx="1560" cy="55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конец</a:t>
              </a:r>
            </a:p>
          </p:txBody>
        </p:sp>
        <p:sp>
          <p:nvSpPr>
            <p:cNvPr id="30743" name="Text Box 23"/>
            <p:cNvSpPr txBox="1">
              <a:spLocks noChangeArrowheads="1"/>
            </p:cNvSpPr>
            <p:nvPr/>
          </p:nvSpPr>
          <p:spPr bwMode="auto">
            <a:xfrm>
              <a:off x="1095" y="3765"/>
              <a:ext cx="735" cy="36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да</a:t>
              </a:r>
            </a:p>
          </p:txBody>
        </p:sp>
        <p:sp>
          <p:nvSpPr>
            <p:cNvPr id="30744" name="Text Box 24"/>
            <p:cNvSpPr txBox="1">
              <a:spLocks noChangeArrowheads="1"/>
            </p:cNvSpPr>
            <p:nvPr/>
          </p:nvSpPr>
          <p:spPr bwMode="auto">
            <a:xfrm>
              <a:off x="3330" y="3690"/>
              <a:ext cx="795" cy="43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нет</a:t>
              </a:r>
            </a:p>
          </p:txBody>
        </p:sp>
      </p:grpSp>
      <p:graphicFrame>
        <p:nvGraphicFramePr>
          <p:cNvPr id="27" name="Таблица 26"/>
          <p:cNvGraphicFramePr>
            <a:graphicFrameLocks noGrp="1"/>
          </p:cNvGraphicFramePr>
          <p:nvPr/>
        </p:nvGraphicFramePr>
        <p:xfrm>
          <a:off x="4929190" y="2214554"/>
          <a:ext cx="3429023" cy="857256"/>
        </p:xfrm>
        <a:graphic>
          <a:graphicData uri="http://schemas.openxmlformats.org/drawingml/2006/table">
            <a:tbl>
              <a:tblPr/>
              <a:tblGrid>
                <a:gridCol w="597171"/>
                <a:gridCol w="597171"/>
                <a:gridCol w="445261"/>
                <a:gridCol w="597171"/>
                <a:gridCol w="595078"/>
                <a:gridCol w="597171"/>
              </a:tblGrid>
              <a:tr h="4286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86200" algn="l"/>
                        </a:tabLs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86200" algn="l"/>
                        </a:tabLst>
                      </a:pPr>
                      <a:r>
                        <a:rPr lang="ru-RU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86200" algn="l"/>
                        </a:tabLst>
                      </a:pPr>
                      <a:r>
                        <a:rPr lang="ru-RU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86200" algn="l"/>
                        </a:tabLst>
                      </a:pPr>
                      <a:r>
                        <a:rPr lang="ru-RU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86200" algn="l"/>
                        </a:tabLst>
                      </a:pPr>
                      <a:r>
                        <a:rPr lang="ru-RU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86200" algn="l"/>
                        </a:tabLst>
                      </a:pPr>
                      <a:r>
                        <a:rPr lang="ru-RU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86200" algn="l"/>
                        </a:tabLst>
                      </a:pP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86200" algn="l"/>
                        </a:tabLst>
                      </a:pP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86200" algn="l"/>
                        </a:tabLst>
                      </a:pPr>
                      <a:r>
                        <a:rPr lang="ru-RU" sz="20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86200" algn="l"/>
                        </a:tabLst>
                      </a:pP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86200" algn="l"/>
                        </a:tabLst>
                      </a:pP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86200" algn="l"/>
                        </a:tabLst>
                      </a:pP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5572132" y="2643182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-5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143636" y="2643182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715140" y="2643182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215206" y="2643182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786710" y="2643182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Номер слайда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F11FD7-1D80-4138-A747-2EF6E2EF454F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sp>
        <p:nvSpPr>
          <p:cNvPr id="34" name="Заголовок 1"/>
          <p:cNvSpPr txBox="1">
            <a:spLocks/>
          </p:cNvSpPr>
          <p:nvPr/>
        </p:nvSpPr>
        <p:spPr>
          <a:xfrm>
            <a:off x="500034" y="1571612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Работа в парах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8" grpId="0"/>
      <p:bldP spid="29" grpId="0"/>
      <p:bldP spid="30" grpId="0"/>
      <p:bldP spid="32" grpId="0"/>
      <p:bldP spid="34" grpId="0"/>
      <p:bldP spid="3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/>
          <p:cNvGrpSpPr>
            <a:grpSpLocks/>
          </p:cNvGrpSpPr>
          <p:nvPr/>
        </p:nvGrpSpPr>
        <p:grpSpPr bwMode="auto">
          <a:xfrm>
            <a:off x="357158" y="357166"/>
            <a:ext cx="6500858" cy="6215106"/>
            <a:chOff x="1485" y="570"/>
            <a:chExt cx="8880" cy="9330"/>
          </a:xfrm>
        </p:grpSpPr>
        <p:sp>
          <p:nvSpPr>
            <p:cNvPr id="32771" name="Oval 3"/>
            <p:cNvSpPr>
              <a:spLocks noChangeArrowheads="1"/>
            </p:cNvSpPr>
            <p:nvPr/>
          </p:nvSpPr>
          <p:spPr bwMode="auto">
            <a:xfrm>
              <a:off x="4800" y="570"/>
              <a:ext cx="1995" cy="45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начало</a:t>
              </a:r>
            </a:p>
          </p:txBody>
        </p:sp>
        <p:cxnSp>
          <p:nvCxnSpPr>
            <p:cNvPr id="32772" name="AutoShape 4"/>
            <p:cNvCxnSpPr>
              <a:cxnSpLocks noChangeShapeType="1"/>
            </p:cNvCxnSpPr>
            <p:nvPr/>
          </p:nvCxnSpPr>
          <p:spPr bwMode="auto">
            <a:xfrm>
              <a:off x="5820" y="1020"/>
              <a:ext cx="15" cy="40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2773" name="AutoShape 5"/>
            <p:cNvSpPr>
              <a:spLocks noChangeArrowheads="1"/>
            </p:cNvSpPr>
            <p:nvPr/>
          </p:nvSpPr>
          <p:spPr bwMode="auto">
            <a:xfrm>
              <a:off x="4800" y="1425"/>
              <a:ext cx="2115" cy="420"/>
            </a:xfrm>
            <a:prstGeom prst="flowChartInputOutpu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Ввод Х</a:t>
              </a:r>
            </a:p>
          </p:txBody>
        </p:sp>
        <p:sp>
          <p:nvSpPr>
            <p:cNvPr id="32774" name="Rectangle 6"/>
            <p:cNvSpPr>
              <a:spLocks noChangeArrowheads="1"/>
            </p:cNvSpPr>
            <p:nvPr/>
          </p:nvSpPr>
          <p:spPr bwMode="auto">
            <a:xfrm>
              <a:off x="4875" y="2310"/>
              <a:ext cx="1830" cy="5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Х=Х/4</a:t>
              </a:r>
            </a:p>
          </p:txBody>
        </p:sp>
        <p:cxnSp>
          <p:nvCxnSpPr>
            <p:cNvPr id="32775" name="AutoShape 7"/>
            <p:cNvCxnSpPr>
              <a:cxnSpLocks noChangeShapeType="1"/>
            </p:cNvCxnSpPr>
            <p:nvPr/>
          </p:nvCxnSpPr>
          <p:spPr bwMode="auto">
            <a:xfrm>
              <a:off x="5835" y="1845"/>
              <a:ext cx="0" cy="4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2776" name="AutoShape 8"/>
            <p:cNvCxnSpPr>
              <a:cxnSpLocks noChangeShapeType="1"/>
            </p:cNvCxnSpPr>
            <p:nvPr/>
          </p:nvCxnSpPr>
          <p:spPr bwMode="auto">
            <a:xfrm>
              <a:off x="5820" y="2835"/>
              <a:ext cx="0" cy="4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2777" name="AutoShape 9"/>
            <p:cNvSpPr>
              <a:spLocks noChangeArrowheads="1"/>
            </p:cNvSpPr>
            <p:nvPr/>
          </p:nvSpPr>
          <p:spPr bwMode="auto">
            <a:xfrm>
              <a:off x="4875" y="3270"/>
              <a:ext cx="1920" cy="975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Х</a:t>
              </a: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≥15</a:t>
              </a:r>
              <a:endPara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2778" name="AutoShape 10"/>
            <p:cNvCxnSpPr>
              <a:cxnSpLocks noChangeShapeType="1"/>
            </p:cNvCxnSpPr>
            <p:nvPr/>
          </p:nvCxnSpPr>
          <p:spPr bwMode="auto">
            <a:xfrm flipH="1">
              <a:off x="3750" y="3765"/>
              <a:ext cx="1125" cy="4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2779" name="AutoShape 11"/>
            <p:cNvCxnSpPr>
              <a:cxnSpLocks noChangeShapeType="1"/>
            </p:cNvCxnSpPr>
            <p:nvPr/>
          </p:nvCxnSpPr>
          <p:spPr bwMode="auto">
            <a:xfrm flipH="1">
              <a:off x="6795" y="3720"/>
              <a:ext cx="1125" cy="4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32780" name="Text Box 12"/>
            <p:cNvSpPr txBox="1">
              <a:spLocks noChangeArrowheads="1"/>
            </p:cNvSpPr>
            <p:nvPr/>
          </p:nvSpPr>
          <p:spPr bwMode="auto">
            <a:xfrm>
              <a:off x="3990" y="3270"/>
              <a:ext cx="810" cy="49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да</a:t>
              </a:r>
            </a:p>
          </p:txBody>
        </p:sp>
        <p:sp>
          <p:nvSpPr>
            <p:cNvPr id="32781" name="Text Box 13"/>
            <p:cNvSpPr txBox="1">
              <a:spLocks noChangeArrowheads="1"/>
            </p:cNvSpPr>
            <p:nvPr/>
          </p:nvSpPr>
          <p:spPr bwMode="auto">
            <a:xfrm>
              <a:off x="7065" y="3375"/>
              <a:ext cx="855" cy="34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нет</a:t>
              </a:r>
            </a:p>
          </p:txBody>
        </p:sp>
        <p:cxnSp>
          <p:nvCxnSpPr>
            <p:cNvPr id="32782" name="AutoShape 14"/>
            <p:cNvCxnSpPr>
              <a:cxnSpLocks noChangeShapeType="1"/>
            </p:cNvCxnSpPr>
            <p:nvPr/>
          </p:nvCxnSpPr>
          <p:spPr bwMode="auto">
            <a:xfrm>
              <a:off x="3750" y="3810"/>
              <a:ext cx="0" cy="7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2783" name="AutoShape 15"/>
            <p:cNvCxnSpPr>
              <a:cxnSpLocks noChangeShapeType="1"/>
            </p:cNvCxnSpPr>
            <p:nvPr/>
          </p:nvCxnSpPr>
          <p:spPr bwMode="auto">
            <a:xfrm>
              <a:off x="7920" y="3720"/>
              <a:ext cx="0" cy="8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2784" name="Rectangle 16"/>
            <p:cNvSpPr>
              <a:spLocks noChangeArrowheads="1"/>
            </p:cNvSpPr>
            <p:nvPr/>
          </p:nvSpPr>
          <p:spPr bwMode="auto">
            <a:xfrm>
              <a:off x="2925" y="4560"/>
              <a:ext cx="1650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Х=Х+12</a:t>
              </a:r>
            </a:p>
          </p:txBody>
        </p:sp>
        <p:sp>
          <p:nvSpPr>
            <p:cNvPr id="32785" name="Rectangle 17"/>
            <p:cNvSpPr>
              <a:spLocks noChangeArrowheads="1"/>
            </p:cNvSpPr>
            <p:nvPr/>
          </p:nvSpPr>
          <p:spPr bwMode="auto">
            <a:xfrm>
              <a:off x="7185" y="4560"/>
              <a:ext cx="1515" cy="5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Х=Х+6</a:t>
              </a:r>
            </a:p>
          </p:txBody>
        </p:sp>
        <p:cxnSp>
          <p:nvCxnSpPr>
            <p:cNvPr id="32786" name="AutoShape 18"/>
            <p:cNvCxnSpPr>
              <a:cxnSpLocks noChangeShapeType="1"/>
            </p:cNvCxnSpPr>
            <p:nvPr/>
          </p:nvCxnSpPr>
          <p:spPr bwMode="auto">
            <a:xfrm>
              <a:off x="3750" y="5085"/>
              <a:ext cx="0" cy="3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2787" name="AutoShape 19"/>
            <p:cNvCxnSpPr>
              <a:cxnSpLocks noChangeShapeType="1"/>
            </p:cNvCxnSpPr>
            <p:nvPr/>
          </p:nvCxnSpPr>
          <p:spPr bwMode="auto">
            <a:xfrm>
              <a:off x="7920" y="5085"/>
              <a:ext cx="0" cy="3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2788" name="AutoShape 20"/>
            <p:cNvSpPr>
              <a:spLocks noChangeArrowheads="1"/>
            </p:cNvSpPr>
            <p:nvPr/>
          </p:nvSpPr>
          <p:spPr bwMode="auto">
            <a:xfrm>
              <a:off x="2940" y="5475"/>
              <a:ext cx="1635" cy="99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Х</a:t>
              </a: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&gt;20</a:t>
              </a:r>
              <a:endPara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789" name="AutoShape 21"/>
            <p:cNvSpPr>
              <a:spLocks noChangeArrowheads="1"/>
            </p:cNvSpPr>
            <p:nvPr/>
          </p:nvSpPr>
          <p:spPr bwMode="auto">
            <a:xfrm>
              <a:off x="7065" y="5475"/>
              <a:ext cx="1635" cy="99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Х</a:t>
              </a: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≥10</a:t>
              </a:r>
              <a:endPara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2790" name="AutoShape 22"/>
            <p:cNvCxnSpPr>
              <a:cxnSpLocks noChangeShapeType="1"/>
            </p:cNvCxnSpPr>
            <p:nvPr/>
          </p:nvCxnSpPr>
          <p:spPr bwMode="auto">
            <a:xfrm flipH="1" flipV="1">
              <a:off x="2250" y="5955"/>
              <a:ext cx="690" cy="1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2791" name="AutoShape 23"/>
            <p:cNvCxnSpPr>
              <a:cxnSpLocks noChangeShapeType="1"/>
            </p:cNvCxnSpPr>
            <p:nvPr/>
          </p:nvCxnSpPr>
          <p:spPr bwMode="auto">
            <a:xfrm>
              <a:off x="4575" y="5970"/>
              <a:ext cx="54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2792" name="AutoShape 24"/>
            <p:cNvCxnSpPr>
              <a:cxnSpLocks noChangeShapeType="1"/>
            </p:cNvCxnSpPr>
            <p:nvPr/>
          </p:nvCxnSpPr>
          <p:spPr bwMode="auto">
            <a:xfrm flipH="1">
              <a:off x="6390" y="5970"/>
              <a:ext cx="6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2793" name="AutoShape 25"/>
            <p:cNvCxnSpPr>
              <a:cxnSpLocks noChangeShapeType="1"/>
            </p:cNvCxnSpPr>
            <p:nvPr/>
          </p:nvCxnSpPr>
          <p:spPr bwMode="auto">
            <a:xfrm>
              <a:off x="8700" y="5970"/>
              <a:ext cx="855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32794" name="Text Box 26"/>
            <p:cNvSpPr txBox="1">
              <a:spLocks noChangeArrowheads="1"/>
            </p:cNvSpPr>
            <p:nvPr/>
          </p:nvSpPr>
          <p:spPr bwMode="auto">
            <a:xfrm>
              <a:off x="2250" y="5460"/>
              <a:ext cx="690" cy="36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да</a:t>
              </a:r>
            </a:p>
          </p:txBody>
        </p:sp>
        <p:sp>
          <p:nvSpPr>
            <p:cNvPr id="32795" name="Text Box 27"/>
            <p:cNvSpPr txBox="1">
              <a:spLocks noChangeArrowheads="1"/>
            </p:cNvSpPr>
            <p:nvPr/>
          </p:nvSpPr>
          <p:spPr bwMode="auto">
            <a:xfrm>
              <a:off x="6390" y="5460"/>
              <a:ext cx="675" cy="36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да</a:t>
              </a:r>
            </a:p>
          </p:txBody>
        </p:sp>
        <p:sp>
          <p:nvSpPr>
            <p:cNvPr id="32796" name="Text Box 28"/>
            <p:cNvSpPr txBox="1">
              <a:spLocks noChangeArrowheads="1"/>
            </p:cNvSpPr>
            <p:nvPr/>
          </p:nvSpPr>
          <p:spPr bwMode="auto">
            <a:xfrm>
              <a:off x="4575" y="5610"/>
              <a:ext cx="855" cy="34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нет</a:t>
              </a:r>
            </a:p>
          </p:txBody>
        </p:sp>
        <p:sp>
          <p:nvSpPr>
            <p:cNvPr id="32797" name="Text Box 29"/>
            <p:cNvSpPr txBox="1">
              <a:spLocks noChangeArrowheads="1"/>
            </p:cNvSpPr>
            <p:nvPr/>
          </p:nvSpPr>
          <p:spPr bwMode="auto">
            <a:xfrm>
              <a:off x="8700" y="5475"/>
              <a:ext cx="855" cy="34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нет</a:t>
              </a:r>
            </a:p>
          </p:txBody>
        </p:sp>
        <p:cxnSp>
          <p:nvCxnSpPr>
            <p:cNvPr id="32798" name="AutoShape 30"/>
            <p:cNvCxnSpPr>
              <a:cxnSpLocks noChangeShapeType="1"/>
            </p:cNvCxnSpPr>
            <p:nvPr/>
          </p:nvCxnSpPr>
          <p:spPr bwMode="auto">
            <a:xfrm>
              <a:off x="2250" y="5970"/>
              <a:ext cx="0" cy="49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2799" name="AutoShape 31"/>
            <p:cNvCxnSpPr>
              <a:cxnSpLocks noChangeShapeType="1"/>
            </p:cNvCxnSpPr>
            <p:nvPr/>
          </p:nvCxnSpPr>
          <p:spPr bwMode="auto">
            <a:xfrm>
              <a:off x="5115" y="5971"/>
              <a:ext cx="0" cy="49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2800" name="AutoShape 32"/>
            <p:cNvCxnSpPr>
              <a:cxnSpLocks noChangeShapeType="1"/>
            </p:cNvCxnSpPr>
            <p:nvPr/>
          </p:nvCxnSpPr>
          <p:spPr bwMode="auto">
            <a:xfrm>
              <a:off x="6390" y="5970"/>
              <a:ext cx="0" cy="49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2801" name="AutoShape 33"/>
            <p:cNvCxnSpPr>
              <a:cxnSpLocks noChangeShapeType="1"/>
            </p:cNvCxnSpPr>
            <p:nvPr/>
          </p:nvCxnSpPr>
          <p:spPr bwMode="auto">
            <a:xfrm>
              <a:off x="9555" y="5971"/>
              <a:ext cx="0" cy="49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2802" name="Rectangle 34"/>
            <p:cNvSpPr>
              <a:spLocks noChangeArrowheads="1"/>
            </p:cNvSpPr>
            <p:nvPr/>
          </p:nvSpPr>
          <p:spPr bwMode="auto">
            <a:xfrm>
              <a:off x="1485" y="6465"/>
              <a:ext cx="1575" cy="3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Х=Х*5</a:t>
              </a:r>
            </a:p>
          </p:txBody>
        </p:sp>
        <p:sp>
          <p:nvSpPr>
            <p:cNvPr id="32803" name="Rectangle 35"/>
            <p:cNvSpPr>
              <a:spLocks noChangeArrowheads="1"/>
            </p:cNvSpPr>
            <p:nvPr/>
          </p:nvSpPr>
          <p:spPr bwMode="auto">
            <a:xfrm>
              <a:off x="4275" y="6465"/>
              <a:ext cx="1410" cy="4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Х=Х*3</a:t>
              </a:r>
            </a:p>
          </p:txBody>
        </p:sp>
        <p:sp>
          <p:nvSpPr>
            <p:cNvPr id="32804" name="Rectangle 36"/>
            <p:cNvSpPr>
              <a:spLocks noChangeArrowheads="1"/>
            </p:cNvSpPr>
            <p:nvPr/>
          </p:nvSpPr>
          <p:spPr bwMode="auto">
            <a:xfrm>
              <a:off x="5970" y="6465"/>
              <a:ext cx="1365" cy="4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Х=Х*11</a:t>
              </a:r>
            </a:p>
          </p:txBody>
        </p:sp>
        <p:sp>
          <p:nvSpPr>
            <p:cNvPr id="32805" name="Rectangle 37"/>
            <p:cNvSpPr>
              <a:spLocks noChangeArrowheads="1"/>
            </p:cNvSpPr>
            <p:nvPr/>
          </p:nvSpPr>
          <p:spPr bwMode="auto">
            <a:xfrm>
              <a:off x="8700" y="6465"/>
              <a:ext cx="1665" cy="3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Х=Х*4</a:t>
              </a:r>
            </a:p>
          </p:txBody>
        </p:sp>
        <p:cxnSp>
          <p:nvCxnSpPr>
            <p:cNvPr id="32806" name="AutoShape 38"/>
            <p:cNvCxnSpPr>
              <a:cxnSpLocks noChangeShapeType="1"/>
            </p:cNvCxnSpPr>
            <p:nvPr/>
          </p:nvCxnSpPr>
          <p:spPr bwMode="auto">
            <a:xfrm>
              <a:off x="2250" y="6840"/>
              <a:ext cx="0" cy="3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2807" name="AutoShape 39"/>
            <p:cNvCxnSpPr>
              <a:cxnSpLocks noChangeShapeType="1"/>
            </p:cNvCxnSpPr>
            <p:nvPr/>
          </p:nvCxnSpPr>
          <p:spPr bwMode="auto">
            <a:xfrm>
              <a:off x="5115" y="6915"/>
              <a:ext cx="0" cy="3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2808" name="AutoShape 40"/>
            <p:cNvCxnSpPr>
              <a:cxnSpLocks noChangeShapeType="1"/>
            </p:cNvCxnSpPr>
            <p:nvPr/>
          </p:nvCxnSpPr>
          <p:spPr bwMode="auto">
            <a:xfrm>
              <a:off x="6390" y="6915"/>
              <a:ext cx="0" cy="3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2809" name="AutoShape 41"/>
            <p:cNvCxnSpPr>
              <a:cxnSpLocks noChangeShapeType="1"/>
            </p:cNvCxnSpPr>
            <p:nvPr/>
          </p:nvCxnSpPr>
          <p:spPr bwMode="auto">
            <a:xfrm>
              <a:off x="9555" y="6840"/>
              <a:ext cx="0" cy="3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2810" name="Rectangle 42"/>
            <p:cNvSpPr>
              <a:spLocks noChangeArrowheads="1"/>
            </p:cNvSpPr>
            <p:nvPr/>
          </p:nvSpPr>
          <p:spPr bwMode="auto">
            <a:xfrm>
              <a:off x="1485" y="7305"/>
              <a:ext cx="1575" cy="3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Х=Х-25</a:t>
              </a:r>
            </a:p>
          </p:txBody>
        </p:sp>
        <p:sp>
          <p:nvSpPr>
            <p:cNvPr id="32811" name="Rectangle 43"/>
            <p:cNvSpPr>
              <a:spLocks noChangeArrowheads="1"/>
            </p:cNvSpPr>
            <p:nvPr/>
          </p:nvSpPr>
          <p:spPr bwMode="auto">
            <a:xfrm>
              <a:off x="4245" y="7305"/>
              <a:ext cx="1575" cy="3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Х=Х+13</a:t>
              </a:r>
            </a:p>
          </p:txBody>
        </p:sp>
        <p:sp>
          <p:nvSpPr>
            <p:cNvPr id="32812" name="Rectangle 44"/>
            <p:cNvSpPr>
              <a:spLocks noChangeArrowheads="1"/>
            </p:cNvSpPr>
            <p:nvPr/>
          </p:nvSpPr>
          <p:spPr bwMode="auto">
            <a:xfrm>
              <a:off x="5970" y="7305"/>
              <a:ext cx="1365" cy="3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Х=Х+24</a:t>
              </a:r>
            </a:p>
          </p:txBody>
        </p:sp>
        <p:sp>
          <p:nvSpPr>
            <p:cNvPr id="32813" name="Rectangle 45"/>
            <p:cNvSpPr>
              <a:spLocks noChangeArrowheads="1"/>
            </p:cNvSpPr>
            <p:nvPr/>
          </p:nvSpPr>
          <p:spPr bwMode="auto">
            <a:xfrm>
              <a:off x="8790" y="7230"/>
              <a:ext cx="1575" cy="3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Х=Х-8</a:t>
              </a:r>
            </a:p>
          </p:txBody>
        </p:sp>
        <p:cxnSp>
          <p:nvCxnSpPr>
            <p:cNvPr id="32814" name="AutoShape 46"/>
            <p:cNvCxnSpPr>
              <a:cxnSpLocks noChangeShapeType="1"/>
            </p:cNvCxnSpPr>
            <p:nvPr/>
          </p:nvCxnSpPr>
          <p:spPr bwMode="auto">
            <a:xfrm>
              <a:off x="2250" y="7680"/>
              <a:ext cx="0" cy="25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2815" name="AutoShape 47"/>
            <p:cNvCxnSpPr>
              <a:cxnSpLocks noChangeShapeType="1"/>
            </p:cNvCxnSpPr>
            <p:nvPr/>
          </p:nvCxnSpPr>
          <p:spPr bwMode="auto">
            <a:xfrm>
              <a:off x="5115" y="7680"/>
              <a:ext cx="0" cy="25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2816" name="AutoShape 48"/>
            <p:cNvCxnSpPr>
              <a:cxnSpLocks noChangeShapeType="1"/>
            </p:cNvCxnSpPr>
            <p:nvPr/>
          </p:nvCxnSpPr>
          <p:spPr bwMode="auto">
            <a:xfrm>
              <a:off x="6390" y="7680"/>
              <a:ext cx="0" cy="25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2817" name="AutoShape 49"/>
            <p:cNvCxnSpPr>
              <a:cxnSpLocks noChangeShapeType="1"/>
            </p:cNvCxnSpPr>
            <p:nvPr/>
          </p:nvCxnSpPr>
          <p:spPr bwMode="auto">
            <a:xfrm>
              <a:off x="9555" y="7605"/>
              <a:ext cx="0" cy="3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2818" name="AutoShape 50"/>
            <p:cNvCxnSpPr>
              <a:cxnSpLocks noChangeShapeType="1"/>
            </p:cNvCxnSpPr>
            <p:nvPr/>
          </p:nvCxnSpPr>
          <p:spPr bwMode="auto">
            <a:xfrm>
              <a:off x="2250" y="7935"/>
              <a:ext cx="286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2819" name="AutoShape 51"/>
            <p:cNvCxnSpPr>
              <a:cxnSpLocks noChangeShapeType="1"/>
            </p:cNvCxnSpPr>
            <p:nvPr/>
          </p:nvCxnSpPr>
          <p:spPr bwMode="auto">
            <a:xfrm>
              <a:off x="6390" y="7935"/>
              <a:ext cx="316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2820" name="AutoShape 52"/>
            <p:cNvCxnSpPr>
              <a:cxnSpLocks noChangeShapeType="1"/>
            </p:cNvCxnSpPr>
            <p:nvPr/>
          </p:nvCxnSpPr>
          <p:spPr bwMode="auto">
            <a:xfrm>
              <a:off x="3750" y="7935"/>
              <a:ext cx="0" cy="31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2821" name="AutoShape 53"/>
            <p:cNvCxnSpPr>
              <a:cxnSpLocks noChangeShapeType="1"/>
            </p:cNvCxnSpPr>
            <p:nvPr/>
          </p:nvCxnSpPr>
          <p:spPr bwMode="auto">
            <a:xfrm>
              <a:off x="7920" y="7935"/>
              <a:ext cx="0" cy="31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2822" name="AutoShape 54"/>
            <p:cNvCxnSpPr>
              <a:cxnSpLocks noChangeShapeType="1"/>
            </p:cNvCxnSpPr>
            <p:nvPr/>
          </p:nvCxnSpPr>
          <p:spPr bwMode="auto">
            <a:xfrm>
              <a:off x="3750" y="8250"/>
              <a:ext cx="417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2823" name="AutoShape 55"/>
            <p:cNvCxnSpPr>
              <a:cxnSpLocks noChangeShapeType="1"/>
            </p:cNvCxnSpPr>
            <p:nvPr/>
          </p:nvCxnSpPr>
          <p:spPr bwMode="auto">
            <a:xfrm>
              <a:off x="5835" y="8250"/>
              <a:ext cx="0" cy="3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2824" name="AutoShape 56"/>
            <p:cNvSpPr>
              <a:spLocks noChangeArrowheads="1"/>
            </p:cNvSpPr>
            <p:nvPr/>
          </p:nvSpPr>
          <p:spPr bwMode="auto">
            <a:xfrm>
              <a:off x="4800" y="8640"/>
              <a:ext cx="1965" cy="420"/>
            </a:xfrm>
            <a:prstGeom prst="flowChartInputOutpu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Вывод х</a:t>
              </a:r>
            </a:p>
          </p:txBody>
        </p:sp>
        <p:cxnSp>
          <p:nvCxnSpPr>
            <p:cNvPr id="32825" name="AutoShape 57"/>
            <p:cNvCxnSpPr>
              <a:cxnSpLocks noChangeShapeType="1"/>
            </p:cNvCxnSpPr>
            <p:nvPr/>
          </p:nvCxnSpPr>
          <p:spPr bwMode="auto">
            <a:xfrm>
              <a:off x="5820" y="9060"/>
              <a:ext cx="0" cy="31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2826" name="Oval 58"/>
            <p:cNvSpPr>
              <a:spLocks noChangeArrowheads="1"/>
            </p:cNvSpPr>
            <p:nvPr/>
          </p:nvSpPr>
          <p:spPr bwMode="auto">
            <a:xfrm>
              <a:off x="4995" y="9375"/>
              <a:ext cx="1635" cy="52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конец</a:t>
              </a:r>
            </a:p>
          </p:txBody>
        </p:sp>
      </p:grpSp>
      <p:graphicFrame>
        <p:nvGraphicFramePr>
          <p:cNvPr id="61" name="Таблица 60"/>
          <p:cNvGraphicFramePr>
            <a:graphicFrameLocks noGrp="1"/>
          </p:cNvGraphicFramePr>
          <p:nvPr/>
        </p:nvGraphicFramePr>
        <p:xfrm>
          <a:off x="5429256" y="1643050"/>
          <a:ext cx="3164210" cy="785818"/>
        </p:xfrm>
        <a:graphic>
          <a:graphicData uri="http://schemas.openxmlformats.org/drawingml/2006/table">
            <a:tbl>
              <a:tblPr/>
              <a:tblGrid>
                <a:gridCol w="1182607"/>
                <a:gridCol w="883468"/>
                <a:gridCol w="1098135"/>
              </a:tblGrid>
              <a:tr h="392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Ввод  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Вывод  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6715140" y="2000240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500958" y="2000240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220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A50021"/>
      </a:hlink>
      <a:folHlink>
        <a:srgbClr val="808080"/>
      </a:folHlink>
    </a:clrScheme>
    <a:fontScheme name="Оформление по умолчанию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</TotalTime>
  <Words>410</Words>
  <Application>Microsoft Office PowerPoint</Application>
  <PresentationFormat>Экран (4:3)</PresentationFormat>
  <Paragraphs>173</Paragraphs>
  <Slides>10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Оформление по умолчанию</vt:lpstr>
      <vt:lpstr>Слайд 1</vt:lpstr>
      <vt:lpstr>Слайд 2</vt:lpstr>
      <vt:lpstr>Найдите ошибки в предложенной блок-схеме: </vt:lpstr>
      <vt:lpstr>Слайд 4</vt:lpstr>
      <vt:lpstr>Тема урока: «Разветвляющиеся алгоритмы». </vt:lpstr>
      <vt:lpstr>Примеры:</vt:lpstr>
      <vt:lpstr>Слайд 7</vt:lpstr>
      <vt:lpstr>Вычислите алгоритм разветвленной структуры, представленной в виде блок-схемы, при заданном входном потоке исходных данных: </vt:lpstr>
      <vt:lpstr>Слайд 9</vt:lpstr>
      <vt:lpstr>Рефлексия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информатики в 9 «б»  классе</dc:title>
  <dc:creator>User_B</dc:creator>
  <cp:lastModifiedBy>revaz</cp:lastModifiedBy>
  <cp:revision>60</cp:revision>
  <dcterms:created xsi:type="dcterms:W3CDTF">2013-01-12T08:22:06Z</dcterms:created>
  <dcterms:modified xsi:type="dcterms:W3CDTF">2013-04-11T13:29:27Z</dcterms:modified>
</cp:coreProperties>
</file>