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sldIdLst>
    <p:sldId id="256" r:id="rId2"/>
    <p:sldId id="262" r:id="rId3"/>
    <p:sldId id="264" r:id="rId4"/>
    <p:sldId id="263" r:id="rId5"/>
    <p:sldId id="265" r:id="rId6"/>
    <p:sldId id="268" r:id="rId7"/>
    <p:sldId id="258" r:id="rId8"/>
    <p:sldId id="257" r:id="rId9"/>
    <p:sldId id="259" r:id="rId10"/>
    <p:sldId id="260" r:id="rId11"/>
    <p:sldId id="261" r:id="rId12"/>
    <p:sldId id="266" r:id="rId13"/>
    <p:sldId id="269" r:id="rId14"/>
    <p:sldId id="271" r:id="rId15"/>
    <p:sldId id="274" r:id="rId16"/>
    <p:sldId id="285" r:id="rId17"/>
    <p:sldId id="288" r:id="rId18"/>
    <p:sldId id="289" r:id="rId19"/>
    <p:sldId id="290" r:id="rId20"/>
    <p:sldId id="291" r:id="rId21"/>
    <p:sldId id="286" r:id="rId22"/>
    <p:sldId id="275" r:id="rId23"/>
    <p:sldId id="287" r:id="rId24"/>
    <p:sldId id="267" r:id="rId25"/>
    <p:sldId id="270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93" r:id="rId34"/>
    <p:sldId id="283" r:id="rId35"/>
    <p:sldId id="292" r:id="rId36"/>
    <p:sldId id="284" r:id="rId3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5FB6BD"/>
    <a:srgbClr val="D3EBED"/>
    <a:srgbClr val="3F9197"/>
    <a:srgbClr val="A8A8E2"/>
    <a:srgbClr val="33CC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6.wmf"/><Relationship Id="rId1" Type="http://schemas.openxmlformats.org/officeDocument/2006/relationships/image" Target="../media/image9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AB57A6-97AC-4B18-BAD9-CB26357CAB78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826D62-DEF0-4C18-9A61-FBDB1AED85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975AD-C93C-40A5-A667-4666A60FFE8D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9EE82-D0CC-4B3C-A21F-2B2E66D86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6B3E0-3DF7-4319-A5BA-213B3A19A108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D1E2-0A12-4020-AB62-E88C7D682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230E0-A570-495A-9976-2972D9EDC878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995C-D1DC-43E2-8B65-07AC7152A0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EE247-3A69-45D4-8728-1DA50E7378AA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EB264-6506-4A6C-BAF9-B227BDF98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0021-3BCC-4499-B160-0F6D9481FDFD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0517D-5BE2-411B-81D5-E63A69CB9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AEAE8-0257-4DDE-8BC5-0E5BCB969259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C3C4-97B4-4AB5-84EC-A7FF858B8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3E445-EF5F-4874-80E5-3F0B1C982BD9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A1E79-FB20-4043-BA8F-57C6E7320E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D1C20-77ED-40E0-86BF-4216E978DB70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A409-054B-443B-A01A-F42D272DC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406AA-7457-420D-8F5D-28253CF1F6B0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C48CC-A3B1-4DC8-9618-E1CD6EE42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98A7-1428-4A8C-B7E1-77D182B2BA0C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0EC65-A204-408D-9E09-6C3FC445E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FE018-9820-4899-92A8-C9A9DBAA04E9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0271C-298F-40D2-A095-8EF657ED2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E9B2B-EC38-4AB2-BFDF-D2471349178C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8BEB4-417D-43FE-884F-FC9A3C53D9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5C71BF2-3F6B-4C35-BBF3-87D8CC9B600E}" type="datetimeFigureOut">
              <a:rPr lang="ru-RU"/>
              <a:pPr>
                <a:defRPr/>
              </a:pPr>
              <a:t>11.04.2013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81EC500-FB47-440C-8D4F-EEAC143FFF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pull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7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2.jpeg"/><Relationship Id="rId4" Type="http://schemas.openxmlformats.org/officeDocument/2006/relationships/oleObject" Target="../embeddings/oleObject41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900113" y="908050"/>
            <a:ext cx="7632700" cy="3241675"/>
          </a:xfrm>
        </p:spPr>
        <p:txBody>
          <a:bodyPr/>
          <a:lstStyle/>
          <a:p>
            <a:pPr eaLnBrk="1" hangingPunct="1"/>
            <a:r>
              <a:rPr lang="ru-RU" sz="4000" b="1" i="1" smtClean="0">
                <a:solidFill>
                  <a:srgbClr val="000099"/>
                </a:solidFill>
              </a:rPr>
              <a:t>Соотношение между сторонами и углами прямоугольного треугольника</a:t>
            </a:r>
            <a:br>
              <a:rPr lang="ru-RU" sz="4000" b="1" i="1" smtClean="0">
                <a:solidFill>
                  <a:srgbClr val="000099"/>
                </a:solidFill>
              </a:rPr>
            </a:br>
            <a:r>
              <a:rPr lang="ru-RU" sz="4000" i="1" smtClean="0">
                <a:solidFill>
                  <a:srgbClr val="000099"/>
                </a:solidFill>
              </a:rPr>
              <a:t>(</a:t>
            </a:r>
            <a:r>
              <a:rPr lang="ru-RU" sz="3200" i="1" smtClean="0">
                <a:solidFill>
                  <a:srgbClr val="000099"/>
                </a:solidFill>
              </a:rPr>
              <a:t>урок обобщения</a:t>
            </a:r>
            <a:r>
              <a:rPr lang="ru-RU" sz="4000" i="1" smtClean="0">
                <a:solidFill>
                  <a:srgbClr val="000099"/>
                </a:solidFill>
              </a:rPr>
              <a:t>)</a:t>
            </a: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938" y="4724400"/>
            <a:ext cx="4392612" cy="1104900"/>
          </a:xfrm>
        </p:spPr>
        <p:txBody>
          <a:bodyPr/>
          <a:lstStyle/>
          <a:p>
            <a:pPr eaLnBrk="1" hangingPunct="1"/>
            <a:r>
              <a:rPr lang="ru-RU" i="1" smtClean="0"/>
              <a:t>геометрия 8 класс</a:t>
            </a:r>
          </a:p>
        </p:txBody>
      </p:sp>
      <p:pic>
        <p:nvPicPr>
          <p:cNvPr id="14340" name="Picture 5" descr="ри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4221163"/>
            <a:ext cx="15636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AutoShape 8"/>
          <p:cNvSpPr>
            <a:spLocks noChangeArrowheads="1"/>
          </p:cNvSpPr>
          <p:nvPr/>
        </p:nvSpPr>
        <p:spPr bwMode="auto">
          <a:xfrm>
            <a:off x="6948488" y="2997200"/>
            <a:ext cx="1800225" cy="1295400"/>
          </a:xfrm>
          <a:prstGeom prst="rtTriangle">
            <a:avLst/>
          </a:prstGeom>
          <a:gradFill rotWithShape="1">
            <a:gsLst>
              <a:gs pos="0">
                <a:srgbClr val="D3EBED"/>
              </a:gs>
              <a:gs pos="100000">
                <a:srgbClr val="626D6E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948488" y="4005263"/>
            <a:ext cx="288925" cy="2873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786063" y="6072188"/>
            <a:ext cx="3786187" cy="64928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Певцова Ольга Викторовна </a:t>
            </a:r>
          </a:p>
          <a:p>
            <a:pPr>
              <a:defRPr/>
            </a:pPr>
            <a:r>
              <a:rPr lang="ru-RU" dirty="0" smtClean="0"/>
              <a:t>учитель математики МОУ «Лицей №31»  г.о. Саранск Республика Мордовия</a:t>
            </a: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5400" b="1" i="1" smtClean="0"/>
              <a:t>№4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259263" cy="4997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CC3300"/>
                </a:solidFill>
              </a:rPr>
              <a:t>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 Запишите   основное тригонометрическое тождество.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32363" y="1600200"/>
            <a:ext cx="40322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</a:t>
            </a:r>
            <a:r>
              <a:rPr lang="ru-RU" sz="3600" b="1" i="1" smtClean="0">
                <a:latin typeface="Times New Roman" pitchFamily="18" charset="0"/>
              </a:rPr>
              <a:t>Запишите формулой, чему равен тангенс угла А.</a:t>
            </a:r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>
            <a:off x="4716463" y="2349500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2534" name="Picture 9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950" y="260350"/>
            <a:ext cx="14287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№5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solidFill>
                  <a:srgbClr val="CC3300"/>
                </a:solidFill>
              </a:rPr>
              <a:t>         </a:t>
            </a:r>
            <a:r>
              <a:rPr lang="ru-RU" sz="36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latin typeface="Times New Roman" pitchFamily="18" charset="0"/>
              </a:rPr>
              <a:t>   Может ли синус острого угла равняться 1,01?</a:t>
            </a:r>
          </a:p>
        </p:txBody>
      </p:sp>
      <p:sp>
        <p:nvSpPr>
          <p:cNvPr id="2053" name="Rectangle 1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solidFill>
                  <a:schemeClr val="accent2"/>
                </a:solidFill>
              </a:rPr>
              <a:t>           </a:t>
            </a:r>
            <a:r>
              <a:rPr lang="ru-RU" sz="36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</a:t>
            </a:r>
            <a:r>
              <a:rPr lang="ru-RU" b="1" i="1" smtClean="0">
                <a:latin typeface="Times New Roman" pitchFamily="18" charset="0"/>
              </a:rPr>
              <a:t>Тангенс острого угла прямоугольного треугольника равен единице. Какого вида этот треугольник?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9029700" y="2584450"/>
          <a:ext cx="114300" cy="215900"/>
        </p:xfrm>
        <a:graphic>
          <a:graphicData uri="http://schemas.openxmlformats.org/presentationml/2006/ole">
            <p:oleObj spid="_x0000_s2050" name="Формула" r:id="rId3" imgW="114120" imgH="215640" progId="Equation.3">
              <p:embed/>
            </p:oleObj>
          </a:graphicData>
        </a:graphic>
      </p:graphicFrame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4500563" y="2276475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055" name="Picture 10" descr="4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260350"/>
            <a:ext cx="14287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№6</a:t>
            </a:r>
            <a:br>
              <a:rPr lang="ru-RU" sz="4000" b="1" i="1" smtClean="0"/>
            </a:br>
            <a:r>
              <a:rPr lang="ru-RU" sz="4000" b="1" i="1" smtClean="0"/>
              <a:t>Чему равен</a:t>
            </a:r>
            <a:r>
              <a:rPr lang="ru-RU" sz="4000" smtClean="0"/>
              <a:t> 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4000" b="1" i="1" smtClean="0">
                <a:solidFill>
                  <a:srgbClr val="CC3300"/>
                </a:solidFill>
              </a:rPr>
              <a:t>    Вариант1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</a:t>
            </a:r>
            <a:r>
              <a:rPr lang="en-US" sz="3600" b="1" i="1" smtClean="0">
                <a:latin typeface="Times New Roman" pitchFamily="18" charset="0"/>
              </a:rPr>
              <a:t>   </a:t>
            </a:r>
            <a:endParaRPr lang="ru-RU" sz="3600" b="1" i="1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 </a:t>
            </a:r>
            <a:r>
              <a:rPr lang="en-US" sz="8000" b="1" i="1" smtClean="0">
                <a:latin typeface="Times New Roman" pitchFamily="18" charset="0"/>
              </a:rPr>
              <a:t>sin60</a:t>
            </a:r>
            <a:r>
              <a:rPr lang="en-US" sz="8000" b="1" i="1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8000" b="1" i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00213"/>
            <a:ext cx="44958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i="1" smtClean="0">
                <a:solidFill>
                  <a:schemeClr val="accent2"/>
                </a:solidFill>
              </a:rPr>
              <a:t>     Вариант2 </a:t>
            </a:r>
          </a:p>
          <a:p>
            <a:pPr eaLnBrk="1" hangingPunct="1">
              <a:buFontTx/>
              <a:buNone/>
            </a:pPr>
            <a:endParaRPr lang="ru-RU" sz="24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z="8800" b="1" i="1" smtClean="0">
                <a:latin typeface="Times New Roman" pitchFamily="18" charset="0"/>
              </a:rPr>
              <a:t> </a:t>
            </a:r>
            <a:r>
              <a:rPr lang="en-US" sz="8800" b="1" i="1" smtClean="0">
                <a:latin typeface="Times New Roman" pitchFamily="18" charset="0"/>
              </a:rPr>
              <a:t>cos30</a:t>
            </a:r>
            <a:r>
              <a:rPr lang="en-US" sz="8800" b="1" i="1" smtClean="0">
                <a:latin typeface="Times New Roman" pitchFamily="18" charset="0"/>
                <a:cs typeface="Arial" charset="0"/>
              </a:rPr>
              <a:t>°</a:t>
            </a:r>
            <a:r>
              <a:rPr lang="ru-RU" sz="8800" b="1" i="1" smtClean="0">
                <a:latin typeface="Times New Roman" pitchFamily="18" charset="0"/>
                <a:cs typeface="Arial" charset="0"/>
              </a:rPr>
              <a:t>?</a:t>
            </a:r>
            <a:endParaRPr lang="ru-RU" sz="4000" b="1" i="1" smtClean="0">
              <a:solidFill>
                <a:schemeClr val="accent2"/>
              </a:solidFill>
            </a:endParaRPr>
          </a:p>
          <a:p>
            <a:pPr algn="ctr" eaLnBrk="1" hangingPunct="1">
              <a:buFontTx/>
              <a:buNone/>
            </a:pPr>
            <a:endParaRPr lang="en-US" sz="4000" b="1" i="1" smtClean="0">
              <a:latin typeface="Times New Roman" pitchFamily="18" charset="0"/>
              <a:cs typeface="Arial" charset="0"/>
            </a:endParaRPr>
          </a:p>
        </p:txBody>
      </p:sp>
      <p:sp>
        <p:nvSpPr>
          <p:cNvPr id="23557" name="Line 8"/>
          <p:cNvSpPr>
            <a:spLocks noChangeShapeType="1"/>
          </p:cNvSpPr>
          <p:nvPr/>
        </p:nvSpPr>
        <p:spPr bwMode="auto">
          <a:xfrm>
            <a:off x="4643438" y="2349500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3558" name="Picture 9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750" y="0"/>
            <a:ext cx="14287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№7</a:t>
            </a:r>
            <a:br>
              <a:rPr lang="ru-RU" sz="4000" b="1" i="1" smtClean="0"/>
            </a:br>
            <a:r>
              <a:rPr lang="ru-RU" sz="4000" b="1" i="1" smtClean="0"/>
              <a:t>Чему равен</a:t>
            </a:r>
            <a:r>
              <a:rPr lang="ru-RU" sz="4000" smtClean="0"/>
              <a:t> 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259263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i="1" smtClean="0">
                <a:solidFill>
                  <a:srgbClr val="CC3300"/>
                </a:solidFill>
              </a:rPr>
              <a:t>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endParaRPr lang="en-US" sz="4000" b="1" i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en-US" sz="4000" b="1" i="1" smtClean="0">
                <a:solidFill>
                  <a:srgbClr val="CC3300"/>
                </a:solidFill>
              </a:rPr>
              <a:t>   </a:t>
            </a:r>
            <a:r>
              <a:rPr lang="en-US" sz="7200" b="1" i="1" smtClean="0"/>
              <a:t>cos45</a:t>
            </a:r>
            <a:r>
              <a:rPr lang="en-US" sz="7200" b="1" i="1" smtClean="0">
                <a:cs typeface="Arial" charset="0"/>
              </a:rPr>
              <a:t>°</a:t>
            </a:r>
            <a:r>
              <a:rPr lang="ru-RU" sz="7200" b="1" i="1" smtClean="0">
                <a:cs typeface="Arial" charset="0"/>
              </a:rPr>
              <a:t>?</a:t>
            </a:r>
            <a:endParaRPr lang="en-US" sz="7200" b="1" i="1" smtClean="0">
              <a:cs typeface="Arial" charset="0"/>
            </a:endParaRPr>
          </a:p>
          <a:p>
            <a:pPr eaLnBrk="1" hangingPunct="1"/>
            <a:endParaRPr lang="ru-RU" sz="7200" b="1" i="1" smtClean="0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1600200"/>
            <a:ext cx="37449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i="1" smtClean="0">
                <a:solidFill>
                  <a:schemeClr val="accent2"/>
                </a:solidFill>
              </a:rPr>
              <a:t>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endParaRPr lang="en-US" sz="40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/>
              <a:t> </a:t>
            </a:r>
            <a:r>
              <a:rPr lang="en-US" sz="7200" b="1" i="1" smtClean="0"/>
              <a:t>sin45</a:t>
            </a:r>
            <a:r>
              <a:rPr lang="en-US" sz="7200" b="1" i="1" smtClean="0">
                <a:cs typeface="Arial" charset="0"/>
              </a:rPr>
              <a:t>°</a:t>
            </a:r>
            <a:r>
              <a:rPr lang="ru-RU" sz="7200" b="1" i="1" smtClean="0">
                <a:cs typeface="Arial" charset="0"/>
              </a:rPr>
              <a:t>?</a:t>
            </a:r>
            <a:endParaRPr lang="en-US" sz="7200" b="1" i="1" smtClean="0">
              <a:cs typeface="Arial" charset="0"/>
            </a:endParaRPr>
          </a:p>
        </p:txBody>
      </p:sp>
      <p:sp>
        <p:nvSpPr>
          <p:cNvPr id="24581" name="Line 8"/>
          <p:cNvSpPr>
            <a:spLocks noChangeShapeType="1"/>
          </p:cNvSpPr>
          <p:nvPr/>
        </p:nvSpPr>
        <p:spPr bwMode="auto">
          <a:xfrm>
            <a:off x="4787900" y="2276475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4582" name="Picture 9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260350"/>
            <a:ext cx="14287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№8</a:t>
            </a:r>
            <a:br>
              <a:rPr lang="ru-RU" sz="4000" b="1" i="1" smtClean="0"/>
            </a:br>
            <a:r>
              <a:rPr lang="ru-RU" sz="4000" b="1" i="1" smtClean="0"/>
              <a:t>Чему равен</a:t>
            </a:r>
            <a:r>
              <a:rPr lang="ru-RU" sz="4000" smtClean="0"/>
              <a:t> 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600200"/>
            <a:ext cx="388937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i="1" smtClean="0">
                <a:solidFill>
                  <a:srgbClr val="CC3300"/>
                </a:solidFill>
              </a:rPr>
              <a:t>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  <a:endParaRPr lang="en-US" sz="4000" b="1" i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en-US" sz="4000" b="1" i="1" smtClean="0">
                <a:solidFill>
                  <a:srgbClr val="CC3300"/>
                </a:solidFill>
              </a:rPr>
              <a:t>   </a:t>
            </a:r>
            <a:r>
              <a:rPr lang="en-US" sz="9600" b="1" i="1" smtClean="0">
                <a:latin typeface="Times New Roman" pitchFamily="18" charset="0"/>
              </a:rPr>
              <a:t>tg60</a:t>
            </a:r>
            <a:r>
              <a:rPr lang="en-US" sz="9600" b="1" i="1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9600" b="1" i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9600" b="1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9600" b="1" i="1" smtClean="0">
              <a:latin typeface="Times New Roman" pitchFamily="18" charset="0"/>
            </a:endParaRPr>
          </a:p>
        </p:txBody>
      </p:sp>
      <p:sp>
        <p:nvSpPr>
          <p:cNvPr id="2560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4000" b="1" i="1" smtClean="0">
                <a:solidFill>
                  <a:schemeClr val="accent2"/>
                </a:solidFill>
              </a:rPr>
              <a:t>    Вариант2</a:t>
            </a:r>
            <a:endParaRPr lang="en-US" sz="40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z="9600" b="1" i="1" smtClean="0">
                <a:latin typeface="Times New Roman" pitchFamily="18" charset="0"/>
              </a:rPr>
              <a:t> </a:t>
            </a:r>
            <a:r>
              <a:rPr lang="en-US" sz="9600" b="1" i="1" smtClean="0">
                <a:latin typeface="Times New Roman" pitchFamily="18" charset="0"/>
              </a:rPr>
              <a:t>tg30</a:t>
            </a:r>
            <a:r>
              <a:rPr lang="en-US" sz="9600" b="1" i="1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9600" b="1" i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96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Line 8"/>
          <p:cNvSpPr>
            <a:spLocks noChangeShapeType="1"/>
          </p:cNvSpPr>
          <p:nvPr/>
        </p:nvSpPr>
        <p:spPr bwMode="auto">
          <a:xfrm>
            <a:off x="4716463" y="2349500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5606" name="Picture 9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188913"/>
            <a:ext cx="14287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5400" b="1" i="1" smtClean="0"/>
              <a:t>Ответы</a:t>
            </a:r>
          </a:p>
        </p:txBody>
      </p:sp>
      <p:sp>
        <p:nvSpPr>
          <p:cNvPr id="308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052513"/>
            <a:ext cx="3668712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solidFill>
                  <a:srgbClr val="CC3300"/>
                </a:solidFill>
              </a:rPr>
              <a:t>    Вариант1</a:t>
            </a:r>
            <a:endParaRPr lang="ru-RU" sz="900" b="1" i="1" smtClean="0">
              <a:solidFill>
                <a:srgbClr val="CC33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1…прилежащего катета к гипотенузе;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2…противолежащего катета к прилежащему;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3.</a:t>
            </a:r>
            <a:r>
              <a:rPr lang="en-US" sz="2000" b="1" smtClean="0"/>
              <a:t> cos60</a:t>
            </a:r>
            <a:r>
              <a:rPr lang="en-US" sz="2000" b="1" smtClean="0">
                <a:cs typeface="Arial" charset="0"/>
              </a:rPr>
              <a:t>°=1/2</a:t>
            </a:r>
            <a:r>
              <a:rPr lang="ru-RU" sz="2000" b="1" smtClean="0">
                <a:cs typeface="Arial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cs typeface="Arial" charset="0"/>
              </a:rPr>
              <a:t>4.</a:t>
            </a:r>
            <a:r>
              <a:rPr lang="en-US" sz="2000" b="1" smtClean="0">
                <a:cs typeface="Arial" charset="0"/>
              </a:rPr>
              <a:t> sin</a:t>
            </a:r>
            <a:r>
              <a:rPr lang="en-US" sz="2000" b="1" baseline="30000" smtClean="0">
                <a:cs typeface="Arial" charset="0"/>
              </a:rPr>
              <a:t>2</a:t>
            </a:r>
            <a:r>
              <a:rPr lang="en-US" sz="2000" b="1" smtClean="0">
                <a:cs typeface="Arial" charset="0"/>
              </a:rPr>
              <a:t>A + cos</a:t>
            </a:r>
            <a:r>
              <a:rPr lang="en-US" sz="2000" b="1" baseline="30000" smtClean="0">
                <a:cs typeface="Arial" charset="0"/>
              </a:rPr>
              <a:t>2</a:t>
            </a:r>
            <a:r>
              <a:rPr lang="en-US" sz="2000" b="1" smtClean="0">
                <a:cs typeface="Arial" charset="0"/>
              </a:rPr>
              <a:t>A = 1</a:t>
            </a:r>
            <a:r>
              <a:rPr lang="ru-RU" sz="2000" b="1" smtClean="0">
                <a:cs typeface="Arial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cs typeface="Arial" charset="0"/>
              </a:rPr>
              <a:t>5. Нет;               6.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cs typeface="Arial" charset="0"/>
              </a:rPr>
              <a:t>7.                         </a:t>
            </a:r>
            <a:r>
              <a:rPr lang="ru-RU" sz="2000" b="1" smtClean="0"/>
              <a:t>8.</a:t>
            </a:r>
            <a:endParaRPr lang="en-US" sz="2000" b="1" smtClean="0"/>
          </a:p>
          <a:p>
            <a:pPr eaLnBrk="1" hangingPunct="1">
              <a:lnSpc>
                <a:spcPct val="80000"/>
              </a:lnSpc>
            </a:pPr>
            <a:endParaRPr lang="ru-RU" sz="2000" b="1" smtClean="0"/>
          </a:p>
        </p:txBody>
      </p:sp>
      <p:sp>
        <p:nvSpPr>
          <p:cNvPr id="308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125538"/>
            <a:ext cx="4500562" cy="5543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solidFill>
                  <a:schemeClr val="accent2"/>
                </a:solidFill>
              </a:rPr>
              <a:t>   Вариант2</a:t>
            </a:r>
            <a:endParaRPr lang="en-US" sz="2000" b="1" i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1…противолежащего катета к гипотенузе;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2…синусы, косинусы, тангенсы этих углов также равны;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/>
              <a:t>3. </a:t>
            </a:r>
            <a:r>
              <a:rPr lang="en-US" sz="2000" b="1" i="1" smtClean="0"/>
              <a:t>sin45</a:t>
            </a:r>
            <a:r>
              <a:rPr lang="en-US" sz="2000" b="1" i="1" smtClean="0">
                <a:cs typeface="Arial" charset="0"/>
              </a:rPr>
              <a:t>°=</a:t>
            </a:r>
            <a:r>
              <a:rPr lang="ru-RU" sz="2000" b="1" i="1" smtClean="0">
                <a:cs typeface="Arial" charset="0"/>
              </a:rPr>
              <a:t>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i="1" smtClean="0">
                <a:cs typeface="Arial" charset="0"/>
              </a:rPr>
              <a:t>4</a:t>
            </a:r>
            <a:r>
              <a:rPr lang="ru-RU" sz="2000" i="1" smtClean="0">
                <a:cs typeface="Arial" charset="0"/>
              </a:rPr>
              <a:t>.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cs typeface="Arial" charset="0"/>
              </a:rPr>
              <a:t>5.</a:t>
            </a:r>
            <a:r>
              <a:rPr lang="ru-RU" sz="2000" i="1" smtClean="0">
                <a:cs typeface="Arial" charset="0"/>
              </a:rPr>
              <a:t> </a:t>
            </a:r>
            <a:r>
              <a:rPr lang="ru-RU" sz="2000" b="1" i="1" smtClean="0">
                <a:cs typeface="Arial" charset="0"/>
              </a:rPr>
              <a:t>равнобедренный;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i="1" smtClean="0">
                <a:cs typeface="Arial" charset="0"/>
              </a:rPr>
              <a:t>6.                              7.</a:t>
            </a:r>
            <a:r>
              <a:rPr lang="ru-RU" sz="2000" i="1" smtClean="0">
                <a:cs typeface="Arial" charset="0"/>
              </a:rPr>
              <a:t>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i="1" smtClean="0">
                <a:cs typeface="Arial" charset="0"/>
              </a:rPr>
              <a:t>                    </a:t>
            </a:r>
            <a:r>
              <a:rPr lang="ru-RU" sz="2000" b="1" i="1" smtClean="0">
                <a:cs typeface="Arial" charset="0"/>
              </a:rPr>
              <a:t>8.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000" i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i="1" smtClean="0">
              <a:cs typeface="Arial" charset="0"/>
            </a:endParaRPr>
          </a:p>
        </p:txBody>
      </p:sp>
      <p:sp>
        <p:nvSpPr>
          <p:cNvPr id="308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3000375" y="4214813"/>
          <a:ext cx="895350" cy="928687"/>
        </p:xfrm>
        <a:graphic>
          <a:graphicData uri="http://schemas.openxmlformats.org/presentationml/2006/ole">
            <p:oleObj spid="_x0000_s3074" name="Формула" r:id="rId3" imgW="253890" imgH="431613" progId="Equation.3">
              <p:embed/>
            </p:oleObj>
          </a:graphicData>
        </a:graphic>
      </p:graphicFrame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0" y="400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5003800" y="5013325"/>
          <a:ext cx="996950" cy="1106488"/>
        </p:xfrm>
        <a:graphic>
          <a:graphicData uri="http://schemas.openxmlformats.org/presentationml/2006/ole">
            <p:oleObj spid="_x0000_s3075" name="Формула" r:id="rId4" imgW="253890" imgH="431613" progId="Equation.3">
              <p:embed/>
            </p:oleObj>
          </a:graphicData>
        </a:graphic>
      </p:graphicFrame>
      <p:sp>
        <p:nvSpPr>
          <p:cNvPr id="3087" name="Rectangle 11"/>
          <p:cNvSpPr>
            <a:spLocks noChangeArrowheads="1"/>
          </p:cNvSpPr>
          <p:nvPr/>
        </p:nvSpPr>
        <p:spPr bwMode="auto">
          <a:xfrm>
            <a:off x="-180975" y="4868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6" name="Object 10"/>
          <p:cNvGraphicFramePr>
            <a:graphicFrameLocks noChangeAspect="1"/>
          </p:cNvGraphicFramePr>
          <p:nvPr/>
        </p:nvGraphicFramePr>
        <p:xfrm>
          <a:off x="5867400" y="2500313"/>
          <a:ext cx="1123950" cy="952500"/>
        </p:xfrm>
        <a:graphic>
          <a:graphicData uri="http://schemas.openxmlformats.org/presentationml/2006/ole">
            <p:oleObj spid="_x0000_s3076" name="Формула" r:id="rId5" imgW="266469" imgH="431425" progId="Equation.3">
              <p:embed/>
            </p:oleObj>
          </a:graphicData>
        </a:graphic>
      </p:graphicFrame>
      <p:sp>
        <p:nvSpPr>
          <p:cNvPr id="3088" name="Rectangle 13"/>
          <p:cNvSpPr>
            <a:spLocks noChangeArrowheads="1"/>
          </p:cNvSpPr>
          <p:nvPr/>
        </p:nvSpPr>
        <p:spPr bwMode="auto">
          <a:xfrm>
            <a:off x="0" y="350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7" name="Object 12"/>
          <p:cNvGraphicFramePr>
            <a:graphicFrameLocks noChangeAspect="1"/>
          </p:cNvGraphicFramePr>
          <p:nvPr/>
        </p:nvGraphicFramePr>
        <p:xfrm>
          <a:off x="1331913" y="5229225"/>
          <a:ext cx="668337" cy="1076325"/>
        </p:xfrm>
        <a:graphic>
          <a:graphicData uri="http://schemas.openxmlformats.org/presentationml/2006/ole">
            <p:oleObj spid="_x0000_s3077" name="Формула" r:id="rId6" imgW="266469" imgH="431425" progId="Equation.3">
              <p:embed/>
            </p:oleObj>
          </a:graphicData>
        </a:graphic>
      </p:graphicFrame>
      <p:sp>
        <p:nvSpPr>
          <p:cNvPr id="3089" name="Rectangle 15"/>
          <p:cNvSpPr>
            <a:spLocks noChangeArrowheads="1"/>
          </p:cNvSpPr>
          <p:nvPr/>
        </p:nvSpPr>
        <p:spPr bwMode="auto">
          <a:xfrm>
            <a:off x="1547813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8" name="Object 14"/>
          <p:cNvGraphicFramePr>
            <a:graphicFrameLocks noChangeAspect="1"/>
          </p:cNvGraphicFramePr>
          <p:nvPr/>
        </p:nvGraphicFramePr>
        <p:xfrm>
          <a:off x="7500938" y="5000625"/>
          <a:ext cx="1071562" cy="935038"/>
        </p:xfrm>
        <a:graphic>
          <a:graphicData uri="http://schemas.openxmlformats.org/presentationml/2006/ole">
            <p:oleObj spid="_x0000_s3078" name="Формула" r:id="rId7" imgW="266469" imgH="431425" progId="Equation.3">
              <p:embed/>
            </p:oleObj>
          </a:graphicData>
        </a:graphic>
      </p:graphicFrame>
      <p:sp>
        <p:nvSpPr>
          <p:cNvPr id="3090" name="Rectangle 17"/>
          <p:cNvSpPr>
            <a:spLocks noChangeArrowheads="1"/>
          </p:cNvSpPr>
          <p:nvPr/>
        </p:nvSpPr>
        <p:spPr bwMode="auto">
          <a:xfrm>
            <a:off x="53975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79" name="Object 16"/>
          <p:cNvGraphicFramePr>
            <a:graphicFrameLocks noChangeAspect="1"/>
          </p:cNvGraphicFramePr>
          <p:nvPr/>
        </p:nvGraphicFramePr>
        <p:xfrm>
          <a:off x="3276600" y="5214938"/>
          <a:ext cx="733425" cy="733425"/>
        </p:xfrm>
        <a:graphic>
          <a:graphicData uri="http://schemas.openxmlformats.org/presentationml/2006/ole">
            <p:oleObj spid="_x0000_s3079" name="Формула" r:id="rId8" imgW="228600" imgH="228600" progId="Equation.3">
              <p:embed/>
            </p:oleObj>
          </a:graphicData>
        </a:graphic>
      </p:graphicFrame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299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80" name="Object 18"/>
          <p:cNvGraphicFramePr>
            <a:graphicFrameLocks noChangeAspect="1"/>
          </p:cNvGraphicFramePr>
          <p:nvPr/>
        </p:nvGraphicFramePr>
        <p:xfrm>
          <a:off x="6357938" y="5500688"/>
          <a:ext cx="714375" cy="1192212"/>
        </p:xfrm>
        <a:graphic>
          <a:graphicData uri="http://schemas.openxmlformats.org/presentationml/2006/ole">
            <p:oleObj spid="_x0000_s3080" name="Формула" r:id="rId9" imgW="253890" imgH="431613" progId="Equation.3">
              <p:embed/>
            </p:oleObj>
          </a:graphicData>
        </a:graphic>
      </p:graphicFrame>
      <p:sp>
        <p:nvSpPr>
          <p:cNvPr id="3092" name="Rectangle 21"/>
          <p:cNvSpPr>
            <a:spLocks noChangeArrowheads="1"/>
          </p:cNvSpPr>
          <p:nvPr/>
        </p:nvSpPr>
        <p:spPr bwMode="auto">
          <a:xfrm>
            <a:off x="1476375" y="2852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3081" name="Object 20"/>
          <p:cNvGraphicFramePr>
            <a:graphicFrameLocks noChangeAspect="1"/>
          </p:cNvGraphicFramePr>
          <p:nvPr/>
        </p:nvGraphicFramePr>
        <p:xfrm>
          <a:off x="5003800" y="3357563"/>
          <a:ext cx="1997075" cy="1023937"/>
        </p:xfrm>
        <a:graphic>
          <a:graphicData uri="http://schemas.openxmlformats.org/presentationml/2006/ole">
            <p:oleObj spid="_x0000_s3081" name="Формула" r:id="rId10" imgW="761669" imgH="393529" progId="Equation.3">
              <p:embed/>
            </p:oleObj>
          </a:graphicData>
        </a:graphic>
      </p:graphicFrame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4500563" y="1412875"/>
            <a:ext cx="0" cy="504031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600" b="1" i="1" smtClean="0">
                <a:solidFill>
                  <a:srgbClr val="CC3300"/>
                </a:solidFill>
              </a:rPr>
              <a:t>Оценка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4400" b="1" i="1" smtClean="0">
                <a:solidFill>
                  <a:srgbClr val="CC3300"/>
                </a:solidFill>
              </a:rPr>
              <a:t>   </a:t>
            </a:r>
            <a:endParaRPr lang="ru-RU" smtClean="0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1331913" y="1628775"/>
            <a:ext cx="7561262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6600" b="1" i="1">
                <a:solidFill>
                  <a:srgbClr val="CC3300"/>
                </a:solidFill>
              </a:rPr>
              <a:t>«5»</a:t>
            </a:r>
            <a:r>
              <a:rPr lang="ru-RU" sz="6600" b="1" i="1"/>
              <a:t> - 8</a:t>
            </a:r>
          </a:p>
          <a:p>
            <a:pPr algn="l"/>
            <a:r>
              <a:rPr lang="ru-RU" sz="6600" b="1" i="1">
                <a:solidFill>
                  <a:srgbClr val="336600"/>
                </a:solidFill>
              </a:rPr>
              <a:t>«4»</a:t>
            </a:r>
            <a:r>
              <a:rPr lang="ru-RU" sz="6600" b="1" i="1"/>
              <a:t> - 7</a:t>
            </a:r>
          </a:p>
          <a:p>
            <a:pPr algn="l"/>
            <a:r>
              <a:rPr lang="ru-RU" sz="6600" b="1" i="1">
                <a:solidFill>
                  <a:schemeClr val="accent2"/>
                </a:solidFill>
              </a:rPr>
              <a:t>«3»</a:t>
            </a:r>
            <a:r>
              <a:rPr lang="ru-RU" sz="6600" b="1" i="1"/>
              <a:t> - 5-6</a:t>
            </a:r>
          </a:p>
          <a:p>
            <a:pPr algn="l"/>
            <a:r>
              <a:rPr lang="ru-RU" sz="6600" b="1" i="1"/>
              <a:t>«2» - 4 и меньше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Решите устно</a:t>
            </a:r>
          </a:p>
        </p:txBody>
      </p:sp>
      <p:sp>
        <p:nvSpPr>
          <p:cNvPr id="89092" name="AutoShape 4"/>
          <p:cNvSpPr>
            <a:spLocks noChangeArrowheads="1"/>
          </p:cNvSpPr>
          <p:nvPr/>
        </p:nvSpPr>
        <p:spPr bwMode="auto">
          <a:xfrm>
            <a:off x="1979613" y="2276475"/>
            <a:ext cx="4824412" cy="2808288"/>
          </a:xfrm>
          <a:prstGeom prst="rtTriangle">
            <a:avLst/>
          </a:prstGeom>
          <a:gradFill rotWithShape="1">
            <a:gsLst>
              <a:gs pos="0">
                <a:srgbClr val="D3EBED"/>
              </a:gs>
              <a:gs pos="100000">
                <a:srgbClr val="626D6E"/>
              </a:gs>
            </a:gsLst>
            <a:path path="rect">
              <a:fillToRect t="100000" r="10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3276600" y="299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9113" name="Rectangle 25"/>
          <p:cNvSpPr>
            <a:spLocks noChangeArrowheads="1"/>
          </p:cNvSpPr>
          <p:nvPr/>
        </p:nvSpPr>
        <p:spPr bwMode="auto">
          <a:xfrm rot="-3417323">
            <a:off x="2975769" y="3009106"/>
            <a:ext cx="307975" cy="284163"/>
          </a:xfrm>
          <a:prstGeom prst="rect">
            <a:avLst/>
          </a:prstGeom>
          <a:gradFill rotWithShape="1">
            <a:gsLst>
              <a:gs pos="0">
                <a:srgbClr val="5FB6BD"/>
              </a:gs>
              <a:gs pos="100000">
                <a:srgbClr val="2C5457"/>
              </a:gs>
            </a:gsLst>
            <a:path path="rect">
              <a:fillToRect r="100000" b="10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89114" name="Text Box 26"/>
          <p:cNvSpPr txBox="1">
            <a:spLocks noChangeArrowheads="1"/>
          </p:cNvSpPr>
          <p:nvPr/>
        </p:nvSpPr>
        <p:spPr bwMode="auto">
          <a:xfrm>
            <a:off x="1763713" y="5157788"/>
            <a:ext cx="349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/>
              <a:t>С</a:t>
            </a:r>
          </a:p>
        </p:txBody>
      </p:sp>
      <p:sp>
        <p:nvSpPr>
          <p:cNvPr id="89115" name="Text Box 27"/>
          <p:cNvSpPr txBox="1">
            <a:spLocks noChangeArrowheads="1"/>
          </p:cNvSpPr>
          <p:nvPr/>
        </p:nvSpPr>
        <p:spPr bwMode="auto">
          <a:xfrm>
            <a:off x="1547813" y="18446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/>
              <a:t>А</a:t>
            </a:r>
          </a:p>
        </p:txBody>
      </p:sp>
      <p:sp>
        <p:nvSpPr>
          <p:cNvPr id="89116" name="Text Box 28"/>
          <p:cNvSpPr txBox="1">
            <a:spLocks noChangeArrowheads="1"/>
          </p:cNvSpPr>
          <p:nvPr/>
        </p:nvSpPr>
        <p:spPr bwMode="auto">
          <a:xfrm>
            <a:off x="6732588" y="5105400"/>
            <a:ext cx="3889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/>
              <a:t>В</a:t>
            </a:r>
          </a:p>
        </p:txBody>
      </p:sp>
      <p:sp>
        <p:nvSpPr>
          <p:cNvPr id="89117" name="Text Box 29"/>
          <p:cNvSpPr txBox="1">
            <a:spLocks noChangeArrowheads="1"/>
          </p:cNvSpPr>
          <p:nvPr/>
        </p:nvSpPr>
        <p:spPr bwMode="auto">
          <a:xfrm>
            <a:off x="3348038" y="257175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/>
              <a:t>D</a:t>
            </a:r>
            <a:endParaRPr lang="ru-RU" sz="3200" b="1"/>
          </a:p>
        </p:txBody>
      </p:sp>
      <p:sp>
        <p:nvSpPr>
          <p:cNvPr id="89120" name="Text Box 32"/>
          <p:cNvSpPr txBox="1">
            <a:spLocks noChangeArrowheads="1"/>
          </p:cNvSpPr>
          <p:nvPr/>
        </p:nvSpPr>
        <p:spPr bwMode="auto">
          <a:xfrm>
            <a:off x="4479925" y="3252788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/>
              <a:t>9</a:t>
            </a:r>
          </a:p>
        </p:txBody>
      </p:sp>
      <p:sp>
        <p:nvSpPr>
          <p:cNvPr id="89121" name="Text Box 33"/>
          <p:cNvSpPr txBox="1">
            <a:spLocks noChangeArrowheads="1"/>
          </p:cNvSpPr>
          <p:nvPr/>
        </p:nvSpPr>
        <p:spPr bwMode="auto">
          <a:xfrm>
            <a:off x="2679700" y="2173288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2800" b="1"/>
              <a:t>4</a:t>
            </a:r>
          </a:p>
        </p:txBody>
      </p:sp>
      <p:sp>
        <p:nvSpPr>
          <p:cNvPr id="4110" name="Text Box 35"/>
          <p:cNvSpPr txBox="1">
            <a:spLocks noChangeArrowheads="1"/>
          </p:cNvSpPr>
          <p:nvPr/>
        </p:nvSpPr>
        <p:spPr bwMode="auto">
          <a:xfrm>
            <a:off x="2916238" y="386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/>
          </a:p>
        </p:txBody>
      </p:sp>
      <p:sp>
        <p:nvSpPr>
          <p:cNvPr id="89124" name="Text Box 36"/>
          <p:cNvSpPr txBox="1">
            <a:spLocks noChangeArrowheads="1"/>
          </p:cNvSpPr>
          <p:nvPr/>
        </p:nvSpPr>
        <p:spPr bwMode="auto">
          <a:xfrm>
            <a:off x="2843213" y="3736975"/>
            <a:ext cx="466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600" b="1">
                <a:solidFill>
                  <a:srgbClr val="CC3300"/>
                </a:solidFill>
              </a:rPr>
              <a:t>?</a:t>
            </a:r>
          </a:p>
        </p:txBody>
      </p:sp>
      <p:sp>
        <p:nvSpPr>
          <p:cNvPr id="89125" name="Rectangle 37"/>
          <p:cNvSpPr>
            <a:spLocks noChangeArrowheads="1"/>
          </p:cNvSpPr>
          <p:nvPr/>
        </p:nvSpPr>
        <p:spPr bwMode="auto">
          <a:xfrm>
            <a:off x="1979613" y="4724400"/>
            <a:ext cx="288925" cy="3603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89127" name="Line 39"/>
          <p:cNvSpPr>
            <a:spLocks noChangeShapeType="1"/>
          </p:cNvSpPr>
          <p:nvPr/>
        </p:nvSpPr>
        <p:spPr bwMode="auto">
          <a:xfrm flipV="1">
            <a:off x="1979613" y="3068638"/>
            <a:ext cx="1368425" cy="2016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9128" name="Text Box 40"/>
          <p:cNvSpPr txBox="1">
            <a:spLocks noChangeArrowheads="1"/>
          </p:cNvSpPr>
          <p:nvPr/>
        </p:nvSpPr>
        <p:spPr bwMode="auto">
          <a:xfrm>
            <a:off x="5643563" y="1357313"/>
            <a:ext cx="17859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>
                <a:solidFill>
                  <a:srgbClr val="000099"/>
                </a:solidFill>
              </a:rPr>
              <a:t>CD=</a:t>
            </a:r>
            <a:endParaRPr lang="ru-RU" sz="3200" b="1" i="1">
              <a:solidFill>
                <a:srgbClr val="000099"/>
              </a:solidFill>
            </a:endParaRPr>
          </a:p>
        </p:txBody>
      </p:sp>
      <p:sp>
        <p:nvSpPr>
          <p:cNvPr id="4115" name="Rectangle 4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sp>
        <p:nvSpPr>
          <p:cNvPr id="5140" name="TextBox 17"/>
          <p:cNvSpPr txBox="1">
            <a:spLocks noChangeArrowheads="1"/>
          </p:cNvSpPr>
          <p:nvPr/>
        </p:nvSpPr>
        <p:spPr bwMode="auto">
          <a:xfrm>
            <a:off x="1428750" y="3500438"/>
            <a:ext cx="619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41" name="TextBox 18"/>
          <p:cNvSpPr txBox="1">
            <a:spLocks noChangeArrowheads="1"/>
          </p:cNvSpPr>
          <p:nvPr/>
        </p:nvSpPr>
        <p:spPr bwMode="auto">
          <a:xfrm>
            <a:off x="4143375" y="5143500"/>
            <a:ext cx="428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 i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42" name="TextBox 19"/>
          <p:cNvSpPr txBox="1">
            <a:spLocks noChangeArrowheads="1"/>
          </p:cNvSpPr>
          <p:nvPr/>
        </p:nvSpPr>
        <p:spPr bwMode="auto">
          <a:xfrm>
            <a:off x="5643563" y="2000250"/>
            <a:ext cx="1214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>
                <a:solidFill>
                  <a:srgbClr val="000099"/>
                </a:solidFill>
              </a:rPr>
              <a:t>АС=</a:t>
            </a:r>
          </a:p>
        </p:txBody>
      </p:sp>
      <p:sp>
        <p:nvSpPr>
          <p:cNvPr id="5143" name="TextBox 20"/>
          <p:cNvSpPr txBox="1">
            <a:spLocks noChangeArrowheads="1"/>
          </p:cNvSpPr>
          <p:nvPr/>
        </p:nvSpPr>
        <p:spPr bwMode="auto">
          <a:xfrm>
            <a:off x="5572125" y="2643188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2800" b="1" i="1"/>
              <a:t> </a:t>
            </a:r>
            <a:r>
              <a:rPr lang="ru-RU" sz="3200" b="1" i="1">
                <a:solidFill>
                  <a:srgbClr val="000099"/>
                </a:solidFill>
              </a:rPr>
              <a:t>ВС=</a:t>
            </a:r>
          </a:p>
        </p:txBody>
      </p:sp>
      <p:sp>
        <p:nvSpPr>
          <p:cNvPr id="5144" name="TextBox 21"/>
          <p:cNvSpPr txBox="1">
            <a:spLocks noChangeArrowheads="1"/>
          </p:cNvSpPr>
          <p:nvPr/>
        </p:nvSpPr>
        <p:spPr bwMode="auto">
          <a:xfrm flipH="1">
            <a:off x="6572250" y="1214438"/>
            <a:ext cx="10001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800"/>
              <a:t>6</a:t>
            </a:r>
          </a:p>
        </p:txBody>
      </p:sp>
      <p:graphicFrame>
        <p:nvGraphicFramePr>
          <p:cNvPr id="5122" name="Object 22"/>
          <p:cNvGraphicFramePr>
            <a:graphicFrameLocks noChangeAspect="1"/>
          </p:cNvGraphicFramePr>
          <p:nvPr/>
        </p:nvGraphicFramePr>
        <p:xfrm>
          <a:off x="6572250" y="1785938"/>
          <a:ext cx="1533525" cy="814387"/>
        </p:xfrm>
        <a:graphic>
          <a:graphicData uri="http://schemas.openxmlformats.org/presentationml/2006/ole">
            <p:oleObj spid="_x0000_s4098" name="Формула" r:id="rId3" imgW="368280" imgH="228600" progId="Equation.3">
              <p:embed/>
            </p:oleObj>
          </a:graphicData>
        </a:graphic>
      </p:graphicFrame>
      <p:graphicFrame>
        <p:nvGraphicFramePr>
          <p:cNvPr id="5123" name="Object 23"/>
          <p:cNvGraphicFramePr>
            <a:graphicFrameLocks noChangeAspect="1"/>
          </p:cNvGraphicFramePr>
          <p:nvPr/>
        </p:nvGraphicFramePr>
        <p:xfrm>
          <a:off x="6643688" y="2500313"/>
          <a:ext cx="1454150" cy="857250"/>
        </p:xfrm>
        <a:graphic>
          <a:graphicData uri="http://schemas.openxmlformats.org/presentationml/2006/ole">
            <p:oleObj spid="_x0000_s4099" name="Формула" r:id="rId4" imgW="368280" imgH="228600" progId="Equation.3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9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nimBg="1"/>
      <p:bldP spid="89113" grpId="0" animBg="1"/>
      <p:bldP spid="89114" grpId="0"/>
      <p:bldP spid="89115" grpId="0"/>
      <p:bldP spid="89116" grpId="0"/>
      <p:bldP spid="89117" grpId="0"/>
      <p:bldP spid="89120" grpId="0"/>
      <p:bldP spid="89121" grpId="0"/>
      <p:bldP spid="89124" grpId="0"/>
      <p:bldP spid="89125" grpId="0" animBg="1"/>
      <p:bldP spid="89127" grpId="0" animBg="1"/>
      <p:bldP spid="89128" grpId="0"/>
      <p:bldP spid="5140" grpId="0"/>
      <p:bldP spid="5141" grpId="0"/>
      <p:bldP spid="5142" grpId="0"/>
      <p:bldP spid="5143" grpId="0"/>
      <p:bldP spid="51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Решите устно</a:t>
            </a:r>
          </a:p>
        </p:txBody>
      </p:sp>
      <p:sp>
        <p:nvSpPr>
          <p:cNvPr id="91140" name="AutoShape 4"/>
          <p:cNvSpPr>
            <a:spLocks noChangeArrowheads="1"/>
          </p:cNvSpPr>
          <p:nvPr/>
        </p:nvSpPr>
        <p:spPr bwMode="auto">
          <a:xfrm>
            <a:off x="1979613" y="2420938"/>
            <a:ext cx="4897437" cy="2592387"/>
          </a:xfrm>
          <a:prstGeom prst="rtTriangle">
            <a:avLst/>
          </a:prstGeom>
          <a:gradFill rotWithShape="1">
            <a:gsLst>
              <a:gs pos="0">
                <a:srgbClr val="636D6E"/>
              </a:gs>
              <a:gs pos="50000">
                <a:srgbClr val="D6ECEE"/>
              </a:gs>
              <a:gs pos="100000">
                <a:srgbClr val="636D6E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048125" y="5013325"/>
            <a:ext cx="409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000" b="1" i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1979613" y="4508500"/>
            <a:ext cx="431800" cy="48101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l="100000" b="10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476375" y="321310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400" b="1" i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619250" y="5013325"/>
            <a:ext cx="576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С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1547813" y="1979613"/>
            <a:ext cx="576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А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6804025" y="501332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В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4067175" y="1484313"/>
            <a:ext cx="480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sz="3200" b="1" i="1"/>
              <a:t>Найти: </a:t>
            </a:r>
            <a:r>
              <a:rPr lang="en-US" sz="3200" b="1" i="1"/>
              <a:t>sinB, cosB, tgB</a:t>
            </a:r>
            <a:endParaRPr lang="ru-RU" sz="3200" b="1" i="1"/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4048125" y="292417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000" b="1" i="1">
                <a:solidFill>
                  <a:srgbClr val="FF0000"/>
                </a:solidFill>
              </a:rPr>
              <a:t>5</a:t>
            </a:r>
            <a:endParaRPr lang="ru-RU" sz="4000" b="1" i="1">
              <a:solidFill>
                <a:srgbClr val="FF0000"/>
              </a:solidFill>
            </a:endParaRP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6424613" y="2276475"/>
            <a:ext cx="210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i="1">
                <a:solidFill>
                  <a:srgbClr val="000099"/>
                </a:solidFill>
              </a:rPr>
              <a:t>sinB = 3/5</a:t>
            </a: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6443663" y="2852738"/>
            <a:ext cx="2089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i="1">
                <a:solidFill>
                  <a:srgbClr val="3F9197"/>
                </a:solidFill>
              </a:rPr>
              <a:t>cosB = 4/5</a:t>
            </a:r>
          </a:p>
          <a:p>
            <a:pPr algn="l"/>
            <a:endParaRPr lang="ru-RU" sz="2800" b="1" i="1">
              <a:solidFill>
                <a:srgbClr val="3F9197"/>
              </a:solidFill>
            </a:endParaRP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6516688" y="3429000"/>
            <a:ext cx="1871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i="1">
                <a:solidFill>
                  <a:srgbClr val="FF0000"/>
                </a:solidFill>
              </a:rPr>
              <a:t>tgB = 3/4</a:t>
            </a:r>
            <a:endParaRPr lang="ru-RU" sz="28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91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91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animBg="1"/>
      <p:bldP spid="91141" grpId="0"/>
      <p:bldP spid="91143" grpId="0" animBg="1"/>
      <p:bldP spid="91144" grpId="0"/>
      <p:bldP spid="91145" grpId="0"/>
      <p:bldP spid="91146" grpId="0"/>
      <p:bldP spid="91147" grpId="0"/>
      <p:bldP spid="91148" grpId="0"/>
      <p:bldP spid="91149" grpId="0"/>
      <p:bldP spid="91151" grpId="0"/>
      <p:bldP spid="91153" grpId="0"/>
      <p:bldP spid="911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Решите устно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1476375" y="2420938"/>
            <a:ext cx="4824413" cy="2087562"/>
          </a:xfrm>
          <a:prstGeom prst="parallelogram">
            <a:avLst>
              <a:gd name="adj" fmla="val 5777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1763713" y="4005263"/>
            <a:ext cx="668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i="1"/>
              <a:t>30°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1671638" y="2924175"/>
            <a:ext cx="382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8</a:t>
            </a:r>
            <a:endParaRPr lang="ru-RU" sz="3200" b="1" i="1"/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3111500" y="4437063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12</a:t>
            </a:r>
            <a:endParaRPr lang="ru-RU" sz="3200" b="1" i="1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H="1">
            <a:off x="2627313" y="2420938"/>
            <a:ext cx="73025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2411413" y="4221163"/>
            <a:ext cx="215900" cy="287337"/>
          </a:xfrm>
          <a:prstGeom prst="rect">
            <a:avLst/>
          </a:prstGeom>
          <a:gradFill rotWithShape="1">
            <a:gsLst>
              <a:gs pos="0">
                <a:srgbClr val="D3EBED"/>
              </a:gs>
              <a:gs pos="100000">
                <a:srgbClr val="626D6E"/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1116013" y="4508500"/>
            <a:ext cx="576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A</a:t>
            </a:r>
            <a:endParaRPr lang="ru-RU" sz="3200" b="1" i="1"/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2268538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B</a:t>
            </a:r>
            <a:endParaRPr lang="ru-RU" sz="3200" b="1" i="1"/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6227763" y="1989138"/>
            <a:ext cx="576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C</a:t>
            </a:r>
            <a:endParaRPr lang="ru-RU" sz="3200" b="1" i="1"/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4932363" y="4437063"/>
            <a:ext cx="576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D</a:t>
            </a:r>
            <a:endParaRPr lang="ru-RU" sz="3200" b="1" i="1"/>
          </a:p>
        </p:txBody>
      </p:sp>
      <p:sp>
        <p:nvSpPr>
          <p:cNvPr id="28685" name="Text Box 16"/>
          <p:cNvSpPr txBox="1">
            <a:spLocks noChangeArrowheads="1"/>
          </p:cNvSpPr>
          <p:nvPr/>
        </p:nvSpPr>
        <p:spPr bwMode="auto">
          <a:xfrm>
            <a:off x="6300788" y="22050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/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1619250" y="5516563"/>
            <a:ext cx="3238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400" b="1" i="1">
                <a:solidFill>
                  <a:srgbClr val="000099"/>
                </a:solidFill>
              </a:rPr>
              <a:t>S</a:t>
            </a:r>
            <a:r>
              <a:rPr lang="en-US" sz="3600" b="1" i="1" baseline="-25000">
                <a:solidFill>
                  <a:srgbClr val="000099"/>
                </a:solidFill>
              </a:rPr>
              <a:t>ABCD</a:t>
            </a:r>
            <a:r>
              <a:rPr lang="en-US" sz="3600" b="1" i="1">
                <a:solidFill>
                  <a:srgbClr val="000099"/>
                </a:solidFill>
              </a:rPr>
              <a:t>=AD*BH</a:t>
            </a:r>
            <a:endParaRPr lang="ru-RU" sz="3600" b="1" i="1"/>
          </a:p>
        </p:txBody>
      </p:sp>
      <p:sp>
        <p:nvSpPr>
          <p:cNvPr id="93202" name="Text Box 18"/>
          <p:cNvSpPr txBox="1">
            <a:spLocks noChangeArrowheads="1"/>
          </p:cNvSpPr>
          <p:nvPr/>
        </p:nvSpPr>
        <p:spPr bwMode="auto">
          <a:xfrm>
            <a:off x="2339975" y="4437063"/>
            <a:ext cx="503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H</a:t>
            </a:r>
            <a:endParaRPr lang="ru-RU" sz="3200" b="1" i="1"/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2751138" y="3087688"/>
            <a:ext cx="369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 i="1">
                <a:solidFill>
                  <a:srgbClr val="FF0000"/>
                </a:solidFill>
              </a:rPr>
              <a:t>?</a:t>
            </a:r>
            <a:endParaRPr lang="ru-RU" sz="2400" b="1" i="1">
              <a:solidFill>
                <a:srgbClr val="FF0000"/>
              </a:solidFill>
            </a:endParaRP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4714875" y="5643563"/>
            <a:ext cx="2143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 i="1">
                <a:solidFill>
                  <a:srgbClr val="000099"/>
                </a:solidFill>
              </a:rPr>
              <a:t>= 12*4</a:t>
            </a:r>
            <a:endParaRPr lang="ru-RU" sz="3600" b="1" i="1">
              <a:solidFill>
                <a:srgbClr val="000099"/>
              </a:solidFill>
            </a:endParaRPr>
          </a:p>
        </p:txBody>
      </p:sp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6143625" y="5572125"/>
            <a:ext cx="2357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 i="1">
                <a:solidFill>
                  <a:srgbClr val="000099"/>
                </a:solidFill>
              </a:rPr>
              <a:t>= 48</a:t>
            </a:r>
            <a:endParaRPr lang="ru-RU" sz="3600" b="1" i="1">
              <a:solidFill>
                <a:srgbClr val="000099"/>
              </a:solidFill>
            </a:endParaRPr>
          </a:p>
        </p:txBody>
      </p:sp>
      <p:sp>
        <p:nvSpPr>
          <p:cNvPr id="27667" name="TextBox 18"/>
          <p:cNvSpPr txBox="1">
            <a:spLocks noChangeArrowheads="1"/>
          </p:cNvSpPr>
          <p:nvPr/>
        </p:nvSpPr>
        <p:spPr bwMode="auto">
          <a:xfrm>
            <a:off x="6286500" y="2714625"/>
            <a:ext cx="2571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6000" b="1">
                <a:solidFill>
                  <a:srgbClr val="000099"/>
                </a:solidFill>
              </a:rPr>
              <a:t>S</a:t>
            </a:r>
            <a:r>
              <a:rPr lang="ru-RU" sz="2400" b="1" baseline="-25000">
                <a:solidFill>
                  <a:srgbClr val="000099"/>
                </a:solidFill>
              </a:rPr>
              <a:t>АВС</a:t>
            </a:r>
            <a:r>
              <a:rPr lang="en-US" sz="2400" b="1" baseline="-25000">
                <a:solidFill>
                  <a:srgbClr val="000099"/>
                </a:solidFill>
              </a:rPr>
              <a:t>D</a:t>
            </a:r>
            <a:r>
              <a:rPr lang="en-US" sz="6000" b="1">
                <a:solidFill>
                  <a:srgbClr val="000099"/>
                </a:solidFill>
              </a:rPr>
              <a:t>=</a:t>
            </a:r>
            <a:r>
              <a:rPr lang="ru-RU" sz="6000" b="1">
                <a:solidFill>
                  <a:srgbClr val="000099"/>
                </a:solidFill>
              </a:rPr>
              <a:t>?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3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nimBg="1"/>
      <p:bldP spid="93191" grpId="0"/>
      <p:bldP spid="93192" grpId="0"/>
      <p:bldP spid="93193" grpId="0"/>
      <p:bldP spid="93194" grpId="0" animBg="1"/>
      <p:bldP spid="93195" grpId="0" animBg="1"/>
      <p:bldP spid="93196" grpId="0"/>
      <p:bldP spid="93197" grpId="0"/>
      <p:bldP spid="93198" grpId="0"/>
      <p:bldP spid="93201" grpId="0"/>
      <p:bldP spid="93202" grpId="0"/>
      <p:bldP spid="93203" grpId="0"/>
      <p:bldP spid="93204" grpId="0"/>
      <p:bldP spid="93205" grpId="0"/>
      <p:bldP spid="276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000" b="1" i="1" smtClean="0">
                <a:latin typeface="Times New Roman" pitchFamily="18" charset="0"/>
              </a:rPr>
              <a:t>Цели: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786687" cy="4497388"/>
          </a:xfrm>
        </p:spPr>
        <p:txBody>
          <a:bodyPr/>
          <a:lstStyle/>
          <a:p>
            <a:pPr eaLnBrk="1" hangingPunct="1">
              <a:buClr>
                <a:srgbClr val="CC3300"/>
              </a:buClr>
              <a:buSzPct val="130000"/>
              <a:buFont typeface="Wingdings" pitchFamily="2" charset="2"/>
              <a:buChar char="ü"/>
            </a:pPr>
            <a:r>
              <a:rPr lang="ru-RU" sz="2800" b="1" i="1" smtClean="0">
                <a:latin typeface="Times New Roman" pitchFamily="18" charset="0"/>
              </a:rPr>
              <a:t>формирование умений и навыков в применении соотношений между сторонами и углами прямоугольного треугольника;</a:t>
            </a:r>
          </a:p>
          <a:p>
            <a:pPr eaLnBrk="1" hangingPunct="1">
              <a:buClr>
                <a:srgbClr val="CC3300"/>
              </a:buClr>
              <a:buSzPct val="130000"/>
              <a:buFont typeface="Wingdings" pitchFamily="2" charset="2"/>
              <a:buChar char="ü"/>
            </a:pPr>
            <a:r>
              <a:rPr lang="ru-RU" sz="2800" b="1" i="1" smtClean="0">
                <a:latin typeface="Times New Roman" pitchFamily="18" charset="0"/>
              </a:rPr>
              <a:t>формирование умений работать с задачей </a:t>
            </a:r>
          </a:p>
          <a:p>
            <a:pPr eaLnBrk="1" hangingPunct="1">
              <a:buClr>
                <a:srgbClr val="CC3300"/>
              </a:buClr>
              <a:buSzPct val="130000"/>
              <a:buFont typeface="Wingdings" pitchFamily="2" charset="2"/>
              <a:buChar char="ü"/>
            </a:pPr>
            <a:r>
              <a:rPr lang="ru-RU" sz="2800" b="1" i="1" smtClean="0">
                <a:latin typeface="Times New Roman" pitchFamily="18" charset="0"/>
              </a:rPr>
              <a:t>развитие памяти, мышления, наблюдательности, внимательности;</a:t>
            </a:r>
          </a:p>
          <a:p>
            <a:pPr eaLnBrk="1" hangingPunct="1">
              <a:buClr>
                <a:srgbClr val="CC3300"/>
              </a:buClr>
              <a:buSzPct val="130000"/>
              <a:buFont typeface="Wingdings" pitchFamily="2" charset="2"/>
              <a:buChar char="ü"/>
            </a:pPr>
            <a:r>
              <a:rPr lang="ru-RU" sz="2800" b="1" i="1" smtClean="0">
                <a:latin typeface="Times New Roman" pitchFamily="18" charset="0"/>
              </a:rPr>
              <a:t>развитие познавательного интереса;  </a:t>
            </a:r>
          </a:p>
          <a:p>
            <a:pPr eaLnBrk="1" hangingPunct="1">
              <a:buClr>
                <a:srgbClr val="CC3300"/>
              </a:buClr>
              <a:buSzPct val="130000"/>
              <a:buFont typeface="Wingdings" pitchFamily="2" charset="2"/>
              <a:buChar char="ü"/>
            </a:pPr>
            <a:r>
              <a:rPr lang="ru-RU" sz="2800" b="1" i="1" smtClean="0">
                <a:latin typeface="Times New Roman" pitchFamily="18" charset="0"/>
              </a:rPr>
              <a:t>воспитание самостоятельности, аккуратности, умения отстаивать свою точку зрения, умения выслушать других.</a:t>
            </a:r>
          </a:p>
        </p:txBody>
      </p:sp>
      <p:pic>
        <p:nvPicPr>
          <p:cNvPr id="28677" name="Picture 5" descr="i?id=400970986-25-7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428625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/>
              <a:t>Решите письменно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                               </a:t>
            </a:r>
            <a:r>
              <a:rPr lang="ru-RU" sz="2800" b="1" i="1" smtClean="0"/>
              <a:t>№</a:t>
            </a:r>
            <a:r>
              <a:rPr lang="en-US" sz="2800" b="1" i="1" smtClean="0"/>
              <a:t>1.</a:t>
            </a:r>
            <a:endParaRPr lang="ru-RU" sz="2800" b="1" i="1" smtClean="0"/>
          </a:p>
          <a:p>
            <a:pPr eaLnBrk="1" hangingPunct="1">
              <a:buFontTx/>
              <a:buNone/>
            </a:pPr>
            <a:r>
              <a:rPr lang="ru-RU" sz="2800" smtClean="0"/>
              <a:t>    </a:t>
            </a:r>
            <a:r>
              <a:rPr lang="ru-RU" smtClean="0"/>
              <a:t>В прямоугольном </a:t>
            </a:r>
            <a:r>
              <a:rPr lang="ru-RU" smtClean="0">
                <a:sym typeface="Wingdings 3" pitchFamily="18" charset="2"/>
              </a:rPr>
              <a:t>АВС (    С=90</a:t>
            </a:r>
            <a:r>
              <a:rPr lang="en-US" smtClean="0">
                <a:cs typeface="Arial" charset="0"/>
                <a:sym typeface="Wingdings 3" pitchFamily="18" charset="2"/>
              </a:rPr>
              <a:t>°</a:t>
            </a:r>
            <a:r>
              <a:rPr lang="ru-RU" smtClean="0">
                <a:sym typeface="Wingdings 3" pitchFamily="18" charset="2"/>
              </a:rPr>
              <a:t>)</a:t>
            </a:r>
            <a:r>
              <a:rPr lang="en-US" smtClean="0">
                <a:sym typeface="Wingdings 3" pitchFamily="18" charset="2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mtClean="0">
                <a:sym typeface="Wingdings 3" pitchFamily="18" charset="2"/>
              </a:rPr>
              <a:t>  </a:t>
            </a:r>
            <a:r>
              <a:rPr lang="ru-RU" smtClean="0">
                <a:sym typeface="Wingdings 3" pitchFamily="18" charset="2"/>
              </a:rPr>
              <a:t>  С</a:t>
            </a:r>
            <a:r>
              <a:rPr lang="en-US" smtClean="0">
                <a:sym typeface="Wingdings 3" pitchFamily="18" charset="2"/>
              </a:rPr>
              <a:t>D    AB, AD=2,DB=3.</a:t>
            </a:r>
            <a:r>
              <a:rPr lang="ru-RU" smtClean="0">
                <a:sym typeface="Wingdings 3" pitchFamily="18" charset="2"/>
              </a:rPr>
              <a:t>Найдите синус,     косинус и тангенс угла А.</a:t>
            </a:r>
          </a:p>
          <a:p>
            <a:pPr>
              <a:buFontTx/>
              <a:buNone/>
            </a:pPr>
            <a:endParaRPr lang="ru-RU" smtClean="0"/>
          </a:p>
        </p:txBody>
      </p:sp>
      <p:graphicFrame>
        <p:nvGraphicFramePr>
          <p:cNvPr id="44056" name="Object 24"/>
          <p:cNvGraphicFramePr>
            <a:graphicFrameLocks noChangeAspect="1"/>
          </p:cNvGraphicFramePr>
          <p:nvPr>
            <p:ph sz="half" idx="2"/>
          </p:nvPr>
        </p:nvGraphicFramePr>
        <p:xfrm>
          <a:off x="5724525" y="2133600"/>
          <a:ext cx="576263" cy="530225"/>
        </p:xfrm>
        <a:graphic>
          <a:graphicData uri="http://schemas.openxmlformats.org/presentationml/2006/ole">
            <p:oleObj spid="_x0000_s5122" name="Формула" r:id="rId3" imgW="164880" imgH="152280" progId="Equation.3">
              <p:embed/>
            </p:oleObj>
          </a:graphicData>
        </a:graphic>
      </p:graphicFrame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1835150" y="2781300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Line 9"/>
          <p:cNvSpPr>
            <a:spLocks noChangeShapeType="1"/>
          </p:cNvSpPr>
          <p:nvPr/>
        </p:nvSpPr>
        <p:spPr bwMode="auto">
          <a:xfrm>
            <a:off x="1763713" y="3141663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№1</a:t>
            </a:r>
          </a:p>
        </p:txBody>
      </p:sp>
      <p:sp>
        <p:nvSpPr>
          <p:cNvPr id="82948" name="AutoShape 4"/>
          <p:cNvSpPr>
            <a:spLocks noChangeArrowheads="1"/>
          </p:cNvSpPr>
          <p:nvPr/>
        </p:nvSpPr>
        <p:spPr bwMode="auto">
          <a:xfrm>
            <a:off x="1763713" y="1557338"/>
            <a:ext cx="5040312" cy="3887787"/>
          </a:xfrm>
          <a:prstGeom prst="rtTriangl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rect">
              <a:fillToRect t="100000" r="10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29700" name="Line 5"/>
          <p:cNvSpPr>
            <a:spLocks noChangeShapeType="1"/>
          </p:cNvSpPr>
          <p:nvPr/>
        </p:nvSpPr>
        <p:spPr bwMode="auto">
          <a:xfrm flipV="1">
            <a:off x="1763713" y="3141663"/>
            <a:ext cx="2016125" cy="2303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 flipH="1">
            <a:off x="3492500" y="2997200"/>
            <a:ext cx="142875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3492500" y="3141663"/>
            <a:ext cx="14287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3" name="Text Box 8"/>
          <p:cNvSpPr txBox="1">
            <a:spLocks noChangeArrowheads="1"/>
          </p:cNvSpPr>
          <p:nvPr/>
        </p:nvSpPr>
        <p:spPr bwMode="auto">
          <a:xfrm>
            <a:off x="1476375" y="5445125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С</a:t>
            </a:r>
          </a:p>
        </p:txBody>
      </p:sp>
      <p:sp>
        <p:nvSpPr>
          <p:cNvPr id="29704" name="Text Box 9"/>
          <p:cNvSpPr txBox="1">
            <a:spLocks noChangeArrowheads="1"/>
          </p:cNvSpPr>
          <p:nvPr/>
        </p:nvSpPr>
        <p:spPr bwMode="auto">
          <a:xfrm>
            <a:off x="3851275" y="263683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D</a:t>
            </a:r>
            <a:endParaRPr lang="ru-RU" sz="3200" b="1" i="1"/>
          </a:p>
        </p:txBody>
      </p:sp>
      <p:sp>
        <p:nvSpPr>
          <p:cNvPr id="29705" name="Text Box 10"/>
          <p:cNvSpPr txBox="1">
            <a:spLocks noChangeArrowheads="1"/>
          </p:cNvSpPr>
          <p:nvPr/>
        </p:nvSpPr>
        <p:spPr bwMode="auto">
          <a:xfrm>
            <a:off x="1547813" y="10525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A</a:t>
            </a:r>
            <a:endParaRPr lang="ru-RU" sz="3200" b="1" i="1"/>
          </a:p>
        </p:txBody>
      </p:sp>
      <p:sp>
        <p:nvSpPr>
          <p:cNvPr id="29706" name="Text Box 11"/>
          <p:cNvSpPr txBox="1">
            <a:spLocks noChangeArrowheads="1"/>
          </p:cNvSpPr>
          <p:nvPr/>
        </p:nvSpPr>
        <p:spPr bwMode="auto">
          <a:xfrm>
            <a:off x="6588125" y="544512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B</a:t>
            </a:r>
            <a:endParaRPr lang="ru-RU" sz="3200" b="1" i="1"/>
          </a:p>
        </p:txBody>
      </p:sp>
      <p:sp>
        <p:nvSpPr>
          <p:cNvPr id="29707" name="Text Box 12"/>
          <p:cNvSpPr txBox="1">
            <a:spLocks noChangeArrowheads="1"/>
          </p:cNvSpPr>
          <p:nvPr/>
        </p:nvSpPr>
        <p:spPr bwMode="auto">
          <a:xfrm>
            <a:off x="2967038" y="206057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>
                <a:solidFill>
                  <a:schemeClr val="accent2"/>
                </a:solidFill>
              </a:rPr>
              <a:t>2</a:t>
            </a:r>
            <a:endParaRPr lang="ru-RU" sz="3200" b="1" i="1">
              <a:solidFill>
                <a:schemeClr val="accent2"/>
              </a:solidFill>
            </a:endParaRPr>
          </a:p>
        </p:txBody>
      </p:sp>
      <p:sp>
        <p:nvSpPr>
          <p:cNvPr id="29708" name="Text Box 13"/>
          <p:cNvSpPr txBox="1">
            <a:spLocks noChangeArrowheads="1"/>
          </p:cNvSpPr>
          <p:nvPr/>
        </p:nvSpPr>
        <p:spPr bwMode="auto">
          <a:xfrm>
            <a:off x="5003800" y="36449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>
                <a:solidFill>
                  <a:schemeClr val="accent2"/>
                </a:solidFill>
              </a:rPr>
              <a:t>3</a:t>
            </a:r>
            <a:endParaRPr lang="ru-RU" sz="3200" b="1" i="1">
              <a:solidFill>
                <a:schemeClr val="accent2"/>
              </a:solidFill>
            </a:endParaRPr>
          </a:p>
        </p:txBody>
      </p:sp>
      <p:sp>
        <p:nvSpPr>
          <p:cNvPr id="29709" name="Text Box 14"/>
          <p:cNvSpPr txBox="1">
            <a:spLocks noChangeArrowheads="1"/>
          </p:cNvSpPr>
          <p:nvPr/>
        </p:nvSpPr>
        <p:spPr bwMode="auto">
          <a:xfrm>
            <a:off x="5992813" y="1936750"/>
            <a:ext cx="257492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Найти : </a:t>
            </a:r>
            <a:r>
              <a:rPr lang="en-US" sz="3200" b="1" i="1"/>
              <a:t>sinA, cosA, tgA </a:t>
            </a:r>
            <a:endParaRPr lang="ru-RU" sz="3200" b="1" i="1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Решите письменно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ym typeface="Wingdings 3" pitchFamily="18" charset="2"/>
              </a:rPr>
              <a:t>                                 </a:t>
            </a:r>
            <a:r>
              <a:rPr lang="ru-RU" sz="4000" b="1" i="1" smtClean="0">
                <a:sym typeface="Wingdings 3" pitchFamily="18" charset="2"/>
              </a:rPr>
              <a:t>№2.</a:t>
            </a:r>
          </a:p>
          <a:p>
            <a:pPr eaLnBrk="1" hangingPunct="1">
              <a:buFontTx/>
              <a:buNone/>
            </a:pPr>
            <a:r>
              <a:rPr lang="ru-RU" smtClean="0">
                <a:sym typeface="Wingdings 3" pitchFamily="18" charset="2"/>
              </a:rPr>
              <a:t>   В параллелограмме стороны равны </a:t>
            </a:r>
            <a:r>
              <a:rPr lang="en-US" sz="4000" b="1" i="1" smtClean="0">
                <a:latin typeface="Times New Roman" pitchFamily="18" charset="0"/>
                <a:sym typeface="Wingdings 3" pitchFamily="18" charset="2"/>
              </a:rPr>
              <a:t>a</a:t>
            </a:r>
            <a:r>
              <a:rPr lang="en-US" b="1" i="1" smtClean="0">
                <a:latin typeface="Times New Roman" pitchFamily="18" charset="0"/>
                <a:sym typeface="Wingdings 3" pitchFamily="18" charset="2"/>
              </a:rPr>
              <a:t> </a:t>
            </a:r>
            <a:r>
              <a:rPr lang="ru-RU" b="1" i="1" smtClean="0">
                <a:latin typeface="Times New Roman" pitchFamily="18" charset="0"/>
                <a:sym typeface="Wingdings 3" pitchFamily="18" charset="2"/>
              </a:rPr>
              <a:t>и </a:t>
            </a:r>
            <a:r>
              <a:rPr lang="en-US" sz="4000" b="1" i="1" smtClean="0">
                <a:latin typeface="Times New Roman" pitchFamily="18" charset="0"/>
                <a:sym typeface="Wingdings 3" pitchFamily="18" charset="2"/>
              </a:rPr>
              <a:t>b</a:t>
            </a:r>
            <a:r>
              <a:rPr lang="ru-RU" smtClean="0">
                <a:latin typeface="Times New Roman" pitchFamily="18" charset="0"/>
                <a:sym typeface="Wingdings 3" pitchFamily="18" charset="2"/>
              </a:rPr>
              <a:t>,</a:t>
            </a:r>
            <a:r>
              <a:rPr lang="ru-RU" smtClean="0">
                <a:sym typeface="Wingdings 3" pitchFamily="18" charset="2"/>
              </a:rPr>
              <a:t>острый угол      .Найдите площадь параллелограмма. Вычислите эту, если  площадь, </a:t>
            </a:r>
            <a:r>
              <a:rPr lang="en-US" b="1" i="1" smtClean="0">
                <a:latin typeface="Times New Roman" pitchFamily="18" charset="0"/>
                <a:sym typeface="Wingdings 3" pitchFamily="18" charset="2"/>
              </a:rPr>
              <a:t>a </a:t>
            </a:r>
            <a:r>
              <a:rPr lang="ru-RU" b="1" i="1" smtClean="0">
                <a:latin typeface="Times New Roman" pitchFamily="18" charset="0"/>
                <a:sym typeface="Wingdings 3" pitchFamily="18" charset="2"/>
              </a:rPr>
              <a:t>=2,3, </a:t>
            </a:r>
            <a:r>
              <a:rPr lang="en-US" b="1" i="1" smtClean="0">
                <a:latin typeface="Times New Roman" pitchFamily="18" charset="0"/>
                <a:sym typeface="Wingdings 3" pitchFamily="18" charset="2"/>
              </a:rPr>
              <a:t>b</a:t>
            </a:r>
            <a:r>
              <a:rPr lang="ru-RU" b="1" i="1" smtClean="0">
                <a:latin typeface="Times New Roman" pitchFamily="18" charset="0"/>
                <a:sym typeface="Wingdings 3" pitchFamily="18" charset="2"/>
              </a:rPr>
              <a:t>=3,7,      =40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°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36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'</a:t>
            </a:r>
          </a:p>
        </p:txBody>
      </p:sp>
      <p:graphicFrame>
        <p:nvGraphicFramePr>
          <p:cNvPr id="44049" name="Object 17"/>
          <p:cNvGraphicFramePr>
            <a:graphicFrameLocks noChangeAspect="1"/>
          </p:cNvGraphicFramePr>
          <p:nvPr>
            <p:ph sz="half" idx="4294967295"/>
          </p:nvPr>
        </p:nvGraphicFramePr>
        <p:xfrm>
          <a:off x="3635375" y="3068638"/>
          <a:ext cx="576263" cy="527050"/>
        </p:xfrm>
        <a:graphic>
          <a:graphicData uri="http://schemas.openxmlformats.org/presentationml/2006/ole">
            <p:oleObj spid="_x0000_s6146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>
            <p:ph sz="half" idx="4294967295"/>
          </p:nvPr>
        </p:nvGraphicFramePr>
        <p:xfrm>
          <a:off x="5148263" y="4076700"/>
          <a:ext cx="574675" cy="527050"/>
        </p:xfrm>
        <a:graphic>
          <a:graphicData uri="http://schemas.openxmlformats.org/presentationml/2006/ole">
            <p:oleObj spid="_x0000_s6147" name="Формула" r:id="rId4" imgW="152280" imgH="139680" progId="Equation.3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№2</a:t>
            </a: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2400300" y="3792538"/>
          <a:ext cx="152400" cy="139700"/>
        </p:xfrm>
        <a:graphic>
          <a:graphicData uri="http://schemas.openxmlformats.org/presentationml/2006/ole">
            <p:oleObj spid="_x0000_s7170" name="Формула" r:id="rId3" imgW="152280" imgH="139680" progId="Equation.3">
              <p:embed/>
            </p:oleObj>
          </a:graphicData>
        </a:graphic>
      </p:graphicFrame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1187450" y="1916113"/>
            <a:ext cx="4824413" cy="2159000"/>
          </a:xfrm>
          <a:prstGeom prst="parallelogram">
            <a:avLst>
              <a:gd name="adj" fmla="val 55864"/>
            </a:avLst>
          </a:prstGeom>
          <a:gradFill rotWithShape="1">
            <a:gsLst>
              <a:gs pos="0">
                <a:srgbClr val="576869"/>
              </a:gs>
              <a:gs pos="50000">
                <a:schemeClr val="accent1"/>
              </a:gs>
              <a:gs pos="100000">
                <a:srgbClr val="576869"/>
              </a:gs>
            </a:gsLst>
            <a:lin ang="27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7175" name="Text Box 5"/>
          <p:cNvSpPr txBox="1">
            <a:spLocks noChangeArrowheads="1"/>
          </p:cNvSpPr>
          <p:nvPr/>
        </p:nvSpPr>
        <p:spPr bwMode="auto">
          <a:xfrm>
            <a:off x="1384300" y="226695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4400" b="1" i="1">
                <a:latin typeface="Times New Roman" pitchFamily="18" charset="0"/>
              </a:rPr>
              <a:t>a</a:t>
            </a:r>
            <a:endParaRPr lang="ru-RU" sz="4400" b="1" i="1">
              <a:latin typeface="Times New Roman" pitchFamily="18" charset="0"/>
            </a:endParaRPr>
          </a:p>
        </p:txBody>
      </p:sp>
      <p:sp>
        <p:nvSpPr>
          <p:cNvPr id="7176" name="Text Box 6"/>
          <p:cNvSpPr txBox="1">
            <a:spLocks noChangeArrowheads="1"/>
          </p:cNvSpPr>
          <p:nvPr/>
        </p:nvSpPr>
        <p:spPr bwMode="auto">
          <a:xfrm>
            <a:off x="2824163" y="4149725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400" b="1" i="1">
                <a:latin typeface="Times New Roman" pitchFamily="18" charset="0"/>
              </a:rPr>
              <a:t>b</a:t>
            </a:r>
            <a:endParaRPr lang="ru-RU" sz="4400" b="1" i="1">
              <a:latin typeface="Times New Roman" pitchFamily="18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927850" y="1647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651500" y="2636838"/>
            <a:ext cx="349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4400" b="1" i="1"/>
              <a:t>Найти:</a:t>
            </a:r>
            <a:r>
              <a:rPr lang="en-US" sz="4400" b="1" i="1"/>
              <a:t>S</a:t>
            </a:r>
            <a:r>
              <a:rPr lang="en-US" sz="2800" b="1" i="1" baseline="-25000"/>
              <a:t>ABCD</a:t>
            </a:r>
            <a:endParaRPr lang="ru-RU" sz="4400" b="1" i="1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 rot="10771842" flipV="1">
            <a:off x="3132138" y="4651375"/>
            <a:ext cx="55403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Вычислите </a:t>
            </a:r>
            <a:r>
              <a:rPr lang="en-US" sz="3200" b="1" i="1"/>
              <a:t>S,</a:t>
            </a:r>
            <a:r>
              <a:rPr lang="ru-RU" sz="3200" b="1" i="1"/>
              <a:t>если</a:t>
            </a:r>
            <a:r>
              <a:rPr lang="en-US" sz="3200" b="1" i="1"/>
              <a:t> </a:t>
            </a:r>
            <a:r>
              <a:rPr lang="en-US" sz="4400" b="1" i="1">
                <a:latin typeface="Times New Roman" pitchFamily="18" charset="0"/>
                <a:sym typeface="Wingdings 3" pitchFamily="18" charset="2"/>
              </a:rPr>
              <a:t>a </a:t>
            </a:r>
            <a:r>
              <a:rPr lang="ru-RU" sz="3200" b="1" i="1">
                <a:sym typeface="Wingdings 3" pitchFamily="18" charset="2"/>
              </a:rPr>
              <a:t>=2,3, </a:t>
            </a:r>
            <a:r>
              <a:rPr lang="en-US" sz="4400" b="1" i="1">
                <a:latin typeface="Times New Roman" pitchFamily="18" charset="0"/>
                <a:sym typeface="Wingdings 3" pitchFamily="18" charset="2"/>
              </a:rPr>
              <a:t>b</a:t>
            </a:r>
            <a:r>
              <a:rPr lang="ru-RU" sz="3200" b="1" i="1">
                <a:sym typeface="Wingdings 3" pitchFamily="18" charset="2"/>
              </a:rPr>
              <a:t>=3,7,     =40</a:t>
            </a:r>
            <a:r>
              <a:rPr lang="en-US" sz="3200" b="1" i="1">
                <a:sym typeface="Wingdings 3" pitchFamily="18" charset="2"/>
              </a:rPr>
              <a:t>°</a:t>
            </a:r>
            <a:r>
              <a:rPr lang="ru-RU" sz="3200" b="1" i="1">
                <a:sym typeface="Wingdings 3" pitchFamily="18" charset="2"/>
              </a:rPr>
              <a:t>36</a:t>
            </a:r>
            <a:r>
              <a:rPr lang="en-US" sz="3200" b="1" i="1">
                <a:sym typeface="Wingdings 3" pitchFamily="18" charset="2"/>
              </a:rPr>
              <a:t>'.</a:t>
            </a:r>
          </a:p>
        </p:txBody>
      </p:sp>
      <p:graphicFrame>
        <p:nvGraphicFramePr>
          <p:cNvPr id="7171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4500563" y="5516563"/>
          <a:ext cx="574675" cy="528637"/>
        </p:xfrm>
        <a:graphic>
          <a:graphicData uri="http://schemas.openxmlformats.org/presentationml/2006/ole">
            <p:oleObj spid="_x0000_s7171" name="Формула" r:id="rId4" imgW="152280" imgH="139680" progId="Equation.3">
              <p:embed/>
            </p:oleObj>
          </a:graphicData>
        </a:graphic>
      </p:graphicFrame>
      <p:sp>
        <p:nvSpPr>
          <p:cNvPr id="7180" name="Line 15"/>
          <p:cNvSpPr>
            <a:spLocks noChangeShapeType="1"/>
          </p:cNvSpPr>
          <p:nvPr/>
        </p:nvSpPr>
        <p:spPr bwMode="auto">
          <a:xfrm>
            <a:off x="2411413" y="1916113"/>
            <a:ext cx="0" cy="2160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 flipH="1">
            <a:off x="2195513" y="38608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2195513" y="386080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900113" y="4076700"/>
            <a:ext cx="601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200" b="1" i="1"/>
              <a:t>А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2176463" y="13319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1"/>
              <a:t>B</a:t>
            </a:r>
            <a:endParaRPr lang="ru-RU" sz="3200" b="1" i="1"/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6064250" y="140335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1"/>
              <a:t>C</a:t>
            </a:r>
            <a:endParaRPr lang="ru-RU" sz="3200" b="1" i="1"/>
          </a:p>
        </p:txBody>
      </p:sp>
      <p:sp>
        <p:nvSpPr>
          <p:cNvPr id="7186" name="Text Box 20"/>
          <p:cNvSpPr txBox="1">
            <a:spLocks noChangeArrowheads="1"/>
          </p:cNvSpPr>
          <p:nvPr/>
        </p:nvSpPr>
        <p:spPr bwMode="auto">
          <a:xfrm>
            <a:off x="4767263" y="400526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D</a:t>
            </a:r>
            <a:endParaRPr lang="ru-RU" sz="3200" b="1" i="1"/>
          </a:p>
        </p:txBody>
      </p:sp>
      <p:sp>
        <p:nvSpPr>
          <p:cNvPr id="7187" name="Text Box 21"/>
          <p:cNvSpPr txBox="1">
            <a:spLocks noChangeArrowheads="1"/>
          </p:cNvSpPr>
          <p:nvPr/>
        </p:nvSpPr>
        <p:spPr bwMode="auto">
          <a:xfrm>
            <a:off x="2195513" y="4076700"/>
            <a:ext cx="473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/>
              <a:t>H</a:t>
            </a:r>
            <a:endParaRPr lang="ru-RU" sz="3200" b="1" i="1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476375" y="3568700"/>
          <a:ext cx="431800" cy="396875"/>
        </p:xfrm>
        <a:graphic>
          <a:graphicData uri="http://schemas.openxmlformats.org/presentationml/2006/ole">
            <p:oleObj spid="_x0000_s7172" name="Формула" r:id="rId5" imgW="152280" imgH="139680" progId="Equation.3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692150"/>
            <a:ext cx="7632700" cy="568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b="1" i="1" smtClean="0"/>
              <a:t>   </a:t>
            </a:r>
            <a:r>
              <a:rPr lang="ru-RU" b="1" i="1" smtClean="0">
                <a:solidFill>
                  <a:srgbClr val="CC3300"/>
                </a:solidFill>
              </a:rPr>
              <a:t>Геометрию</a:t>
            </a:r>
            <a:r>
              <a:rPr lang="ru-RU" b="1" i="1" smtClean="0"/>
              <a:t> люблю…  </a:t>
            </a:r>
            <a:br>
              <a:rPr lang="ru-RU" b="1" i="1" smtClean="0"/>
            </a:br>
            <a:r>
              <a:rPr lang="ru-RU" b="1" i="1" smtClean="0">
                <a:solidFill>
                  <a:srgbClr val="CC3300"/>
                </a:solidFill>
              </a:rPr>
              <a:t>Геометрию</a:t>
            </a:r>
            <a:r>
              <a:rPr lang="ru-RU" b="1" i="1" smtClean="0"/>
              <a:t> учу, потому что я люблю.</a:t>
            </a:r>
            <a:br>
              <a:rPr lang="ru-RU" b="1" i="1" smtClean="0"/>
            </a:br>
            <a:r>
              <a:rPr lang="ru-RU" b="1" i="1" smtClean="0">
                <a:solidFill>
                  <a:srgbClr val="CC3300"/>
                </a:solidFill>
              </a:rPr>
              <a:t>Геометрия </a:t>
            </a:r>
            <a:r>
              <a:rPr lang="ru-RU" b="1" i="1" smtClean="0"/>
              <a:t>нужна, без нее нам никуда.</a:t>
            </a:r>
            <a:br>
              <a:rPr lang="ru-RU" b="1" i="1" smtClean="0"/>
            </a:br>
            <a:r>
              <a:rPr lang="ru-RU" b="1" i="1" smtClean="0"/>
              <a:t>Синус, косинус, окружность – все здесь важно,</a:t>
            </a:r>
            <a:br>
              <a:rPr lang="ru-RU" b="1" i="1" smtClean="0"/>
            </a:br>
            <a:r>
              <a:rPr lang="ru-RU" b="1" i="1" smtClean="0"/>
              <a:t>Все здесь нужно,</a:t>
            </a:r>
            <a:br>
              <a:rPr lang="ru-RU" b="1" i="1" smtClean="0"/>
            </a:br>
            <a:r>
              <a:rPr lang="ru-RU" b="1" i="1" smtClean="0"/>
              <a:t>Только надо очень четко все учить и познавать,</a:t>
            </a:r>
            <a:br>
              <a:rPr lang="ru-RU" b="1" i="1" smtClean="0"/>
            </a:br>
            <a:r>
              <a:rPr lang="ru-RU" b="1" i="1" smtClean="0"/>
              <a:t>Делать вовремя заданья и контрольные решать. </a:t>
            </a:r>
          </a:p>
        </p:txBody>
      </p:sp>
      <p:pic>
        <p:nvPicPr>
          <p:cNvPr id="29703" name="Picture 7" descr="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0"/>
            <a:ext cx="14287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765175"/>
            <a:ext cx="7354887" cy="3887788"/>
          </a:xfrm>
        </p:spPr>
        <p:txBody>
          <a:bodyPr/>
          <a:lstStyle/>
          <a:p>
            <a:pPr eaLnBrk="1" hangingPunct="1"/>
            <a:r>
              <a:rPr lang="ru-RU" sz="9600" b="1" i="1" smtClean="0">
                <a:latin typeface="Cambria" pitchFamily="18" charset="0"/>
              </a:rPr>
              <a:t>Тест</a:t>
            </a:r>
          </a:p>
        </p:txBody>
      </p:sp>
      <p:pic>
        <p:nvPicPr>
          <p:cNvPr id="37892" name="Picture 4" descr="3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3716338"/>
            <a:ext cx="3240087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AutoShape 5"/>
          <p:cNvSpPr>
            <a:spLocks noChangeArrowheads="1"/>
          </p:cNvSpPr>
          <p:nvPr/>
        </p:nvSpPr>
        <p:spPr bwMode="auto">
          <a:xfrm rot="2191526">
            <a:off x="7092950" y="4292600"/>
            <a:ext cx="1584325" cy="1584325"/>
          </a:xfrm>
          <a:prstGeom prst="rtTriangl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 rot="2372389">
            <a:off x="5838825" y="949325"/>
            <a:ext cx="1214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i="1">
                <a:solidFill>
                  <a:schemeClr val="bg2"/>
                </a:solidFill>
              </a:rPr>
              <a:t>sinA</a:t>
            </a:r>
            <a:endParaRPr lang="ru-RU" sz="2800" b="1" i="1">
              <a:solidFill>
                <a:schemeClr val="bg2"/>
              </a:solidFill>
            </a:endParaRP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 rot="2306110" flipV="1">
            <a:off x="1258888" y="4221163"/>
            <a:ext cx="1176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 i="1">
                <a:solidFill>
                  <a:schemeClr val="accent2"/>
                </a:solidFill>
              </a:rPr>
              <a:t>cosB</a:t>
            </a:r>
            <a:endParaRPr lang="ru-RU" sz="3200" b="1" i="1">
              <a:solidFill>
                <a:schemeClr val="accent2"/>
              </a:solidFill>
            </a:endParaRPr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3924300" y="609282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/>
          </a:p>
        </p:txBody>
      </p:sp>
      <p:sp>
        <p:nvSpPr>
          <p:cNvPr id="31752" name="Text Box 9"/>
          <p:cNvSpPr txBox="1">
            <a:spLocks noChangeArrowheads="1"/>
          </p:cNvSpPr>
          <p:nvPr/>
        </p:nvSpPr>
        <p:spPr bwMode="auto">
          <a:xfrm rot="-3130131">
            <a:off x="2707481" y="640557"/>
            <a:ext cx="1800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i="1">
                <a:solidFill>
                  <a:srgbClr val="3F9197"/>
                </a:solidFill>
              </a:rPr>
              <a:t>sin30°=?</a:t>
            </a:r>
          </a:p>
        </p:txBody>
      </p:sp>
      <p:sp>
        <p:nvSpPr>
          <p:cNvPr id="31753" name="Text Box 10"/>
          <p:cNvSpPr txBox="1">
            <a:spLocks noChangeArrowheads="1"/>
          </p:cNvSpPr>
          <p:nvPr/>
        </p:nvSpPr>
        <p:spPr bwMode="auto">
          <a:xfrm>
            <a:off x="4067175" y="6113463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995738" y="6165850"/>
            <a:ext cx="1512887" cy="3667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 rot="10800000">
            <a:off x="3924300" y="6084888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i="1"/>
              <a:t>cos60°=?</a:t>
            </a:r>
          </a:p>
        </p:txBody>
      </p:sp>
      <p:sp>
        <p:nvSpPr>
          <p:cNvPr id="37902" name="AutoShape 14"/>
          <p:cNvSpPr>
            <a:spLocks noChangeArrowheads="1"/>
          </p:cNvSpPr>
          <p:nvPr/>
        </p:nvSpPr>
        <p:spPr bwMode="auto">
          <a:xfrm rot="13192451">
            <a:off x="1258888" y="1341438"/>
            <a:ext cx="914400" cy="914400"/>
          </a:xfrm>
          <a:prstGeom prst="rtTriangle">
            <a:avLst/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>
                  <a:alpha val="60001"/>
                </a:schemeClr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/>
          </a:p>
        </p:txBody>
      </p:sp>
      <p:sp>
        <p:nvSpPr>
          <p:cNvPr id="31757" name="Text Box 15"/>
          <p:cNvSpPr txBox="1">
            <a:spLocks noChangeArrowheads="1"/>
          </p:cNvSpPr>
          <p:nvPr/>
        </p:nvSpPr>
        <p:spPr bwMode="auto">
          <a:xfrm>
            <a:off x="7720013" y="1884363"/>
            <a:ext cx="77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 b="1" i="1">
                <a:solidFill>
                  <a:srgbClr val="808000"/>
                </a:solidFill>
              </a:rPr>
              <a:t>tgB</a:t>
            </a:r>
            <a:endParaRPr lang="ru-RU" sz="2800" b="1" i="1">
              <a:solidFill>
                <a:srgbClr val="808000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9" grpId="0" animBg="1"/>
      <p:bldP spid="3790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i="1" smtClean="0"/>
              <a:t>№1</a:t>
            </a:r>
          </a:p>
        </p:txBody>
      </p:sp>
      <p:sp>
        <p:nvSpPr>
          <p:cNvPr id="820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  <a:endParaRPr lang="ru-RU" sz="1800" b="1" i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/>
              <a:t>    Найдите синус     А  </a:t>
            </a:r>
            <a:r>
              <a:rPr lang="ru-RU" smtClean="0">
                <a:sym typeface="Wingdings 3" pitchFamily="18" charset="2"/>
              </a:rPr>
              <a:t></a:t>
            </a:r>
            <a:r>
              <a:rPr lang="ru-RU" smtClean="0"/>
              <a:t>АВС,   С=90°, если ВС=4, АВ= 5.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  <p:sp>
        <p:nvSpPr>
          <p:cNvPr id="820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  <a:endParaRPr lang="en-US" sz="40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mtClean="0"/>
              <a:t>  Найдите косинус    В  </a:t>
            </a:r>
            <a:r>
              <a:rPr lang="ru-RU" smtClean="0">
                <a:sym typeface="Wingdings 3" pitchFamily="18" charset="2"/>
              </a:rPr>
              <a:t></a:t>
            </a:r>
            <a:r>
              <a:rPr lang="ru-RU" smtClean="0"/>
              <a:t>АВС,    С=90°, если ВС=3, АВ= 5</a:t>
            </a:r>
          </a:p>
        </p:txBody>
      </p:sp>
      <p:sp>
        <p:nvSpPr>
          <p:cNvPr id="82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755650" y="3487738"/>
          <a:ext cx="3095625" cy="2246312"/>
        </p:xfrm>
        <a:graphic>
          <a:graphicData uri="http://schemas.openxmlformats.org/presentationml/2006/ole">
            <p:oleObj spid="_x0000_s8194" name="Формула" r:id="rId3" imgW="685800" imgH="812520" progId="Equation.3">
              <p:embed/>
            </p:oleObj>
          </a:graphicData>
        </a:graphic>
      </p:graphicFrame>
      <p:sp>
        <p:nvSpPr>
          <p:cNvPr id="8204" name="Rectangle 9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5" name="Object 8"/>
          <p:cNvGraphicFramePr>
            <a:graphicFrameLocks noChangeAspect="1"/>
          </p:cNvGraphicFramePr>
          <p:nvPr/>
        </p:nvGraphicFramePr>
        <p:xfrm>
          <a:off x="5508625" y="3440113"/>
          <a:ext cx="2519363" cy="2178050"/>
        </p:xfrm>
        <a:graphic>
          <a:graphicData uri="http://schemas.openxmlformats.org/presentationml/2006/ole">
            <p:oleObj spid="_x0000_s8195" name="Формула" r:id="rId4" imgW="672840" imgH="812520" progId="Equation.3">
              <p:embed/>
            </p:oleObj>
          </a:graphicData>
        </a:graphic>
      </p:graphicFrame>
      <p:sp>
        <p:nvSpPr>
          <p:cNvPr id="8205" name="Rectangle 11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3492500" y="2133600"/>
          <a:ext cx="431800" cy="404813"/>
        </p:xfrm>
        <a:graphic>
          <a:graphicData uri="http://schemas.openxmlformats.org/presentationml/2006/ole">
            <p:oleObj spid="_x0000_s8196" name="Формула" r:id="rId5" imgW="164957" imgH="152268" progId="Equation.3">
              <p:embed/>
            </p:oleObj>
          </a:graphicData>
        </a:graphic>
      </p:graphicFrame>
      <p:sp>
        <p:nvSpPr>
          <p:cNvPr id="8206" name="Rectangle 1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7" name="Object 12"/>
          <p:cNvGraphicFramePr>
            <a:graphicFrameLocks noChangeAspect="1"/>
          </p:cNvGraphicFramePr>
          <p:nvPr/>
        </p:nvGraphicFramePr>
        <p:xfrm>
          <a:off x="1979613" y="2492375"/>
          <a:ext cx="360362" cy="430213"/>
        </p:xfrm>
        <a:graphic>
          <a:graphicData uri="http://schemas.openxmlformats.org/presentationml/2006/ole">
            <p:oleObj spid="_x0000_s8197" name="Формула" r:id="rId6" imgW="164957" imgH="152268" progId="Equation.3">
              <p:embed/>
            </p:oleObj>
          </a:graphicData>
        </a:graphic>
      </p:graphicFrame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8" name="Object 14"/>
          <p:cNvGraphicFramePr>
            <a:graphicFrameLocks noChangeAspect="1"/>
          </p:cNvGraphicFramePr>
          <p:nvPr/>
        </p:nvGraphicFramePr>
        <p:xfrm>
          <a:off x="7812088" y="1989138"/>
          <a:ext cx="287337" cy="439737"/>
        </p:xfrm>
        <a:graphic>
          <a:graphicData uri="http://schemas.openxmlformats.org/presentationml/2006/ole">
            <p:oleObj spid="_x0000_s8198" name="Формула" r:id="rId7" imgW="164957" imgH="152268" progId="Equation.3">
              <p:embed/>
            </p:oleObj>
          </a:graphicData>
        </a:graphic>
      </p:graphicFrame>
      <p:sp>
        <p:nvSpPr>
          <p:cNvPr id="8208" name="Rectangle 1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8199" name="Object 16"/>
          <p:cNvGraphicFramePr>
            <a:graphicFrameLocks noChangeAspect="1"/>
          </p:cNvGraphicFramePr>
          <p:nvPr/>
        </p:nvGraphicFramePr>
        <p:xfrm>
          <a:off x="6227763" y="2349500"/>
          <a:ext cx="360362" cy="503238"/>
        </p:xfrm>
        <a:graphic>
          <a:graphicData uri="http://schemas.openxmlformats.org/presentationml/2006/ole">
            <p:oleObj spid="_x0000_s8199" name="Формула" r:id="rId8" imgW="164957" imgH="152268" progId="Equation.3">
              <p:embed/>
            </p:oleObj>
          </a:graphicData>
        </a:graphic>
      </p:graphicFrame>
      <p:pic>
        <p:nvPicPr>
          <p:cNvPr id="8209" name="Picture 18" descr="3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214313"/>
            <a:ext cx="11588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0" name="Line 21"/>
          <p:cNvSpPr>
            <a:spLocks noChangeShapeType="1"/>
          </p:cNvSpPr>
          <p:nvPr/>
        </p:nvSpPr>
        <p:spPr bwMode="auto">
          <a:xfrm>
            <a:off x="4643438" y="2060575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№2</a:t>
            </a:r>
            <a:br>
              <a:rPr lang="ru-RU" b="1" i="1" smtClean="0"/>
            </a:br>
            <a:r>
              <a:rPr lang="ru-RU" sz="4000" b="1" i="1" smtClean="0"/>
              <a:t>Найдите       , если</a:t>
            </a:r>
            <a:r>
              <a:rPr lang="ru-RU" sz="4000" smtClean="0"/>
              <a:t> </a:t>
            </a:r>
          </a:p>
        </p:txBody>
      </p:sp>
      <p:sp>
        <p:nvSpPr>
          <p:cNvPr id="922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</p:txBody>
      </p:sp>
      <p:sp>
        <p:nvSpPr>
          <p:cNvPr id="9225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  <a:endParaRPr lang="en-US" sz="4000" b="1" i="1" smtClean="0">
              <a:solidFill>
                <a:schemeClr val="accent2"/>
              </a:solidFill>
            </a:endParaRPr>
          </a:p>
        </p:txBody>
      </p:sp>
      <p:sp>
        <p:nvSpPr>
          <p:cNvPr id="9226" name="Rectangle 5"/>
          <p:cNvSpPr>
            <a:spLocks noChangeArrowheads="1"/>
          </p:cNvSpPr>
          <p:nvPr/>
        </p:nvSpPr>
        <p:spPr bwMode="auto">
          <a:xfrm>
            <a:off x="0" y="328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4572000" y="887413"/>
          <a:ext cx="936625" cy="703262"/>
        </p:xfrm>
        <a:graphic>
          <a:graphicData uri="http://schemas.openxmlformats.org/presentationml/2006/ole">
            <p:oleObj spid="_x0000_s9218" name="Формула" r:id="rId3" imgW="279158" imgH="177646" progId="Equation.3">
              <p:embed/>
            </p:oleObj>
          </a:graphicData>
        </a:graphic>
      </p:graphicFrame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9219" name="Object 10"/>
          <p:cNvGraphicFramePr>
            <a:graphicFrameLocks noChangeAspect="1"/>
          </p:cNvGraphicFramePr>
          <p:nvPr/>
        </p:nvGraphicFramePr>
        <p:xfrm>
          <a:off x="1139825" y="2136775"/>
          <a:ext cx="2543175" cy="1358900"/>
        </p:xfrm>
        <a:graphic>
          <a:graphicData uri="http://schemas.openxmlformats.org/presentationml/2006/ole">
            <p:oleObj spid="_x0000_s9219" name="Формула" r:id="rId4" imgW="660240" imgH="393480" progId="Equation.3">
              <p:embed/>
            </p:oleObj>
          </a:graphicData>
        </a:graphic>
      </p:graphicFrame>
      <p:sp>
        <p:nvSpPr>
          <p:cNvPr id="9228" name="Rectangle 13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9220" name="Object 12"/>
          <p:cNvGraphicFramePr>
            <a:graphicFrameLocks noChangeAspect="1"/>
          </p:cNvGraphicFramePr>
          <p:nvPr/>
        </p:nvGraphicFramePr>
        <p:xfrm>
          <a:off x="1201738" y="3573463"/>
          <a:ext cx="2503487" cy="2735262"/>
        </p:xfrm>
        <a:graphic>
          <a:graphicData uri="http://schemas.openxmlformats.org/presentationml/2006/ole">
            <p:oleObj spid="_x0000_s9220" name="Формула" r:id="rId5" imgW="736560" imgH="812520" progId="Equation.3">
              <p:embed/>
            </p:oleObj>
          </a:graphicData>
        </a:graphic>
      </p:graphicFrame>
      <p:sp>
        <p:nvSpPr>
          <p:cNvPr id="9229" name="Rectangle 15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9221" name="Object 14"/>
          <p:cNvGraphicFramePr>
            <a:graphicFrameLocks noChangeAspect="1"/>
          </p:cNvGraphicFramePr>
          <p:nvPr/>
        </p:nvGraphicFramePr>
        <p:xfrm>
          <a:off x="5435600" y="2028825"/>
          <a:ext cx="2376488" cy="1320800"/>
        </p:xfrm>
        <a:graphic>
          <a:graphicData uri="http://schemas.openxmlformats.org/presentationml/2006/ole">
            <p:oleObj spid="_x0000_s9221" name="Формула" r:id="rId6" imgW="685800" imgH="393700" progId="Equation.3">
              <p:embed/>
            </p:oleObj>
          </a:graphicData>
        </a:graphic>
      </p:graphicFrame>
      <p:sp>
        <p:nvSpPr>
          <p:cNvPr id="9230" name="Rectangle 17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9222" name="Object 16"/>
          <p:cNvGraphicFramePr>
            <a:graphicFrameLocks noChangeAspect="1"/>
          </p:cNvGraphicFramePr>
          <p:nvPr/>
        </p:nvGraphicFramePr>
        <p:xfrm>
          <a:off x="5292725" y="3500438"/>
          <a:ext cx="2879725" cy="2879725"/>
        </p:xfrm>
        <a:graphic>
          <a:graphicData uri="http://schemas.openxmlformats.org/presentationml/2006/ole">
            <p:oleObj spid="_x0000_s9222" name="Формула" r:id="rId7" imgW="736560" imgH="812520" progId="Equation.3">
              <p:embed/>
            </p:oleObj>
          </a:graphicData>
        </a:graphic>
      </p:graphicFrame>
      <p:pic>
        <p:nvPicPr>
          <p:cNvPr id="9231" name="Picture 18" descr="3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188913"/>
            <a:ext cx="1401762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2" name="Line 19"/>
          <p:cNvSpPr>
            <a:spLocks noChangeShapeType="1"/>
          </p:cNvSpPr>
          <p:nvPr/>
        </p:nvSpPr>
        <p:spPr bwMode="auto">
          <a:xfrm>
            <a:off x="4716463" y="2565400"/>
            <a:ext cx="0" cy="3671888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i="1" smtClean="0"/>
              <a:t>№3</a:t>
            </a:r>
          </a:p>
        </p:txBody>
      </p:sp>
      <p:sp>
        <p:nvSpPr>
          <p:cNvPr id="1024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600200"/>
            <a:ext cx="36687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        </a:t>
            </a:r>
            <a:r>
              <a:rPr lang="ru-RU" sz="3600" b="1" i="1" smtClean="0">
                <a:solidFill>
                  <a:srgbClr val="CC3300"/>
                </a:solidFill>
              </a:rPr>
              <a:t>Вариант1</a:t>
            </a:r>
            <a:endParaRPr lang="ru-RU" sz="1600" b="1" i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ru-RU" sz="2400" smtClean="0"/>
              <a:t> Дано:</a:t>
            </a:r>
            <a:r>
              <a:rPr lang="ru-RU" sz="2400" smtClean="0">
                <a:sym typeface="Wingdings 3" pitchFamily="18" charset="2"/>
              </a:rPr>
              <a:t></a:t>
            </a:r>
            <a:r>
              <a:rPr lang="ru-RU" sz="2400" smtClean="0"/>
              <a:t>АВС,ВС=5см           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      С=90°,    А=41°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Найти: АС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а) 5* </a:t>
            </a:r>
            <a:r>
              <a:rPr lang="en-US" sz="2400" smtClean="0"/>
              <a:t>cos</a:t>
            </a:r>
            <a:r>
              <a:rPr lang="ru-RU" sz="2400" smtClean="0"/>
              <a:t>41°;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б) 5:</a:t>
            </a:r>
            <a:r>
              <a:rPr lang="en-US" sz="2400" smtClean="0"/>
              <a:t>tg</a:t>
            </a:r>
            <a:r>
              <a:rPr lang="ru-RU" sz="2400" smtClean="0"/>
              <a:t>41°;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с) 5* </a:t>
            </a:r>
            <a:r>
              <a:rPr lang="en-US" sz="2400" smtClean="0"/>
              <a:t>tg</a:t>
            </a:r>
            <a:r>
              <a:rPr lang="ru-RU" sz="2400" smtClean="0"/>
              <a:t>41°;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г) 5: </a:t>
            </a:r>
            <a:r>
              <a:rPr lang="en-US" sz="2400" smtClean="0"/>
              <a:t>sin</a:t>
            </a:r>
            <a:r>
              <a:rPr lang="ru-RU" sz="2400" smtClean="0"/>
              <a:t>41°. </a:t>
            </a:r>
          </a:p>
        </p:txBody>
      </p:sp>
      <p:sp>
        <p:nvSpPr>
          <p:cNvPr id="10248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       </a:t>
            </a:r>
            <a:r>
              <a:rPr lang="ru-RU" sz="3600" b="1" i="1" smtClean="0">
                <a:solidFill>
                  <a:schemeClr val="accent2"/>
                </a:solidFill>
              </a:rPr>
              <a:t>Вариант2</a:t>
            </a:r>
            <a:endParaRPr lang="en-US" sz="36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sz="2400" smtClean="0"/>
              <a:t> Дано: </a:t>
            </a:r>
            <a:r>
              <a:rPr lang="ru-RU" sz="2400" smtClean="0">
                <a:sym typeface="Wingdings 3" pitchFamily="18" charset="2"/>
              </a:rPr>
              <a:t></a:t>
            </a:r>
            <a:r>
              <a:rPr lang="ru-RU" sz="2400" smtClean="0"/>
              <a:t>АВС,ВС=9см  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    С=90°,     В=49°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Найти: АС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а) 9: </a:t>
            </a:r>
            <a:r>
              <a:rPr lang="en-US" sz="2400" smtClean="0"/>
              <a:t>tg</a:t>
            </a:r>
            <a:r>
              <a:rPr lang="ru-RU" sz="2400" smtClean="0"/>
              <a:t>49°; 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б) 9*</a:t>
            </a:r>
            <a:r>
              <a:rPr lang="en-US" sz="2400" smtClean="0"/>
              <a:t>cos</a:t>
            </a:r>
            <a:r>
              <a:rPr lang="ru-RU" sz="2400" smtClean="0"/>
              <a:t>49°;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в) 9: </a:t>
            </a:r>
            <a:r>
              <a:rPr lang="en-US" sz="2400" smtClean="0"/>
              <a:t>sin</a:t>
            </a:r>
            <a:r>
              <a:rPr lang="ru-RU" sz="2400" smtClean="0"/>
              <a:t>49°; 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г) 9* </a:t>
            </a:r>
            <a:r>
              <a:rPr lang="en-US" sz="2400" smtClean="0"/>
              <a:t>tg</a:t>
            </a:r>
            <a:r>
              <a:rPr lang="ru-RU" sz="2400" smtClean="0"/>
              <a:t>49°.</a:t>
            </a:r>
          </a:p>
        </p:txBody>
      </p:sp>
      <p:sp>
        <p:nvSpPr>
          <p:cNvPr id="10249" name="Rectangle 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1187450" y="2636838"/>
          <a:ext cx="431800" cy="404812"/>
        </p:xfrm>
        <a:graphic>
          <a:graphicData uri="http://schemas.openxmlformats.org/presentationml/2006/ole">
            <p:oleObj spid="_x0000_s10242" name="Формула" r:id="rId3" imgW="164957" imgH="152268" progId="Equation.3">
              <p:embed/>
            </p:oleObj>
          </a:graphicData>
        </a:graphic>
      </p:graphicFrame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0243" name="Object 8"/>
          <p:cNvGraphicFramePr>
            <a:graphicFrameLocks noChangeAspect="1"/>
          </p:cNvGraphicFramePr>
          <p:nvPr/>
        </p:nvGraphicFramePr>
        <p:xfrm>
          <a:off x="2555875" y="2636838"/>
          <a:ext cx="433388" cy="407987"/>
        </p:xfrm>
        <a:graphic>
          <a:graphicData uri="http://schemas.openxmlformats.org/presentationml/2006/ole">
            <p:oleObj spid="_x0000_s10243" name="Формула" r:id="rId4" imgW="164957" imgH="152268" progId="Equation.3">
              <p:embed/>
            </p:oleObj>
          </a:graphicData>
        </a:graphic>
      </p:graphicFrame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4859338" y="2636838"/>
          <a:ext cx="504825" cy="474662"/>
        </p:xfrm>
        <a:graphic>
          <a:graphicData uri="http://schemas.openxmlformats.org/presentationml/2006/ole">
            <p:oleObj spid="_x0000_s10244" name="Формула" r:id="rId5" imgW="164957" imgH="152268" progId="Equation.3">
              <p:embed/>
            </p:oleObj>
          </a:graphicData>
        </a:graphic>
      </p:graphicFrame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0245" name="Object 12"/>
          <p:cNvGraphicFramePr>
            <a:graphicFrameLocks noChangeAspect="1"/>
          </p:cNvGraphicFramePr>
          <p:nvPr/>
        </p:nvGraphicFramePr>
        <p:xfrm>
          <a:off x="6227763" y="2636838"/>
          <a:ext cx="431800" cy="406400"/>
        </p:xfrm>
        <a:graphic>
          <a:graphicData uri="http://schemas.openxmlformats.org/presentationml/2006/ole">
            <p:oleObj spid="_x0000_s10245" name="Формула" r:id="rId6" imgW="164957" imgH="152268" progId="Equation.3">
              <p:embed/>
            </p:oleObj>
          </a:graphicData>
        </a:graphic>
      </p:graphicFrame>
      <p:pic>
        <p:nvPicPr>
          <p:cNvPr id="10253" name="Picture 14" descr="3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450" y="188913"/>
            <a:ext cx="12461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Line 17"/>
          <p:cNvSpPr>
            <a:spLocks noChangeShapeType="1"/>
          </p:cNvSpPr>
          <p:nvPr/>
        </p:nvSpPr>
        <p:spPr bwMode="auto">
          <a:xfrm>
            <a:off x="4427538" y="2205038"/>
            <a:ext cx="0" cy="4103687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/>
          <a:lstStyle/>
          <a:p>
            <a:pPr eaLnBrk="1" hangingPunct="1"/>
            <a:r>
              <a:rPr lang="ru-RU" sz="3200" b="1" i="1" smtClean="0"/>
              <a:t>№4</a:t>
            </a:r>
            <a:br>
              <a:rPr lang="ru-RU" sz="3200" b="1" i="1" smtClean="0"/>
            </a:br>
            <a:r>
              <a:rPr lang="ru-RU" sz="3200" b="1" i="1" smtClean="0"/>
              <a:t>Для данного треугольника </a:t>
            </a:r>
            <a:r>
              <a:rPr lang="en-US" sz="3200" b="1" i="1" smtClean="0"/>
              <a:t/>
            </a:r>
            <a:br>
              <a:rPr lang="en-US" sz="3200" b="1" i="1" smtClean="0"/>
            </a:br>
            <a:r>
              <a:rPr lang="ru-RU" sz="3200" b="1" i="1" smtClean="0"/>
              <a:t>справедливо равенство</a:t>
            </a:r>
            <a:r>
              <a:rPr lang="ru-RU" sz="4000" smtClean="0"/>
              <a:t> </a:t>
            </a:r>
          </a:p>
        </p:txBody>
      </p:sp>
      <p:sp>
        <p:nvSpPr>
          <p:cNvPr id="11271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</p:txBody>
      </p:sp>
      <p:sp>
        <p:nvSpPr>
          <p:cNvPr id="11272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  <a:endParaRPr lang="en-US" sz="4000" b="1" i="1" smtClean="0">
              <a:solidFill>
                <a:schemeClr val="accent2"/>
              </a:solidFill>
            </a:endParaRPr>
          </a:p>
        </p:txBody>
      </p:sp>
      <p:sp>
        <p:nvSpPr>
          <p:cNvPr id="11273" name="AutoShape 6"/>
          <p:cNvSpPr>
            <a:spLocks noChangeArrowheads="1"/>
          </p:cNvSpPr>
          <p:nvPr/>
        </p:nvSpPr>
        <p:spPr bwMode="auto">
          <a:xfrm>
            <a:off x="1187450" y="2420938"/>
            <a:ext cx="2232025" cy="10795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11274" name="Text Box 7"/>
          <p:cNvSpPr txBox="1">
            <a:spLocks noChangeArrowheads="1"/>
          </p:cNvSpPr>
          <p:nvPr/>
        </p:nvSpPr>
        <p:spPr bwMode="auto">
          <a:xfrm>
            <a:off x="900113" y="2728913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a</a:t>
            </a:r>
            <a:endParaRPr lang="ru-RU"/>
          </a:p>
        </p:txBody>
      </p:sp>
      <p:sp>
        <p:nvSpPr>
          <p:cNvPr id="11275" name="Text Box 8"/>
          <p:cNvSpPr txBox="1">
            <a:spLocks noChangeArrowheads="1"/>
          </p:cNvSpPr>
          <p:nvPr/>
        </p:nvSpPr>
        <p:spPr bwMode="auto">
          <a:xfrm>
            <a:off x="2032000" y="3500438"/>
            <a:ext cx="3794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b</a:t>
            </a:r>
            <a:endParaRPr lang="ru-RU"/>
          </a:p>
        </p:txBody>
      </p:sp>
      <p:sp>
        <p:nvSpPr>
          <p:cNvPr id="11276" name="Text Box 9"/>
          <p:cNvSpPr txBox="1">
            <a:spLocks noChangeArrowheads="1"/>
          </p:cNvSpPr>
          <p:nvPr/>
        </p:nvSpPr>
        <p:spPr bwMode="auto">
          <a:xfrm>
            <a:off x="2176463" y="2492375"/>
            <a:ext cx="307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c</a:t>
            </a:r>
            <a:endParaRPr lang="ru-RU"/>
          </a:p>
        </p:txBody>
      </p:sp>
      <p:sp>
        <p:nvSpPr>
          <p:cNvPr id="11277" name="Line 10"/>
          <p:cNvSpPr>
            <a:spLocks noChangeShapeType="1"/>
          </p:cNvSpPr>
          <p:nvPr/>
        </p:nvSpPr>
        <p:spPr bwMode="auto">
          <a:xfrm>
            <a:off x="1187450" y="32845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Line 11"/>
          <p:cNvSpPr>
            <a:spLocks noChangeShapeType="1"/>
          </p:cNvSpPr>
          <p:nvPr/>
        </p:nvSpPr>
        <p:spPr bwMode="auto">
          <a:xfrm>
            <a:off x="1331913" y="32845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9" name="Rectangle 13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1266" name="Object 12"/>
          <p:cNvGraphicFramePr>
            <a:graphicFrameLocks noChangeAspect="1"/>
          </p:cNvGraphicFramePr>
          <p:nvPr/>
        </p:nvGraphicFramePr>
        <p:xfrm>
          <a:off x="1285875" y="2714625"/>
          <a:ext cx="358775" cy="336550"/>
        </p:xfrm>
        <a:graphic>
          <a:graphicData uri="http://schemas.openxmlformats.org/presentationml/2006/ole">
            <p:oleObj spid="_x0000_s11266" name="Формула" r:id="rId3" imgW="152334" imgH="139639" progId="Equation.3">
              <p:embed/>
            </p:oleObj>
          </a:graphicData>
        </a:graphic>
      </p:graphicFrame>
      <p:sp>
        <p:nvSpPr>
          <p:cNvPr id="11280" name="Rectangle 1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1267" name="Object 17"/>
          <p:cNvGraphicFramePr>
            <a:graphicFrameLocks noChangeAspect="1"/>
          </p:cNvGraphicFramePr>
          <p:nvPr/>
        </p:nvGraphicFramePr>
        <p:xfrm>
          <a:off x="1042988" y="3933825"/>
          <a:ext cx="2808287" cy="2554288"/>
        </p:xfrm>
        <a:graphic>
          <a:graphicData uri="http://schemas.openxmlformats.org/presentationml/2006/ole">
            <p:oleObj spid="_x0000_s11267" name="Формула" r:id="rId4" imgW="952200" imgH="888840" progId="Equation.3">
              <p:embed/>
            </p:oleObj>
          </a:graphicData>
        </a:graphic>
      </p:graphicFrame>
      <p:sp>
        <p:nvSpPr>
          <p:cNvPr id="11281" name="AutoShape 19"/>
          <p:cNvSpPr>
            <a:spLocks noChangeArrowheads="1"/>
          </p:cNvSpPr>
          <p:nvPr/>
        </p:nvSpPr>
        <p:spPr bwMode="auto">
          <a:xfrm>
            <a:off x="5795963" y="2276475"/>
            <a:ext cx="2376487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/>
          </a:p>
        </p:txBody>
      </p:sp>
      <p:sp>
        <p:nvSpPr>
          <p:cNvPr id="11282" name="Text Box 20"/>
          <p:cNvSpPr txBox="1">
            <a:spLocks noChangeArrowheads="1"/>
          </p:cNvSpPr>
          <p:nvPr/>
        </p:nvSpPr>
        <p:spPr bwMode="auto">
          <a:xfrm>
            <a:off x="5508625" y="258445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b</a:t>
            </a:r>
            <a:endParaRPr lang="ru-RU"/>
          </a:p>
        </p:txBody>
      </p:sp>
      <p:sp>
        <p:nvSpPr>
          <p:cNvPr id="11283" name="Text Box 21"/>
          <p:cNvSpPr txBox="1">
            <a:spLocks noChangeArrowheads="1"/>
          </p:cNvSpPr>
          <p:nvPr/>
        </p:nvSpPr>
        <p:spPr bwMode="auto">
          <a:xfrm>
            <a:off x="6948488" y="24923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a</a:t>
            </a:r>
            <a:endParaRPr lang="ru-RU"/>
          </a:p>
        </p:txBody>
      </p:sp>
      <p:sp>
        <p:nvSpPr>
          <p:cNvPr id="11284" name="Text Box 22"/>
          <p:cNvSpPr txBox="1">
            <a:spLocks noChangeArrowheads="1"/>
          </p:cNvSpPr>
          <p:nvPr/>
        </p:nvSpPr>
        <p:spPr bwMode="auto">
          <a:xfrm>
            <a:off x="6711950" y="33575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c</a:t>
            </a:r>
            <a:endParaRPr lang="ru-RU"/>
          </a:p>
        </p:txBody>
      </p:sp>
      <p:sp>
        <p:nvSpPr>
          <p:cNvPr id="11285" name="Rectangle 24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1268" name="Object 23"/>
          <p:cNvGraphicFramePr>
            <a:graphicFrameLocks noChangeAspect="1"/>
          </p:cNvGraphicFramePr>
          <p:nvPr/>
        </p:nvGraphicFramePr>
        <p:xfrm>
          <a:off x="5867400" y="2497138"/>
          <a:ext cx="360363" cy="338137"/>
        </p:xfrm>
        <a:graphic>
          <a:graphicData uri="http://schemas.openxmlformats.org/presentationml/2006/ole">
            <p:oleObj spid="_x0000_s11268" name="Формула" r:id="rId5" imgW="152334" imgH="139639" progId="Equation.3">
              <p:embed/>
            </p:oleObj>
          </a:graphicData>
        </a:graphic>
      </p:graphicFrame>
      <p:sp>
        <p:nvSpPr>
          <p:cNvPr id="11286" name="Rectangle 2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1269" name="Object 25"/>
          <p:cNvGraphicFramePr>
            <a:graphicFrameLocks noChangeAspect="1"/>
          </p:cNvGraphicFramePr>
          <p:nvPr/>
        </p:nvGraphicFramePr>
        <p:xfrm>
          <a:off x="5435600" y="3789363"/>
          <a:ext cx="2736850" cy="2663825"/>
        </p:xfrm>
        <a:graphic>
          <a:graphicData uri="http://schemas.openxmlformats.org/presentationml/2006/ole">
            <p:oleObj spid="_x0000_s11269" name="Формула" r:id="rId6" imgW="939600" imgH="888840" progId="Equation.3">
              <p:embed/>
            </p:oleObj>
          </a:graphicData>
        </a:graphic>
      </p:graphicFrame>
      <p:sp>
        <p:nvSpPr>
          <p:cNvPr id="11287" name="Line 27"/>
          <p:cNvSpPr>
            <a:spLocks noChangeShapeType="1"/>
          </p:cNvSpPr>
          <p:nvPr/>
        </p:nvSpPr>
        <p:spPr bwMode="auto">
          <a:xfrm>
            <a:off x="5795963" y="32131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8" name="Line 29"/>
          <p:cNvSpPr>
            <a:spLocks noChangeShapeType="1"/>
          </p:cNvSpPr>
          <p:nvPr/>
        </p:nvSpPr>
        <p:spPr bwMode="auto">
          <a:xfrm>
            <a:off x="6011863" y="32131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89" name="Picture 30" descr="3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260350"/>
            <a:ext cx="1316037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0" name="Line 29"/>
          <p:cNvSpPr>
            <a:spLocks noChangeShapeType="1"/>
          </p:cNvSpPr>
          <p:nvPr/>
        </p:nvSpPr>
        <p:spPr bwMode="auto">
          <a:xfrm>
            <a:off x="4572000" y="2349500"/>
            <a:ext cx="0" cy="417512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76250"/>
            <a:ext cx="7343775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/>
              <a:t>  </a:t>
            </a:r>
            <a:r>
              <a:rPr lang="ru-RU" sz="4400" i="1" smtClean="0"/>
              <a:t>«Образование – это не количество прослушанных уроков, а количество понятых. Так что, если хотите идти вперед, то поспешайте медленно и будьте внимательны» 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7715250" cy="1143000"/>
          </a:xfrm>
        </p:spPr>
        <p:txBody>
          <a:bodyPr/>
          <a:lstStyle/>
          <a:p>
            <a:pPr eaLnBrk="1" hangingPunct="1"/>
            <a:r>
              <a:rPr lang="ru-RU" sz="3600" b="1" i="1" smtClean="0"/>
              <a:t>№5</a:t>
            </a:r>
            <a:br>
              <a:rPr lang="ru-RU" sz="3600" b="1" i="1" smtClean="0"/>
            </a:br>
            <a:r>
              <a:rPr lang="ru-RU" sz="3600" b="1" i="1" smtClean="0"/>
              <a:t>Вычислите значение</a:t>
            </a:r>
            <a:r>
              <a:rPr lang="en-US" sz="3600" b="1" i="1" smtClean="0"/>
              <a:t/>
            </a:r>
            <a:br>
              <a:rPr lang="en-US" sz="3600" b="1" i="1" smtClean="0"/>
            </a:br>
            <a:r>
              <a:rPr lang="ru-RU" sz="3600" b="1" i="1" smtClean="0"/>
              <a:t> выражения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600200"/>
            <a:ext cx="37401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  <a:endParaRPr lang="ru-RU" sz="1800" b="1" i="1" smtClean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а) -2,25;</a:t>
            </a:r>
          </a:p>
          <a:p>
            <a:pPr eaLnBrk="1" hangingPunct="1">
              <a:buFontTx/>
              <a:buNone/>
            </a:pPr>
            <a:r>
              <a:rPr lang="ru-RU" smtClean="0"/>
              <a:t>     б) -1,25; </a:t>
            </a:r>
          </a:p>
          <a:p>
            <a:pPr eaLnBrk="1" hangingPunct="1">
              <a:buFontTx/>
              <a:buNone/>
            </a:pPr>
            <a:r>
              <a:rPr lang="ru-RU" smtClean="0"/>
              <a:t>     в) -0,75; </a:t>
            </a:r>
          </a:p>
          <a:p>
            <a:pPr eaLnBrk="1" hangingPunct="1">
              <a:buFontTx/>
              <a:buNone/>
            </a:pPr>
            <a:r>
              <a:rPr lang="ru-RU" smtClean="0"/>
              <a:t>     г) -1,5.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  <a:endParaRPr lang="en-US" sz="4000" b="1" i="1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      а)  -2; </a:t>
            </a:r>
          </a:p>
          <a:p>
            <a:pPr eaLnBrk="1" hangingPunct="1">
              <a:buFontTx/>
              <a:buNone/>
            </a:pPr>
            <a:r>
              <a:rPr lang="ru-RU" smtClean="0"/>
              <a:t>        б) -3; </a:t>
            </a:r>
          </a:p>
          <a:p>
            <a:pPr eaLnBrk="1" hangingPunct="1">
              <a:buFontTx/>
              <a:buNone/>
            </a:pPr>
            <a:r>
              <a:rPr lang="ru-RU" smtClean="0"/>
              <a:t>        в) -1,5; </a:t>
            </a:r>
          </a:p>
          <a:p>
            <a:pPr eaLnBrk="1" hangingPunct="1">
              <a:buFontTx/>
              <a:buNone/>
            </a:pPr>
            <a:r>
              <a:rPr lang="ru-RU" smtClean="0"/>
              <a:t>        г) -2,5.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827088" y="2349500"/>
          <a:ext cx="3673475" cy="688975"/>
        </p:xfrm>
        <a:graphic>
          <a:graphicData uri="http://schemas.openxmlformats.org/presentationml/2006/ole">
            <p:oleObj spid="_x0000_s12290" name="Формула" r:id="rId3" imgW="1206500" imgH="228600" progId="Equation.3">
              <p:embed/>
            </p:oleObj>
          </a:graphicData>
        </a:graphic>
      </p:graphicFrame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2291" name="Object 8"/>
          <p:cNvGraphicFramePr>
            <a:graphicFrameLocks noChangeAspect="1"/>
          </p:cNvGraphicFramePr>
          <p:nvPr/>
        </p:nvGraphicFramePr>
        <p:xfrm>
          <a:off x="4859338" y="2349500"/>
          <a:ext cx="3889375" cy="611188"/>
        </p:xfrm>
        <a:graphic>
          <a:graphicData uri="http://schemas.openxmlformats.org/presentationml/2006/ole">
            <p:oleObj spid="_x0000_s12291" name="Формула" r:id="rId4" imgW="1269449" imgH="203112" progId="Equation.3">
              <p:embed/>
            </p:oleObj>
          </a:graphicData>
        </a:graphic>
      </p:graphicFrame>
      <p:pic>
        <p:nvPicPr>
          <p:cNvPr id="12297" name="Picture 10" descr="3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25" y="142875"/>
            <a:ext cx="1296988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Line 13"/>
          <p:cNvSpPr>
            <a:spLocks noChangeShapeType="1"/>
          </p:cNvSpPr>
          <p:nvPr/>
        </p:nvSpPr>
        <p:spPr bwMode="auto">
          <a:xfrm>
            <a:off x="4716463" y="2349500"/>
            <a:ext cx="0" cy="417512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Ответы</a:t>
            </a:r>
          </a:p>
        </p:txBody>
      </p:sp>
      <p:sp>
        <p:nvSpPr>
          <p:cNvPr id="3277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600200"/>
            <a:ext cx="35242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1. б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2. в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3. б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4. б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5. а</a:t>
            </a:r>
            <a:endParaRPr lang="ru-RU" sz="1800" b="1" i="1" smtClean="0"/>
          </a:p>
        </p:txBody>
      </p:sp>
      <p:sp>
        <p:nvSpPr>
          <p:cNvPr id="3277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1600200"/>
            <a:ext cx="375443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1. в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2. б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3. г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4. в</a:t>
            </a:r>
          </a:p>
          <a:p>
            <a:pPr eaLnBrk="1" hangingPunct="1">
              <a:buFontTx/>
              <a:buNone/>
            </a:pPr>
            <a:r>
              <a:rPr lang="ru-RU" sz="4000" b="1" i="1" smtClean="0"/>
              <a:t>5. в</a:t>
            </a:r>
            <a:endParaRPr lang="en-US" sz="4000" b="1" i="1" smtClean="0"/>
          </a:p>
          <a:p>
            <a:pPr eaLnBrk="1" hangingPunct="1">
              <a:buFontTx/>
              <a:buNone/>
            </a:pPr>
            <a:endParaRPr lang="ru-RU" sz="4000" b="1" i="1" smtClean="0"/>
          </a:p>
        </p:txBody>
      </p:sp>
      <p:pic>
        <p:nvPicPr>
          <p:cNvPr id="32773" name="Picture 6" descr="4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288" y="0"/>
            <a:ext cx="1541462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Line 9"/>
          <p:cNvSpPr>
            <a:spLocks noChangeShapeType="1"/>
          </p:cNvSpPr>
          <p:nvPr/>
        </p:nvSpPr>
        <p:spPr bwMode="auto">
          <a:xfrm>
            <a:off x="4427538" y="2349500"/>
            <a:ext cx="0" cy="38163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600" b="1" i="1" smtClean="0">
                <a:solidFill>
                  <a:srgbClr val="FF0000"/>
                </a:solidFill>
              </a:rPr>
              <a:t>Оценка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600200"/>
            <a:ext cx="684053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800" b="1" i="1" smtClean="0">
                <a:solidFill>
                  <a:srgbClr val="CC3300"/>
                </a:solidFill>
              </a:rPr>
              <a:t>«5»</a:t>
            </a:r>
            <a:r>
              <a:rPr lang="ru-RU" sz="4800" b="1" i="1" smtClean="0"/>
              <a:t> - 5</a:t>
            </a:r>
          </a:p>
          <a:p>
            <a:pPr eaLnBrk="1" hangingPunct="1">
              <a:buFontTx/>
              <a:buNone/>
            </a:pPr>
            <a:r>
              <a:rPr lang="ru-RU" sz="4800" b="1" i="1" smtClean="0">
                <a:solidFill>
                  <a:srgbClr val="336600"/>
                </a:solidFill>
              </a:rPr>
              <a:t>«4»</a:t>
            </a:r>
            <a:r>
              <a:rPr lang="ru-RU" sz="4800" b="1" i="1" smtClean="0"/>
              <a:t> - 4</a:t>
            </a:r>
          </a:p>
          <a:p>
            <a:pPr eaLnBrk="1" hangingPunct="1">
              <a:buFontTx/>
              <a:buNone/>
            </a:pPr>
            <a:r>
              <a:rPr lang="ru-RU" sz="4800" b="1" i="1" smtClean="0">
                <a:solidFill>
                  <a:schemeClr val="accent2"/>
                </a:solidFill>
              </a:rPr>
              <a:t>«3»</a:t>
            </a:r>
            <a:r>
              <a:rPr lang="ru-RU" sz="4800" b="1" i="1" smtClean="0"/>
              <a:t> - 3</a:t>
            </a:r>
          </a:p>
          <a:p>
            <a:pPr eaLnBrk="1" hangingPunct="1">
              <a:buFontTx/>
              <a:buNone/>
            </a:pPr>
            <a:r>
              <a:rPr lang="ru-RU" sz="4800" b="1" i="1" smtClean="0"/>
              <a:t>«2» - 2 и меньше</a:t>
            </a:r>
          </a:p>
        </p:txBody>
      </p:sp>
      <p:pic>
        <p:nvPicPr>
          <p:cNvPr id="33796" name="Picture 7" descr="images[4]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76250"/>
            <a:ext cx="122396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/>
              <a:t>Оценка за урок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7991475" cy="19446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mtClean="0"/>
              <a:t>   </a:t>
            </a:r>
            <a:r>
              <a:rPr lang="ru-RU" sz="3600" b="1" i="1" smtClean="0">
                <a:solidFill>
                  <a:srgbClr val="FF0000"/>
                </a:solidFill>
              </a:rPr>
              <a:t>Оценка «5» - Диплом </a:t>
            </a:r>
            <a:r>
              <a:rPr lang="en-US" sz="3600" b="1" i="1" smtClean="0">
                <a:solidFill>
                  <a:srgbClr val="FF0000"/>
                </a:solidFill>
              </a:rPr>
              <a:t>I</a:t>
            </a:r>
            <a:r>
              <a:rPr lang="ru-RU" sz="3600" b="1" i="1" smtClean="0">
                <a:solidFill>
                  <a:srgbClr val="FF0000"/>
                </a:solidFill>
              </a:rPr>
              <a:t>  степени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 b="1" i="1" smtClean="0"/>
              <a:t>   </a:t>
            </a:r>
            <a:r>
              <a:rPr lang="ru-RU" sz="3600" b="1" i="1" smtClean="0">
                <a:solidFill>
                  <a:srgbClr val="FFFF00"/>
                </a:solidFill>
              </a:rPr>
              <a:t>Оценка «4» - Диплом </a:t>
            </a:r>
            <a:r>
              <a:rPr lang="en-US" sz="3600" b="1" i="1" smtClean="0">
                <a:solidFill>
                  <a:srgbClr val="FFFF00"/>
                </a:solidFill>
              </a:rPr>
              <a:t>II</a:t>
            </a:r>
            <a:r>
              <a:rPr lang="ru-RU" sz="3600" b="1" i="1" smtClean="0">
                <a:solidFill>
                  <a:srgbClr val="FFFF00"/>
                </a:solidFill>
              </a:rPr>
              <a:t> степени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3600" b="1" i="1" smtClean="0"/>
              <a:t>   </a:t>
            </a:r>
            <a:r>
              <a:rPr lang="ru-RU" sz="3600" b="1" i="1" smtClean="0">
                <a:solidFill>
                  <a:srgbClr val="33CC33"/>
                </a:solidFill>
              </a:rPr>
              <a:t>Оценка «3» - Диплом </a:t>
            </a:r>
            <a:r>
              <a:rPr lang="en-US" sz="3600" b="1" i="1" smtClean="0">
                <a:solidFill>
                  <a:srgbClr val="33CC33"/>
                </a:solidFill>
              </a:rPr>
              <a:t>III</a:t>
            </a:r>
            <a:r>
              <a:rPr lang="ru-RU" sz="3600" b="1" i="1" smtClean="0">
                <a:solidFill>
                  <a:srgbClr val="33CC33"/>
                </a:solidFill>
              </a:rPr>
              <a:t> степени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851275" y="3284538"/>
            <a:ext cx="2233613" cy="2544762"/>
          </a:xfrm>
          <a:prstGeom prst="rect">
            <a:avLst/>
          </a:prstGeom>
          <a:solidFill>
            <a:srgbClr val="FF5050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</a:t>
            </a:r>
            <a:r>
              <a:rPr lang="ru-RU" b="1" dirty="0"/>
              <a:t>ДИПЛОМ</a:t>
            </a:r>
            <a:endParaRPr lang="ru-RU" dirty="0"/>
          </a:p>
          <a:p>
            <a:pPr algn="l">
              <a:defRPr/>
            </a:pPr>
            <a:r>
              <a:rPr lang="ru-RU" b="1" dirty="0"/>
              <a:t>      </a:t>
            </a:r>
            <a:r>
              <a:rPr lang="en-US" b="1" dirty="0"/>
              <a:t>I</a:t>
            </a:r>
            <a:r>
              <a:rPr lang="ru-RU" b="1" dirty="0"/>
              <a:t> СТЕПЕНИ</a:t>
            </a:r>
          </a:p>
          <a:p>
            <a:pPr algn="l">
              <a:defRPr/>
            </a:pPr>
            <a:r>
              <a:rPr lang="ru-RU" b="1" dirty="0"/>
              <a:t>    ВРУЧАЕТСЯ</a:t>
            </a:r>
          </a:p>
          <a:p>
            <a:pPr algn="l">
              <a:defRPr/>
            </a:pPr>
            <a:r>
              <a:rPr lang="ru-RU" sz="1000" b="1" dirty="0"/>
              <a:t>    _________________________</a:t>
            </a:r>
            <a:endParaRPr lang="ru-RU" sz="1000" dirty="0"/>
          </a:p>
          <a:p>
            <a:pPr algn="l">
              <a:defRPr/>
            </a:pPr>
            <a:r>
              <a:rPr lang="ru-RU" sz="1000" b="1" dirty="0"/>
              <a:t>    </a:t>
            </a:r>
            <a:r>
              <a:rPr lang="ru-RU" sz="1200" b="1" dirty="0"/>
              <a:t>ученику(</a:t>
            </a:r>
            <a:r>
              <a:rPr lang="ru-RU" sz="1200" b="1" dirty="0" err="1"/>
              <a:t>це</a:t>
            </a:r>
            <a:r>
              <a:rPr lang="ru-RU" sz="1200" b="1" dirty="0"/>
              <a:t>) 8 класса А</a:t>
            </a:r>
            <a:endParaRPr lang="ru-RU" sz="1200" dirty="0"/>
          </a:p>
          <a:p>
            <a:pPr algn="l">
              <a:defRPr/>
            </a:pPr>
            <a:r>
              <a:rPr lang="ru-RU" sz="1200" b="1" dirty="0"/>
              <a:t>      </a:t>
            </a:r>
            <a:r>
              <a:rPr lang="ru-RU" sz="1000" b="1" dirty="0"/>
              <a:t>ЗА ОТЛИЧНУЮ РАБОТУ </a:t>
            </a:r>
            <a:endParaRPr lang="ru-RU" sz="1000" dirty="0"/>
          </a:p>
          <a:p>
            <a:pPr marL="88900" indent="-88900" algn="l">
              <a:defRPr/>
            </a:pPr>
            <a:r>
              <a:rPr lang="ru-RU" sz="1000" b="1" dirty="0"/>
              <a:t>       НА УРОКЕ И УСПЕХИ, ДОСТИГНУТЫЕ В ИЗУЧЕНИИ </a:t>
            </a:r>
          </a:p>
          <a:p>
            <a:pPr algn="l">
              <a:defRPr/>
            </a:pPr>
            <a:r>
              <a:rPr lang="ru-RU" sz="1000" b="1" dirty="0"/>
              <a:t>             ГЕОМЕТРИИ</a:t>
            </a:r>
          </a:p>
          <a:p>
            <a:pPr algn="l">
              <a:defRPr/>
            </a:pPr>
            <a:endParaRPr lang="ru-RU" sz="1000" b="1" dirty="0"/>
          </a:p>
          <a:p>
            <a:pPr algn="l">
              <a:defRPr/>
            </a:pPr>
            <a:endParaRPr lang="ru-RU" sz="1000" dirty="0"/>
          </a:p>
          <a:p>
            <a:pPr algn="l">
              <a:defRPr/>
            </a:pPr>
            <a:r>
              <a:rPr lang="ru-RU" sz="900" b="1" dirty="0"/>
              <a:t>Учитель математики Певцова О.В.</a:t>
            </a:r>
          </a:p>
          <a:p>
            <a:pPr algn="l">
              <a:defRPr/>
            </a:pPr>
            <a:endParaRPr lang="ru-RU" sz="900" b="1" dirty="0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 rot="-347832">
            <a:off x="1187450" y="3789363"/>
            <a:ext cx="2305050" cy="2544762"/>
          </a:xfrm>
          <a:prstGeom prst="rect">
            <a:avLst/>
          </a:prstGeom>
          <a:solidFill>
            <a:srgbClr val="FFFF00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</a:t>
            </a:r>
            <a:r>
              <a:rPr lang="ru-RU" b="1" dirty="0"/>
              <a:t>ДИПЛОМ</a:t>
            </a:r>
            <a:endParaRPr lang="ru-RU" dirty="0"/>
          </a:p>
          <a:p>
            <a:pPr algn="l">
              <a:defRPr/>
            </a:pPr>
            <a:r>
              <a:rPr lang="ru-RU" b="1" dirty="0"/>
              <a:t>      </a:t>
            </a:r>
            <a:r>
              <a:rPr lang="en-US" b="1" dirty="0"/>
              <a:t>II</a:t>
            </a:r>
            <a:r>
              <a:rPr lang="ru-RU" b="1" dirty="0"/>
              <a:t> СТЕПЕНИ</a:t>
            </a:r>
          </a:p>
          <a:p>
            <a:pPr algn="l">
              <a:defRPr/>
            </a:pPr>
            <a:r>
              <a:rPr lang="ru-RU" b="1" dirty="0"/>
              <a:t>     ВРУЧАЕТСЯ</a:t>
            </a:r>
          </a:p>
          <a:p>
            <a:pPr algn="l">
              <a:defRPr/>
            </a:pPr>
            <a:r>
              <a:rPr lang="ru-RU" sz="1000" b="1" dirty="0"/>
              <a:t>  _________________________</a:t>
            </a:r>
            <a:endParaRPr lang="ru-RU" sz="1000" dirty="0"/>
          </a:p>
          <a:p>
            <a:pPr algn="l">
              <a:defRPr/>
            </a:pPr>
            <a:r>
              <a:rPr lang="ru-RU" sz="1000" b="1" dirty="0"/>
              <a:t>   </a:t>
            </a:r>
            <a:r>
              <a:rPr lang="ru-RU" sz="1200" b="1" dirty="0"/>
              <a:t>ученику(</a:t>
            </a:r>
            <a:r>
              <a:rPr lang="ru-RU" sz="1200" b="1" dirty="0" err="1"/>
              <a:t>це</a:t>
            </a:r>
            <a:r>
              <a:rPr lang="ru-RU" sz="1200" b="1" dirty="0"/>
              <a:t>) 8 класса А</a:t>
            </a:r>
            <a:endParaRPr lang="ru-RU" sz="1200" dirty="0"/>
          </a:p>
          <a:p>
            <a:pPr algn="l">
              <a:defRPr/>
            </a:pPr>
            <a:r>
              <a:rPr lang="ru-RU" sz="1200" b="1" dirty="0"/>
              <a:t>      </a:t>
            </a:r>
            <a:r>
              <a:rPr lang="ru-RU" sz="1000" dirty="0"/>
              <a:t>ЗА ХОРОШУЮ РАБОТУ </a:t>
            </a:r>
          </a:p>
          <a:p>
            <a:pPr marL="88900" algn="l">
              <a:defRPr/>
            </a:pPr>
            <a:r>
              <a:rPr lang="ru-RU" sz="1000" dirty="0"/>
              <a:t>       НА УРОКЕ И УСПЕХИ,    ДОСТИГНУТЫЕ В ИЗУЧЕНИИ</a:t>
            </a:r>
          </a:p>
          <a:p>
            <a:pPr algn="l">
              <a:defRPr/>
            </a:pPr>
            <a:r>
              <a:rPr lang="ru-RU" sz="1000" dirty="0"/>
              <a:t>             ГЕОМЕТРИИ</a:t>
            </a:r>
          </a:p>
          <a:p>
            <a:pPr algn="l">
              <a:defRPr/>
            </a:pPr>
            <a:endParaRPr lang="ru-RU" sz="1000" dirty="0"/>
          </a:p>
          <a:p>
            <a:pPr algn="l">
              <a:defRPr/>
            </a:pPr>
            <a:endParaRPr lang="ru-RU" sz="1000" dirty="0"/>
          </a:p>
          <a:p>
            <a:pPr algn="l">
              <a:defRPr/>
            </a:pPr>
            <a:r>
              <a:rPr lang="ru-RU" sz="900" b="1" dirty="0"/>
              <a:t>Учитель математики Певцова О.В.</a:t>
            </a:r>
          </a:p>
          <a:p>
            <a:pPr algn="l">
              <a:defRPr/>
            </a:pPr>
            <a:endParaRPr lang="ru-RU" sz="900" b="1" dirty="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 rot="695965">
            <a:off x="6516688" y="3789363"/>
            <a:ext cx="2303462" cy="2544762"/>
          </a:xfrm>
          <a:prstGeom prst="rect">
            <a:avLst/>
          </a:prstGeom>
          <a:solidFill>
            <a:srgbClr val="33CC33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</a:t>
            </a:r>
            <a:r>
              <a:rPr lang="ru-RU" b="1" dirty="0"/>
              <a:t>ДИПЛОМ</a:t>
            </a:r>
            <a:endParaRPr lang="ru-RU" dirty="0"/>
          </a:p>
          <a:p>
            <a:pPr algn="l">
              <a:defRPr/>
            </a:pPr>
            <a:r>
              <a:rPr lang="ru-RU" b="1" dirty="0"/>
              <a:t>       </a:t>
            </a:r>
            <a:r>
              <a:rPr lang="en-US" b="1" dirty="0"/>
              <a:t>III</a:t>
            </a:r>
            <a:r>
              <a:rPr lang="ru-RU" b="1" dirty="0"/>
              <a:t> СТЕПЕНИ</a:t>
            </a:r>
          </a:p>
          <a:p>
            <a:pPr algn="l">
              <a:defRPr/>
            </a:pPr>
            <a:r>
              <a:rPr lang="ru-RU" b="1" dirty="0"/>
              <a:t>       ВРУЧАЕТСЯ</a:t>
            </a:r>
          </a:p>
          <a:p>
            <a:pPr algn="l">
              <a:defRPr/>
            </a:pPr>
            <a:r>
              <a:rPr lang="ru-RU" sz="1000" b="1" dirty="0"/>
              <a:t>    _________________________</a:t>
            </a:r>
            <a:endParaRPr lang="ru-RU" sz="1000" dirty="0"/>
          </a:p>
          <a:p>
            <a:pPr algn="l">
              <a:defRPr/>
            </a:pPr>
            <a:r>
              <a:rPr lang="ru-RU" sz="1000" b="1" dirty="0"/>
              <a:t>     </a:t>
            </a:r>
            <a:r>
              <a:rPr lang="ru-RU" sz="1200" b="1" dirty="0"/>
              <a:t>ученику(</a:t>
            </a:r>
            <a:r>
              <a:rPr lang="ru-RU" sz="1200" b="1" dirty="0" err="1"/>
              <a:t>це</a:t>
            </a:r>
            <a:r>
              <a:rPr lang="ru-RU" sz="1200" b="1" dirty="0"/>
              <a:t>) 8 класса А</a:t>
            </a:r>
            <a:endParaRPr lang="ru-RU" sz="1200" dirty="0"/>
          </a:p>
          <a:p>
            <a:pPr algn="l">
              <a:defRPr/>
            </a:pPr>
            <a:r>
              <a:rPr lang="ru-RU" sz="1200" b="1"/>
              <a:t>                </a:t>
            </a:r>
            <a:r>
              <a:rPr lang="ru-RU" sz="1000" b="1"/>
              <a:t>ЗА </a:t>
            </a:r>
            <a:r>
              <a:rPr lang="ru-RU" sz="1000" b="1" dirty="0"/>
              <a:t>РАБОТУ </a:t>
            </a:r>
            <a:endParaRPr lang="ru-RU" sz="1000" dirty="0"/>
          </a:p>
          <a:p>
            <a:pPr marL="88900" indent="-88900" algn="l">
              <a:defRPr/>
            </a:pPr>
            <a:r>
              <a:rPr lang="ru-RU" sz="1000" b="1" dirty="0"/>
              <a:t>       </a:t>
            </a:r>
            <a:r>
              <a:rPr lang="ru-RU" sz="1000" dirty="0"/>
              <a:t>НА УРОКЕ И УСПЕХИ, ДОСТИГНУТЫЕ В ИЗУЧЕНИИ</a:t>
            </a:r>
          </a:p>
          <a:p>
            <a:pPr algn="l">
              <a:defRPr/>
            </a:pPr>
            <a:r>
              <a:rPr lang="ru-RU" sz="1000" dirty="0"/>
              <a:t>             ГЕОМЕТРИИ</a:t>
            </a:r>
          </a:p>
          <a:p>
            <a:pPr algn="l">
              <a:defRPr/>
            </a:pPr>
            <a:endParaRPr lang="ru-RU" sz="1000" dirty="0"/>
          </a:p>
          <a:p>
            <a:pPr algn="l">
              <a:defRPr/>
            </a:pPr>
            <a:endParaRPr lang="ru-RU" sz="1000" dirty="0"/>
          </a:p>
          <a:p>
            <a:pPr algn="l">
              <a:defRPr/>
            </a:pPr>
            <a:r>
              <a:rPr lang="ru-RU" sz="900" b="1" dirty="0"/>
              <a:t>Учитель математики Певцова О.В.</a:t>
            </a:r>
          </a:p>
          <a:p>
            <a:pPr algn="l">
              <a:defRPr/>
            </a:pPr>
            <a:endParaRPr lang="ru-RU" sz="900" b="1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1641475"/>
          </a:xfrm>
        </p:spPr>
        <p:txBody>
          <a:bodyPr/>
          <a:lstStyle/>
          <a:p>
            <a:pPr eaLnBrk="1" hangingPunct="1"/>
            <a:r>
              <a:rPr lang="ru-RU" sz="5400" b="1" i="1" smtClean="0"/>
              <a:t>Домашнее</a:t>
            </a:r>
            <a:r>
              <a:rPr lang="en-US" sz="5400" b="1" i="1" smtClean="0"/>
              <a:t/>
            </a:r>
            <a:br>
              <a:rPr lang="en-US" sz="5400" b="1" i="1" smtClean="0"/>
            </a:br>
            <a:r>
              <a:rPr lang="ru-RU" sz="5400" b="1" i="1" smtClean="0"/>
              <a:t> задание</a:t>
            </a:r>
          </a:p>
        </p:txBody>
      </p:sp>
      <p:pic>
        <p:nvPicPr>
          <p:cNvPr id="35843" name="Picture 7" descr="4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50" y="404813"/>
            <a:ext cx="14287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1563" y="2500313"/>
            <a:ext cx="7643812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800" b="1" i="1" dirty="0">
                <a:solidFill>
                  <a:srgbClr val="000099"/>
                </a:solidFill>
                <a:latin typeface="+mn-lt"/>
                <a:cs typeface="+mn-cs"/>
              </a:rPr>
              <a:t>§4 п.66, 67, </a:t>
            </a:r>
          </a:p>
          <a:p>
            <a:pPr>
              <a:defRPr/>
            </a:pPr>
            <a:r>
              <a:rPr lang="ru-RU" sz="4800" b="1" i="1" dirty="0">
                <a:solidFill>
                  <a:srgbClr val="000099"/>
                </a:solidFill>
                <a:latin typeface="+mn-lt"/>
                <a:cs typeface="+mn-cs"/>
              </a:rPr>
              <a:t>вопросы 15-18 стр. 154; № 600,603 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smtClean="0"/>
          </a:p>
        </p:txBody>
      </p:sp>
      <p:pic>
        <p:nvPicPr>
          <p:cNvPr id="36868" name="Picture 6" descr="Анимации, анимашки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0"/>
            <a:ext cx="8388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116013" y="908050"/>
            <a:ext cx="5903912" cy="722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ru-RU" sz="4000" i="1">
                <a:solidFill>
                  <a:schemeClr val="bg1"/>
                </a:solidFill>
              </a:rPr>
              <a:t>Что больше всего тебе запомнилось на уроке?</a:t>
            </a:r>
          </a:p>
          <a:p>
            <a:pPr algn="l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ru-RU" sz="4000" i="1">
                <a:solidFill>
                  <a:schemeClr val="bg1"/>
                </a:solidFill>
              </a:rPr>
              <a:t>Что удивило?</a:t>
            </a:r>
          </a:p>
          <a:p>
            <a:pPr algn="l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ru-RU" sz="4000" i="1">
                <a:solidFill>
                  <a:schemeClr val="bg1"/>
                </a:solidFill>
              </a:rPr>
              <a:t> Что понравились больше всего? </a:t>
            </a:r>
          </a:p>
          <a:p>
            <a:pPr algn="l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ru-RU" sz="4000" i="1">
                <a:solidFill>
                  <a:schemeClr val="bg1"/>
                </a:solidFill>
              </a:rPr>
              <a:t>Каким ты хочешь увидеть следующий урок?</a:t>
            </a:r>
            <a:br>
              <a:rPr lang="ru-RU" sz="4000" i="1">
                <a:solidFill>
                  <a:schemeClr val="bg1"/>
                </a:solidFill>
              </a:rPr>
            </a:br>
            <a:r>
              <a:rPr lang="ru-RU" sz="4000" i="1">
                <a:solidFill>
                  <a:schemeClr val="bg1"/>
                </a:solidFill>
              </a:rPr>
              <a:t/>
            </a:r>
            <a:br>
              <a:rPr lang="ru-RU" sz="4000" i="1">
                <a:solidFill>
                  <a:schemeClr val="bg1"/>
                </a:solidFill>
              </a:rPr>
            </a:br>
            <a:r>
              <a:rPr lang="ru-RU" sz="3200" b="1" i="1">
                <a:solidFill>
                  <a:srgbClr val="FF0000"/>
                </a:solidFill>
              </a:rPr>
              <a:t> </a:t>
            </a:r>
            <a:br>
              <a:rPr lang="ru-RU" sz="3200" b="1" i="1">
                <a:solidFill>
                  <a:srgbClr val="FF0000"/>
                </a:solidFill>
              </a:rPr>
            </a:br>
            <a:r>
              <a:rPr lang="ru-RU" b="1" i="1">
                <a:solidFill>
                  <a:schemeClr val="bg1"/>
                </a:solidFill>
              </a:rPr>
              <a:t/>
            </a:r>
            <a:br>
              <a:rPr lang="ru-RU" b="1" i="1">
                <a:solidFill>
                  <a:schemeClr val="bg1"/>
                </a:solidFill>
              </a:rPr>
            </a:br>
            <a:endParaRPr lang="ru-RU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37892" name="Picture 6" descr="Анимации, анимашки Бабоч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0"/>
            <a:ext cx="8388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900113" y="2286000"/>
            <a:ext cx="40322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60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Спасибо, урок окончен!!!</a:t>
            </a:r>
            <a:r>
              <a:rPr lang="ru-RU" sz="6000" b="1" i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План урока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00200"/>
            <a:ext cx="7715250" cy="4525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Организационный момент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Теоретическая разминка (блиц- опрос)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Решение задач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Тест(проверка знаний)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Подведение итогов работы на уроке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i="1" smtClean="0">
                <a:latin typeface="Times New Roman" pitchFamily="18" charset="0"/>
              </a:rPr>
              <a:t> Задание на дом</a:t>
            </a:r>
          </a:p>
        </p:txBody>
      </p:sp>
      <p:pic>
        <p:nvPicPr>
          <p:cNvPr id="4" name="Picture 5" descr="i?id=400970986-25-7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63" y="428625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333375"/>
            <a:ext cx="7848600" cy="6335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i="1" smtClean="0"/>
              <a:t>   </a:t>
            </a:r>
            <a:r>
              <a:rPr lang="ru-RU" sz="4400" b="1" i="1" smtClean="0"/>
              <a:t>Один мудрец сказал: </a:t>
            </a:r>
          </a:p>
          <a:p>
            <a:pPr eaLnBrk="1" hangingPunct="1">
              <a:buFontTx/>
              <a:buNone/>
            </a:pPr>
            <a:r>
              <a:rPr lang="ru-RU" sz="4400" b="1" i="1" smtClean="0"/>
              <a:t>« Высшее проявление духа – </a:t>
            </a:r>
            <a:r>
              <a:rPr lang="ru-RU" sz="4400" b="1" i="1" smtClean="0">
                <a:solidFill>
                  <a:srgbClr val="CC3300"/>
                </a:solidFill>
              </a:rPr>
              <a:t>это разум.</a:t>
            </a:r>
            <a:r>
              <a:rPr lang="ru-RU" sz="4400" b="1" i="1" smtClean="0"/>
              <a:t> Высшее проявление разума – </a:t>
            </a:r>
            <a:r>
              <a:rPr lang="ru-RU" sz="4400" b="1" i="1" smtClean="0">
                <a:solidFill>
                  <a:srgbClr val="CC3300"/>
                </a:solidFill>
              </a:rPr>
              <a:t>это геометрия</a:t>
            </a:r>
            <a:r>
              <a:rPr lang="ru-RU" sz="4400" b="1" i="1" smtClean="0"/>
              <a:t>. Клетка геометрии – </a:t>
            </a:r>
            <a:r>
              <a:rPr lang="ru-RU" sz="4400" b="1" i="1" smtClean="0">
                <a:solidFill>
                  <a:srgbClr val="CC3300"/>
                </a:solidFill>
              </a:rPr>
              <a:t>это треугольник</a:t>
            </a:r>
            <a:r>
              <a:rPr lang="ru-RU" sz="4400" b="1" i="1" smtClean="0"/>
              <a:t>. Он так же неисчерпаем, как и </a:t>
            </a:r>
            <a:r>
              <a:rPr lang="ru-RU" sz="4400" b="1" i="1" smtClean="0">
                <a:solidFill>
                  <a:srgbClr val="CC3300"/>
                </a:solidFill>
              </a:rPr>
              <a:t>Вселенная</a:t>
            </a:r>
            <a:r>
              <a:rPr lang="ru-RU" sz="4400" b="1" i="1" smtClean="0"/>
              <a:t>…» 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852738"/>
            <a:ext cx="7643812" cy="1871662"/>
          </a:xfrm>
        </p:spPr>
        <p:txBody>
          <a:bodyPr/>
          <a:lstStyle/>
          <a:p>
            <a:pPr eaLnBrk="1" hangingPunct="1"/>
            <a:r>
              <a:rPr lang="ru-RU" sz="9600" b="1" i="1" smtClean="0">
                <a:latin typeface="Times New Roman" pitchFamily="18" charset="0"/>
              </a:rPr>
              <a:t>Блиц - опрос</a:t>
            </a:r>
          </a:p>
        </p:txBody>
      </p:sp>
      <p:pic>
        <p:nvPicPr>
          <p:cNvPr id="34822" name="Picture 6" descr="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428625"/>
            <a:ext cx="29511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№1</a:t>
            </a:r>
            <a:br>
              <a:rPr lang="ru-RU" sz="4000" b="1" i="1" smtClean="0"/>
            </a:br>
            <a:r>
              <a:rPr lang="ru-RU" sz="4000" b="1" i="1" smtClean="0"/>
              <a:t>Закончите предложение:</a:t>
            </a:r>
          </a:p>
        </p:txBody>
      </p:sp>
      <p:sp>
        <p:nvSpPr>
          <p:cNvPr id="20483" name="Содержимое 4"/>
          <p:cNvSpPr>
            <a:spLocks noGrp="1"/>
          </p:cNvSpPr>
          <p:nvPr>
            <p:ph sz="half" idx="1"/>
          </p:nvPr>
        </p:nvSpPr>
        <p:spPr>
          <a:xfrm>
            <a:off x="755650" y="1600200"/>
            <a:ext cx="3960813" cy="5068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CC3300"/>
                </a:solidFill>
              </a:rPr>
              <a:t>  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« Косинусом острого угла прямоугольного треугольника называется отношение…»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        </a:t>
            </a:r>
          </a:p>
        </p:txBody>
      </p:sp>
      <p:sp>
        <p:nvSpPr>
          <p:cNvPr id="20484" name="Содержимое 5"/>
          <p:cNvSpPr>
            <a:spLocks noGrp="1"/>
          </p:cNvSpPr>
          <p:nvPr>
            <p:ph sz="half" idx="2"/>
          </p:nvPr>
        </p:nvSpPr>
        <p:spPr>
          <a:xfrm>
            <a:off x="4932363" y="1557338"/>
            <a:ext cx="3743325" cy="4464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mtClean="0"/>
              <a:t>   </a:t>
            </a:r>
            <a:r>
              <a:rPr lang="ru-RU" sz="3600" b="1" i="1" smtClean="0">
                <a:latin typeface="Times New Roman" pitchFamily="18" charset="0"/>
              </a:rPr>
              <a:t>«Синусом острого угла прямоугольного треугольника называется отношение…»</a:t>
            </a:r>
          </a:p>
          <a:p>
            <a:pPr eaLnBrk="1" hangingPunct="1">
              <a:buFontTx/>
              <a:buNone/>
            </a:pPr>
            <a:endParaRPr lang="ru-RU" sz="3600" b="1" i="1" smtClean="0">
              <a:latin typeface="Times New Roman" pitchFamily="18" charset="0"/>
            </a:endParaRPr>
          </a:p>
        </p:txBody>
      </p:sp>
      <p:sp>
        <p:nvSpPr>
          <p:cNvPr id="20485" name="Line 10"/>
          <p:cNvSpPr>
            <a:spLocks noChangeShapeType="1"/>
          </p:cNvSpPr>
          <p:nvPr/>
        </p:nvSpPr>
        <p:spPr bwMode="auto">
          <a:xfrm>
            <a:off x="4716463" y="2349500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0486" name="Picture 11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9213" y="260350"/>
            <a:ext cx="129540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№2 </a:t>
            </a:r>
            <a:br>
              <a:rPr lang="ru-RU" sz="4000" b="1" i="1" smtClean="0"/>
            </a:br>
            <a:r>
              <a:rPr lang="ru-RU" sz="4000" b="1" i="1" smtClean="0"/>
              <a:t>Закончите предложение: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27088" y="1600200"/>
            <a:ext cx="3668712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solidFill>
                  <a:srgbClr val="CC3300"/>
                </a:solidFill>
              </a:rPr>
              <a:t>         </a:t>
            </a:r>
            <a:r>
              <a:rPr lang="ru-RU" sz="36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latin typeface="Times New Roman" pitchFamily="18" charset="0"/>
              </a:rPr>
              <a:t>  « Тангенсом острого угла прямоугольного треугольника называется отношение…»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latin typeface="Times New Roman" pitchFamily="18" charset="0"/>
              </a:rPr>
              <a:t>          </a:t>
            </a:r>
          </a:p>
          <a:p>
            <a:pPr eaLnBrk="1" hangingPunct="1"/>
            <a:endParaRPr lang="ru-RU" sz="2400" smtClean="0"/>
          </a:p>
        </p:txBody>
      </p:sp>
      <p:sp>
        <p:nvSpPr>
          <p:cNvPr id="21508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27538" y="1600200"/>
            <a:ext cx="4537075" cy="5068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>
                <a:solidFill>
                  <a:schemeClr val="accent2"/>
                </a:solidFill>
              </a:rPr>
              <a:t>     </a:t>
            </a:r>
            <a:r>
              <a:rPr lang="ru-RU" sz="36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z="2400" smtClean="0"/>
              <a:t>   </a:t>
            </a:r>
            <a:r>
              <a:rPr lang="ru-RU" b="1" i="1" smtClean="0">
                <a:latin typeface="Times New Roman" pitchFamily="18" charset="0"/>
              </a:rPr>
              <a:t>«Если острый угол одного прямоугольного треугольника равен острому углу другого прямоугольного треугольника, то…»</a:t>
            </a:r>
          </a:p>
        </p:txBody>
      </p:sp>
      <p:sp>
        <p:nvSpPr>
          <p:cNvPr id="21509" name="Line 8"/>
          <p:cNvSpPr>
            <a:spLocks noChangeShapeType="1"/>
          </p:cNvSpPr>
          <p:nvPr/>
        </p:nvSpPr>
        <p:spPr bwMode="auto">
          <a:xfrm>
            <a:off x="4500563" y="2276475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1510" name="Picture 9" descr="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0" y="357188"/>
            <a:ext cx="13208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/>
            </a:r>
            <a:br>
              <a:rPr lang="ru-RU" sz="4000" b="1" i="1" smtClean="0"/>
            </a:br>
            <a:r>
              <a:rPr lang="ru-RU" sz="4000" b="1" i="1" smtClean="0"/>
              <a:t>№3 </a:t>
            </a:r>
            <a:br>
              <a:rPr lang="ru-RU" sz="4000" b="1" i="1" smtClean="0"/>
            </a:br>
            <a:r>
              <a:rPr lang="ru-RU" sz="4000" b="1" i="1" smtClean="0"/>
              <a:t>Запишите, используя обозначения: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989138"/>
            <a:ext cx="3740150" cy="4137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CC3300"/>
                </a:solidFill>
              </a:rPr>
              <a:t>     </a:t>
            </a:r>
            <a:r>
              <a:rPr lang="ru-RU" sz="4000" b="1" i="1" smtClean="0">
                <a:solidFill>
                  <a:srgbClr val="CC3300"/>
                </a:solidFill>
              </a:rPr>
              <a:t>Вариант1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latin typeface="Times New Roman" pitchFamily="18" charset="0"/>
              </a:rPr>
              <a:t>   </a:t>
            </a:r>
            <a:r>
              <a:rPr lang="ru-RU" sz="5400" b="1" i="1" smtClean="0">
                <a:latin typeface="Times New Roman" pitchFamily="18" charset="0"/>
              </a:rPr>
              <a:t>косинус 60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5400" b="1" i="1" smtClean="0">
                <a:latin typeface="Times New Roman" pitchFamily="18" charset="0"/>
                <a:cs typeface="Times New Roman" pitchFamily="18" charset="0"/>
              </a:rPr>
              <a:t> равен</a:t>
            </a:r>
            <a:endParaRPr lang="ru-RU" sz="5400" b="1" i="1" smtClean="0">
              <a:latin typeface="Times New Roman" pitchFamily="18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989138"/>
            <a:ext cx="4038600" cy="43926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  </a:t>
            </a:r>
            <a:r>
              <a:rPr lang="ru-RU" sz="4000" b="1" i="1" smtClean="0">
                <a:solidFill>
                  <a:schemeClr val="accent2"/>
                </a:solidFill>
              </a:rPr>
              <a:t>Вариант2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</a:t>
            </a:r>
            <a:r>
              <a:rPr lang="ru-RU" sz="5400" b="1" i="1" smtClean="0">
                <a:latin typeface="Times New Roman" pitchFamily="18" charset="0"/>
              </a:rPr>
              <a:t>синус 45</a:t>
            </a:r>
            <a:r>
              <a:rPr lang="en-US" sz="5400" b="1" i="1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5400" b="1" i="1" smtClean="0">
                <a:latin typeface="Times New Roman" pitchFamily="18" charset="0"/>
                <a:cs typeface="Times New Roman" pitchFamily="18" charset="0"/>
              </a:rPr>
              <a:t> равен </a:t>
            </a:r>
            <a:endParaRPr lang="en-US" sz="5400" b="1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ru-RU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6084888" y="4292600"/>
          <a:ext cx="1122362" cy="1800225"/>
        </p:xfrm>
        <a:graphic>
          <a:graphicData uri="http://schemas.openxmlformats.org/presentationml/2006/ole">
            <p:oleObj spid="_x0000_s1026" name="Формула" r:id="rId3" imgW="266469" imgH="431425" progId="Equation.3">
              <p:embed/>
            </p:oleObj>
          </a:graphicData>
        </a:graphic>
      </p:graphicFrame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4572000" y="2349500"/>
            <a:ext cx="0" cy="338455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34" name="Picture 11" descr="4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750" y="333375"/>
            <a:ext cx="14287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7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1028" name="Object 13"/>
          <p:cNvGraphicFramePr>
            <a:graphicFrameLocks noChangeAspect="1"/>
          </p:cNvGraphicFramePr>
          <p:nvPr/>
        </p:nvGraphicFramePr>
        <p:xfrm>
          <a:off x="1979613" y="4437063"/>
          <a:ext cx="1152525" cy="1655762"/>
        </p:xfrm>
        <a:graphic>
          <a:graphicData uri="http://schemas.openxmlformats.org/presentationml/2006/ole">
            <p:oleObj spid="_x0000_s1028" name="Формула" r:id="rId6" imgW="152280" imgH="393480" progId="Equation.3">
              <p:embed/>
            </p:oleObj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итог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итог</Template>
  <TotalTime>1140</TotalTime>
  <Words>1052</Words>
  <Application>Microsoft Office PowerPoint</Application>
  <PresentationFormat>Экран (4:3)</PresentationFormat>
  <Paragraphs>288</Paragraphs>
  <Slides>36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Wingdings 3</vt:lpstr>
      <vt:lpstr>Cambria</vt:lpstr>
      <vt:lpstr>Comic Sans MS</vt:lpstr>
      <vt:lpstr>итог</vt:lpstr>
      <vt:lpstr>Microsoft Equation 3.0</vt:lpstr>
      <vt:lpstr>Соотношение между сторонами и углами прямоугольного треугольника (урок обобщения)</vt:lpstr>
      <vt:lpstr>Цели:</vt:lpstr>
      <vt:lpstr>Слайд 3</vt:lpstr>
      <vt:lpstr>План урока</vt:lpstr>
      <vt:lpstr>Слайд 5</vt:lpstr>
      <vt:lpstr>Блиц - опрос</vt:lpstr>
      <vt:lpstr>№1 Закончите предложение:</vt:lpstr>
      <vt:lpstr>№2  Закончите предложение:</vt:lpstr>
      <vt:lpstr> №3  Запишите, используя обозначения: </vt:lpstr>
      <vt:lpstr>№4</vt:lpstr>
      <vt:lpstr>№5</vt:lpstr>
      <vt:lpstr>№6 Чему равен </vt:lpstr>
      <vt:lpstr>№7 Чему равен </vt:lpstr>
      <vt:lpstr>№8 Чему равен </vt:lpstr>
      <vt:lpstr>Ответы</vt:lpstr>
      <vt:lpstr>Оценка</vt:lpstr>
      <vt:lpstr>Решите устно</vt:lpstr>
      <vt:lpstr>Решите устно</vt:lpstr>
      <vt:lpstr>Решите устно</vt:lpstr>
      <vt:lpstr>Решите письменно</vt:lpstr>
      <vt:lpstr>№1</vt:lpstr>
      <vt:lpstr>Решите письменно</vt:lpstr>
      <vt:lpstr>№2</vt:lpstr>
      <vt:lpstr>Слайд 24</vt:lpstr>
      <vt:lpstr>Тест</vt:lpstr>
      <vt:lpstr>№1</vt:lpstr>
      <vt:lpstr>№2 Найдите       , если </vt:lpstr>
      <vt:lpstr>№3</vt:lpstr>
      <vt:lpstr>№4 Для данного треугольника  справедливо равенство </vt:lpstr>
      <vt:lpstr>№5 Вычислите значение  выражения</vt:lpstr>
      <vt:lpstr>Ответы</vt:lpstr>
      <vt:lpstr>Оценка</vt:lpstr>
      <vt:lpstr>Оценка за урок</vt:lpstr>
      <vt:lpstr>Домашнее  задание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диктант</dc:title>
  <dc:creator>Ольга</dc:creator>
  <cp:lastModifiedBy>revaz</cp:lastModifiedBy>
  <cp:revision>192</cp:revision>
  <dcterms:created xsi:type="dcterms:W3CDTF">2011-04-27T07:32:19Z</dcterms:created>
  <dcterms:modified xsi:type="dcterms:W3CDTF">2013-04-11T15:31:11Z</dcterms:modified>
</cp:coreProperties>
</file>