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Default Extension="gif" ContentType="image/gif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9" r:id="rId12"/>
    <p:sldId id="270" r:id="rId13"/>
    <p:sldId id="271" r:id="rId14"/>
    <p:sldId id="272" r:id="rId15"/>
    <p:sldId id="273" r:id="rId16"/>
    <p:sldId id="274" r:id="rId17"/>
    <p:sldId id="266" r:id="rId18"/>
    <p:sldId id="267" r:id="rId19"/>
    <p:sldId id="268" r:id="rId20"/>
    <p:sldId id="275" r:id="rId21"/>
    <p:sldId id="276" r:id="rId2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7B9"/>
    <a:srgbClr val="2ABBF5"/>
    <a:srgbClr val="7DD330"/>
    <a:srgbClr val="00CC00"/>
    <a:srgbClr val="0C7CD2"/>
    <a:srgbClr val="1F7EE7"/>
    <a:srgbClr val="AE1517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94660"/>
  </p:normalViewPr>
  <p:slideViewPr>
    <p:cSldViewPr>
      <p:cViewPr>
        <p:scale>
          <a:sx n="69" d="100"/>
          <a:sy n="69" d="100"/>
        </p:scale>
        <p:origin x="-666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C3502F-80F6-4EEC-A1FF-18989C5F7F10}" type="doc">
      <dgm:prSet loTypeId="urn:microsoft.com/office/officeart/2005/8/layout/default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CFF86C2C-281A-4856-B532-E37665FEDD25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Изменение потребительского спроса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B21ACC27-16F4-4AEE-AC5B-A7B21E41434B}" type="parTrans" cxnId="{4E1B46F6-DFAD-4E01-AA03-F48962966A5B}">
      <dgm:prSet/>
      <dgm:spPr/>
      <dgm:t>
        <a:bodyPr/>
        <a:lstStyle/>
        <a:p>
          <a:endParaRPr lang="ru-RU"/>
        </a:p>
      </dgm:t>
    </dgm:pt>
    <dgm:pt modelId="{EB182BD6-005C-4C53-8A82-76C99944738E}" type="sibTrans" cxnId="{4E1B46F6-DFAD-4E01-AA03-F48962966A5B}">
      <dgm:prSet/>
      <dgm:spPr/>
      <dgm:t>
        <a:bodyPr/>
        <a:lstStyle/>
        <a:p>
          <a:endParaRPr lang="ru-RU"/>
        </a:p>
      </dgm:t>
    </dgm:pt>
    <dgm:pt modelId="{EA4A4E34-9B1A-4E5E-8193-9DEDCAA03F2F}">
      <dgm:prSet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Поиск и ожидание работы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65DFB3F9-9BF6-4AC8-A444-2A3D0654349E}" type="parTrans" cxnId="{E448BD3A-478B-42EE-A1C5-66DF7AB93663}">
      <dgm:prSet/>
      <dgm:spPr/>
      <dgm:t>
        <a:bodyPr/>
        <a:lstStyle/>
        <a:p>
          <a:endParaRPr lang="ru-RU"/>
        </a:p>
      </dgm:t>
    </dgm:pt>
    <dgm:pt modelId="{09632BB1-FAE1-4D25-9F9D-73258A9808A6}" type="sibTrans" cxnId="{E448BD3A-478B-42EE-A1C5-66DF7AB93663}">
      <dgm:prSet/>
      <dgm:spPr/>
      <dgm:t>
        <a:bodyPr/>
        <a:lstStyle/>
        <a:p>
          <a:endParaRPr lang="ru-RU"/>
        </a:p>
      </dgm:t>
    </dgm:pt>
    <dgm:pt modelId="{4CEFE31E-5E23-4755-8D99-5A786002BC05}">
      <dgm:prSet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Спад производства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337424E5-E35B-4D4D-8052-0F8F22D01C0D}" type="parTrans" cxnId="{9659FE8A-D85C-4939-A1D6-B52988E45299}">
      <dgm:prSet/>
      <dgm:spPr/>
      <dgm:t>
        <a:bodyPr/>
        <a:lstStyle/>
        <a:p>
          <a:endParaRPr lang="ru-RU"/>
        </a:p>
      </dgm:t>
    </dgm:pt>
    <dgm:pt modelId="{17ABFDE3-255C-461D-BD55-2C122F222BA6}" type="sibTrans" cxnId="{9659FE8A-D85C-4939-A1D6-B52988E45299}">
      <dgm:prSet/>
      <dgm:spPr/>
      <dgm:t>
        <a:bodyPr/>
        <a:lstStyle/>
        <a:p>
          <a:endParaRPr lang="ru-RU"/>
        </a:p>
      </dgm:t>
    </dgm:pt>
    <dgm:pt modelId="{12ECF541-0576-4766-B093-FF2D84F85118}">
      <dgm:prSet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Сезонный спад производства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78852257-33BE-4A9B-9EB1-5C9C607C49FB}" type="parTrans" cxnId="{2EC29CD1-B729-4BBF-8AF2-7FB26EE60CFD}">
      <dgm:prSet/>
      <dgm:spPr/>
      <dgm:t>
        <a:bodyPr/>
        <a:lstStyle/>
        <a:p>
          <a:endParaRPr lang="ru-RU"/>
        </a:p>
      </dgm:t>
    </dgm:pt>
    <dgm:pt modelId="{17E4E55E-1DA8-40FF-95E8-91818E6220D9}" type="sibTrans" cxnId="{2EC29CD1-B729-4BBF-8AF2-7FB26EE60CFD}">
      <dgm:prSet/>
      <dgm:spPr/>
      <dgm:t>
        <a:bodyPr/>
        <a:lstStyle/>
        <a:p>
          <a:endParaRPr lang="ru-RU"/>
        </a:p>
      </dgm:t>
    </dgm:pt>
    <dgm:pt modelId="{B04525A7-EE5A-44CE-87B0-BF90CAE9A5DA}">
      <dgm:prSet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Внедрение новых технологий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3561CAC1-2260-4F48-B07B-6F9379DF8468}" type="parTrans" cxnId="{02B196E5-311D-4956-B683-BF325DFDFDD5}">
      <dgm:prSet/>
      <dgm:spPr/>
      <dgm:t>
        <a:bodyPr/>
        <a:lstStyle/>
        <a:p>
          <a:endParaRPr lang="ru-RU"/>
        </a:p>
      </dgm:t>
    </dgm:pt>
    <dgm:pt modelId="{E68055F5-0CCF-4EBF-B465-014FEB72F039}" type="sibTrans" cxnId="{02B196E5-311D-4956-B683-BF325DFDFDD5}">
      <dgm:prSet/>
      <dgm:spPr/>
      <dgm:t>
        <a:bodyPr/>
        <a:lstStyle/>
        <a:p>
          <a:endParaRPr lang="ru-RU"/>
        </a:p>
      </dgm:t>
    </dgm:pt>
    <dgm:pt modelId="{8E47E507-1616-403F-8CD4-6D5C471BF364}" type="pres">
      <dgm:prSet presAssocID="{D9C3502F-80F6-4EEC-A1FF-18989C5F7F1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81B8017-E2BF-46BC-9798-77F20AB4FE9A}" type="pres">
      <dgm:prSet presAssocID="{CFF86C2C-281A-4856-B532-E37665FEDD25}" presName="node" presStyleLbl="node1" presStyleIdx="0" presStyleCnt="5" custScaleX="144333" custScaleY="1146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B17E76-957F-4663-928D-64F6388086BF}" type="pres">
      <dgm:prSet presAssocID="{EB182BD6-005C-4C53-8A82-76C99944738E}" presName="sibTrans" presStyleCnt="0"/>
      <dgm:spPr/>
      <dgm:t>
        <a:bodyPr/>
        <a:lstStyle/>
        <a:p>
          <a:endParaRPr lang="ru-RU"/>
        </a:p>
      </dgm:t>
    </dgm:pt>
    <dgm:pt modelId="{6C2BBEFE-7377-4165-A033-22A2AFB2A1C9}" type="pres">
      <dgm:prSet presAssocID="{EA4A4E34-9B1A-4E5E-8193-9DEDCAA03F2F}" presName="node" presStyleLbl="node1" presStyleIdx="1" presStyleCnt="5" custScaleX="130441" custScaleY="1172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B7741C-2F5F-424D-80C8-F3E88F1606AD}" type="pres">
      <dgm:prSet presAssocID="{09632BB1-FAE1-4D25-9F9D-73258A9808A6}" presName="sibTrans" presStyleCnt="0"/>
      <dgm:spPr/>
      <dgm:t>
        <a:bodyPr/>
        <a:lstStyle/>
        <a:p>
          <a:endParaRPr lang="ru-RU"/>
        </a:p>
      </dgm:t>
    </dgm:pt>
    <dgm:pt modelId="{7C9A4014-EEB8-464B-883E-25C51F7A64AD}" type="pres">
      <dgm:prSet presAssocID="{4CEFE31E-5E23-4755-8D99-5A786002BC05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BE85A3-60F3-4D64-BF1F-8A042586763B}" type="pres">
      <dgm:prSet presAssocID="{17ABFDE3-255C-461D-BD55-2C122F222BA6}" presName="sibTrans" presStyleCnt="0"/>
      <dgm:spPr/>
      <dgm:t>
        <a:bodyPr/>
        <a:lstStyle/>
        <a:p>
          <a:endParaRPr lang="ru-RU"/>
        </a:p>
      </dgm:t>
    </dgm:pt>
    <dgm:pt modelId="{54ED4DD9-9455-4398-906D-3766F73FC281}" type="pres">
      <dgm:prSet presAssocID="{12ECF541-0576-4766-B093-FF2D84F85118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15F7C8-9CC4-4A2A-AC56-DB154642A8C7}" type="pres">
      <dgm:prSet presAssocID="{17E4E55E-1DA8-40FF-95E8-91818E6220D9}" presName="sibTrans" presStyleCnt="0"/>
      <dgm:spPr/>
      <dgm:t>
        <a:bodyPr/>
        <a:lstStyle/>
        <a:p>
          <a:endParaRPr lang="ru-RU"/>
        </a:p>
      </dgm:t>
    </dgm:pt>
    <dgm:pt modelId="{D4A69E48-CA85-44DE-9C6F-BA3982AD9369}" type="pres">
      <dgm:prSet presAssocID="{B04525A7-EE5A-44CE-87B0-BF90CAE9A5DA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448BD3A-478B-42EE-A1C5-66DF7AB93663}" srcId="{D9C3502F-80F6-4EEC-A1FF-18989C5F7F10}" destId="{EA4A4E34-9B1A-4E5E-8193-9DEDCAA03F2F}" srcOrd="1" destOrd="0" parTransId="{65DFB3F9-9BF6-4AC8-A444-2A3D0654349E}" sibTransId="{09632BB1-FAE1-4D25-9F9D-73258A9808A6}"/>
    <dgm:cxn modelId="{9659FE8A-D85C-4939-A1D6-B52988E45299}" srcId="{D9C3502F-80F6-4EEC-A1FF-18989C5F7F10}" destId="{4CEFE31E-5E23-4755-8D99-5A786002BC05}" srcOrd="2" destOrd="0" parTransId="{337424E5-E35B-4D4D-8052-0F8F22D01C0D}" sibTransId="{17ABFDE3-255C-461D-BD55-2C122F222BA6}"/>
    <dgm:cxn modelId="{4F0CB168-D3A8-48AF-88A1-4DEF9DE143B7}" type="presOf" srcId="{D9C3502F-80F6-4EEC-A1FF-18989C5F7F10}" destId="{8E47E507-1616-403F-8CD4-6D5C471BF364}" srcOrd="0" destOrd="0" presId="urn:microsoft.com/office/officeart/2005/8/layout/default"/>
    <dgm:cxn modelId="{02B196E5-311D-4956-B683-BF325DFDFDD5}" srcId="{D9C3502F-80F6-4EEC-A1FF-18989C5F7F10}" destId="{B04525A7-EE5A-44CE-87B0-BF90CAE9A5DA}" srcOrd="4" destOrd="0" parTransId="{3561CAC1-2260-4F48-B07B-6F9379DF8468}" sibTransId="{E68055F5-0CCF-4EBF-B465-014FEB72F039}"/>
    <dgm:cxn modelId="{64EAAA2F-85EB-40C2-9085-401F2D72229A}" type="presOf" srcId="{12ECF541-0576-4766-B093-FF2D84F85118}" destId="{54ED4DD9-9455-4398-906D-3766F73FC281}" srcOrd="0" destOrd="0" presId="urn:microsoft.com/office/officeart/2005/8/layout/default"/>
    <dgm:cxn modelId="{857D3888-4626-4D57-88AB-CC84C98364D7}" type="presOf" srcId="{CFF86C2C-281A-4856-B532-E37665FEDD25}" destId="{181B8017-E2BF-46BC-9798-77F20AB4FE9A}" srcOrd="0" destOrd="0" presId="urn:microsoft.com/office/officeart/2005/8/layout/default"/>
    <dgm:cxn modelId="{44ADAA53-D7ED-411F-9FBF-7D9DC9581B03}" type="presOf" srcId="{B04525A7-EE5A-44CE-87B0-BF90CAE9A5DA}" destId="{D4A69E48-CA85-44DE-9C6F-BA3982AD9369}" srcOrd="0" destOrd="0" presId="urn:microsoft.com/office/officeart/2005/8/layout/default"/>
    <dgm:cxn modelId="{2EC29CD1-B729-4BBF-8AF2-7FB26EE60CFD}" srcId="{D9C3502F-80F6-4EEC-A1FF-18989C5F7F10}" destId="{12ECF541-0576-4766-B093-FF2D84F85118}" srcOrd="3" destOrd="0" parTransId="{78852257-33BE-4A9B-9EB1-5C9C607C49FB}" sibTransId="{17E4E55E-1DA8-40FF-95E8-91818E6220D9}"/>
    <dgm:cxn modelId="{1BCE7D5E-08AD-43F0-91D9-4EE17EA9D608}" type="presOf" srcId="{4CEFE31E-5E23-4755-8D99-5A786002BC05}" destId="{7C9A4014-EEB8-464B-883E-25C51F7A64AD}" srcOrd="0" destOrd="0" presId="urn:microsoft.com/office/officeart/2005/8/layout/default"/>
    <dgm:cxn modelId="{CFBB269C-B4CF-41BE-A5D3-F11CAD3FB2EC}" type="presOf" srcId="{EA4A4E34-9B1A-4E5E-8193-9DEDCAA03F2F}" destId="{6C2BBEFE-7377-4165-A033-22A2AFB2A1C9}" srcOrd="0" destOrd="0" presId="urn:microsoft.com/office/officeart/2005/8/layout/default"/>
    <dgm:cxn modelId="{4E1B46F6-DFAD-4E01-AA03-F48962966A5B}" srcId="{D9C3502F-80F6-4EEC-A1FF-18989C5F7F10}" destId="{CFF86C2C-281A-4856-B532-E37665FEDD25}" srcOrd="0" destOrd="0" parTransId="{B21ACC27-16F4-4AEE-AC5B-A7B21E41434B}" sibTransId="{EB182BD6-005C-4C53-8A82-76C99944738E}"/>
    <dgm:cxn modelId="{3C8090FC-AC66-4F59-A789-9D2A827B8BD6}" type="presParOf" srcId="{8E47E507-1616-403F-8CD4-6D5C471BF364}" destId="{181B8017-E2BF-46BC-9798-77F20AB4FE9A}" srcOrd="0" destOrd="0" presId="urn:microsoft.com/office/officeart/2005/8/layout/default"/>
    <dgm:cxn modelId="{F1815EFC-276F-4889-9A20-D3991C4F858C}" type="presParOf" srcId="{8E47E507-1616-403F-8CD4-6D5C471BF364}" destId="{51B17E76-957F-4663-928D-64F6388086BF}" srcOrd="1" destOrd="0" presId="urn:microsoft.com/office/officeart/2005/8/layout/default"/>
    <dgm:cxn modelId="{4B2B7596-6573-43CF-9E04-2B69EDFB409B}" type="presParOf" srcId="{8E47E507-1616-403F-8CD4-6D5C471BF364}" destId="{6C2BBEFE-7377-4165-A033-22A2AFB2A1C9}" srcOrd="2" destOrd="0" presId="urn:microsoft.com/office/officeart/2005/8/layout/default"/>
    <dgm:cxn modelId="{E9326769-1B44-4D51-97C3-FBDD47BD59F0}" type="presParOf" srcId="{8E47E507-1616-403F-8CD4-6D5C471BF364}" destId="{78B7741C-2F5F-424D-80C8-F3E88F1606AD}" srcOrd="3" destOrd="0" presId="urn:microsoft.com/office/officeart/2005/8/layout/default"/>
    <dgm:cxn modelId="{FE6D51C4-0C91-4E2E-82BA-618436DB2973}" type="presParOf" srcId="{8E47E507-1616-403F-8CD4-6D5C471BF364}" destId="{7C9A4014-EEB8-464B-883E-25C51F7A64AD}" srcOrd="4" destOrd="0" presId="urn:microsoft.com/office/officeart/2005/8/layout/default"/>
    <dgm:cxn modelId="{2460E518-F996-4E9A-B4FA-9094D8BC8C0F}" type="presParOf" srcId="{8E47E507-1616-403F-8CD4-6D5C471BF364}" destId="{1EBE85A3-60F3-4D64-BF1F-8A042586763B}" srcOrd="5" destOrd="0" presId="urn:microsoft.com/office/officeart/2005/8/layout/default"/>
    <dgm:cxn modelId="{6F1AB44B-50A1-4D61-8B63-ABECA74360AE}" type="presParOf" srcId="{8E47E507-1616-403F-8CD4-6D5C471BF364}" destId="{54ED4DD9-9455-4398-906D-3766F73FC281}" srcOrd="6" destOrd="0" presId="urn:microsoft.com/office/officeart/2005/8/layout/default"/>
    <dgm:cxn modelId="{8D88B5EE-05B3-4DF0-82AC-22371AD31D97}" type="presParOf" srcId="{8E47E507-1616-403F-8CD4-6D5C471BF364}" destId="{4815F7C8-9CC4-4A2A-AC56-DB154642A8C7}" srcOrd="7" destOrd="0" presId="urn:microsoft.com/office/officeart/2005/8/layout/default"/>
    <dgm:cxn modelId="{C6BEF2CA-E9D7-4E83-9F54-C5F9DC3EA1BB}" type="presParOf" srcId="{8E47E507-1616-403F-8CD4-6D5C471BF364}" destId="{D4A69E48-CA85-44DE-9C6F-BA3982AD9369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0EBD13-96D7-41A1-AA36-F8770B06AFCA}" type="doc">
      <dgm:prSet loTypeId="urn:microsoft.com/office/officeart/2005/8/layout/process4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A6E6A7D9-41C2-4FA4-B4C8-663C55644043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Фрикционная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DE486063-9F86-4548-9145-90D5548EB2B3}" type="parTrans" cxnId="{7455C838-1625-43C8-9528-A1165A3EFF4A}">
      <dgm:prSet/>
      <dgm:spPr/>
      <dgm:t>
        <a:bodyPr/>
        <a:lstStyle/>
        <a:p>
          <a:endParaRPr lang="ru-RU"/>
        </a:p>
      </dgm:t>
    </dgm:pt>
    <dgm:pt modelId="{1FE375A2-59B3-443D-B09D-AED0B8E0F6C0}" type="sibTrans" cxnId="{7455C838-1625-43C8-9528-A1165A3EFF4A}">
      <dgm:prSet/>
      <dgm:spPr/>
      <dgm:t>
        <a:bodyPr/>
        <a:lstStyle/>
        <a:p>
          <a:endParaRPr lang="ru-RU"/>
        </a:p>
      </dgm:t>
    </dgm:pt>
    <dgm:pt modelId="{B0E2928B-F8A5-4273-9982-A7F5A4575340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Циклическая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0534BA50-1409-4731-888C-3755661B23F6}" type="parTrans" cxnId="{4A5348F4-3C22-461D-B5E6-706E4CDC5F8A}">
      <dgm:prSet/>
      <dgm:spPr/>
      <dgm:t>
        <a:bodyPr/>
        <a:lstStyle/>
        <a:p>
          <a:endParaRPr lang="ru-RU"/>
        </a:p>
      </dgm:t>
    </dgm:pt>
    <dgm:pt modelId="{8415D9BC-A46D-4D5F-A39F-AA522679566A}" type="sibTrans" cxnId="{4A5348F4-3C22-461D-B5E6-706E4CDC5F8A}">
      <dgm:prSet/>
      <dgm:spPr/>
      <dgm:t>
        <a:bodyPr/>
        <a:lstStyle/>
        <a:p>
          <a:endParaRPr lang="ru-RU"/>
        </a:p>
      </dgm:t>
    </dgm:pt>
    <dgm:pt modelId="{5183E2A8-82AE-4704-98BF-8E0C5249118A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Сезонная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DC93D886-21D3-478C-8D45-F2D2C1372716}" type="parTrans" cxnId="{6E79285F-F799-44C3-8460-5CC4D789D4A8}">
      <dgm:prSet/>
      <dgm:spPr/>
      <dgm:t>
        <a:bodyPr/>
        <a:lstStyle/>
        <a:p>
          <a:endParaRPr lang="ru-RU"/>
        </a:p>
      </dgm:t>
    </dgm:pt>
    <dgm:pt modelId="{AF07B189-6A26-4B41-B051-C616C15B812E}" type="sibTrans" cxnId="{6E79285F-F799-44C3-8460-5CC4D789D4A8}">
      <dgm:prSet/>
      <dgm:spPr/>
      <dgm:t>
        <a:bodyPr/>
        <a:lstStyle/>
        <a:p>
          <a:endParaRPr lang="ru-RU"/>
        </a:p>
      </dgm:t>
    </dgm:pt>
    <dgm:pt modelId="{15FE12AB-4F62-4CF1-997D-6949D467DD50}">
      <dgm:prSet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Структурная</a:t>
          </a:r>
        </a:p>
      </dgm:t>
    </dgm:pt>
    <dgm:pt modelId="{BEEA122D-FD23-4628-8200-3BE54B9ABA21}" type="parTrans" cxnId="{C43772CC-11D6-4FD6-8A04-71ACE213EAA3}">
      <dgm:prSet/>
      <dgm:spPr/>
      <dgm:t>
        <a:bodyPr/>
        <a:lstStyle/>
        <a:p>
          <a:endParaRPr lang="ru-RU"/>
        </a:p>
      </dgm:t>
    </dgm:pt>
    <dgm:pt modelId="{E33D6BE4-779F-4642-A31F-3EADBE681C69}" type="sibTrans" cxnId="{C43772CC-11D6-4FD6-8A04-71ACE213EAA3}">
      <dgm:prSet/>
      <dgm:spPr/>
      <dgm:t>
        <a:bodyPr/>
        <a:lstStyle/>
        <a:p>
          <a:endParaRPr lang="ru-RU"/>
        </a:p>
      </dgm:t>
    </dgm:pt>
    <dgm:pt modelId="{E25ADDAD-4C13-485B-BEAB-43772B3E6C15}" type="pres">
      <dgm:prSet presAssocID="{300EBD13-96D7-41A1-AA36-F8770B06AFC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D0E529C-F5DE-495B-9D62-ACB1E461C542}" type="pres">
      <dgm:prSet presAssocID="{5183E2A8-82AE-4704-98BF-8E0C5249118A}" presName="boxAndChildren" presStyleCnt="0"/>
      <dgm:spPr/>
    </dgm:pt>
    <dgm:pt modelId="{562C45AA-7BBD-4FD4-B513-B299AB07A25B}" type="pres">
      <dgm:prSet presAssocID="{5183E2A8-82AE-4704-98BF-8E0C5249118A}" presName="parentTextBox" presStyleLbl="node1" presStyleIdx="0" presStyleCnt="4"/>
      <dgm:spPr/>
      <dgm:t>
        <a:bodyPr/>
        <a:lstStyle/>
        <a:p>
          <a:endParaRPr lang="ru-RU"/>
        </a:p>
      </dgm:t>
    </dgm:pt>
    <dgm:pt modelId="{42EA50DA-AA6B-46BF-A6A6-23FC7A1D8DA8}" type="pres">
      <dgm:prSet presAssocID="{8415D9BC-A46D-4D5F-A39F-AA522679566A}" presName="sp" presStyleCnt="0"/>
      <dgm:spPr/>
    </dgm:pt>
    <dgm:pt modelId="{0E6DA83B-E945-46B8-A7E4-565EE48F7ED6}" type="pres">
      <dgm:prSet presAssocID="{B0E2928B-F8A5-4273-9982-A7F5A4575340}" presName="arrowAndChildren" presStyleCnt="0"/>
      <dgm:spPr/>
    </dgm:pt>
    <dgm:pt modelId="{7DDD9A3E-A4CB-458C-A2B2-064F90AD49B1}" type="pres">
      <dgm:prSet presAssocID="{B0E2928B-F8A5-4273-9982-A7F5A4575340}" presName="parentTextArrow" presStyleLbl="node1" presStyleIdx="1" presStyleCnt="4"/>
      <dgm:spPr/>
      <dgm:t>
        <a:bodyPr/>
        <a:lstStyle/>
        <a:p>
          <a:endParaRPr lang="ru-RU"/>
        </a:p>
      </dgm:t>
    </dgm:pt>
    <dgm:pt modelId="{4B4E763F-A971-4C77-A800-B62934389396}" type="pres">
      <dgm:prSet presAssocID="{E33D6BE4-779F-4642-A31F-3EADBE681C69}" presName="sp" presStyleCnt="0"/>
      <dgm:spPr/>
    </dgm:pt>
    <dgm:pt modelId="{A56F44FF-77C0-49EC-B947-DC1CEB5C1A30}" type="pres">
      <dgm:prSet presAssocID="{15FE12AB-4F62-4CF1-997D-6949D467DD50}" presName="arrowAndChildren" presStyleCnt="0"/>
      <dgm:spPr/>
    </dgm:pt>
    <dgm:pt modelId="{4E13D618-D390-4A1F-9390-9444C6C0BA34}" type="pres">
      <dgm:prSet presAssocID="{15FE12AB-4F62-4CF1-997D-6949D467DD50}" presName="parentTextArrow" presStyleLbl="node1" presStyleIdx="2" presStyleCnt="4"/>
      <dgm:spPr/>
      <dgm:t>
        <a:bodyPr/>
        <a:lstStyle/>
        <a:p>
          <a:endParaRPr lang="ru-RU"/>
        </a:p>
      </dgm:t>
    </dgm:pt>
    <dgm:pt modelId="{40966EBC-B5DD-4436-8B39-14774E63B301}" type="pres">
      <dgm:prSet presAssocID="{1FE375A2-59B3-443D-B09D-AED0B8E0F6C0}" presName="sp" presStyleCnt="0"/>
      <dgm:spPr/>
    </dgm:pt>
    <dgm:pt modelId="{4C18A859-3B7D-4A0D-95CB-066665601AB4}" type="pres">
      <dgm:prSet presAssocID="{A6E6A7D9-41C2-4FA4-B4C8-663C55644043}" presName="arrowAndChildren" presStyleCnt="0"/>
      <dgm:spPr/>
    </dgm:pt>
    <dgm:pt modelId="{8D0C41D7-D37F-430F-8483-71EFCCD85483}" type="pres">
      <dgm:prSet presAssocID="{A6E6A7D9-41C2-4FA4-B4C8-663C55644043}" presName="parentTextArrow" presStyleLbl="node1" presStyleIdx="3" presStyleCnt="4"/>
      <dgm:spPr/>
      <dgm:t>
        <a:bodyPr/>
        <a:lstStyle/>
        <a:p>
          <a:endParaRPr lang="ru-RU"/>
        </a:p>
      </dgm:t>
    </dgm:pt>
  </dgm:ptLst>
  <dgm:cxnLst>
    <dgm:cxn modelId="{E2F6F094-3D59-40C2-95A0-6C865AD931E0}" type="presOf" srcId="{15FE12AB-4F62-4CF1-997D-6949D467DD50}" destId="{4E13D618-D390-4A1F-9390-9444C6C0BA34}" srcOrd="0" destOrd="0" presId="urn:microsoft.com/office/officeart/2005/8/layout/process4"/>
    <dgm:cxn modelId="{C43772CC-11D6-4FD6-8A04-71ACE213EAA3}" srcId="{300EBD13-96D7-41A1-AA36-F8770B06AFCA}" destId="{15FE12AB-4F62-4CF1-997D-6949D467DD50}" srcOrd="1" destOrd="0" parTransId="{BEEA122D-FD23-4628-8200-3BE54B9ABA21}" sibTransId="{E33D6BE4-779F-4642-A31F-3EADBE681C69}"/>
    <dgm:cxn modelId="{4A5348F4-3C22-461D-B5E6-706E4CDC5F8A}" srcId="{300EBD13-96D7-41A1-AA36-F8770B06AFCA}" destId="{B0E2928B-F8A5-4273-9982-A7F5A4575340}" srcOrd="2" destOrd="0" parTransId="{0534BA50-1409-4731-888C-3755661B23F6}" sibTransId="{8415D9BC-A46D-4D5F-A39F-AA522679566A}"/>
    <dgm:cxn modelId="{1F9B125B-B78E-4904-B54C-F461C3812DA0}" type="presOf" srcId="{A6E6A7D9-41C2-4FA4-B4C8-663C55644043}" destId="{8D0C41D7-D37F-430F-8483-71EFCCD85483}" srcOrd="0" destOrd="0" presId="urn:microsoft.com/office/officeart/2005/8/layout/process4"/>
    <dgm:cxn modelId="{2D7F55FF-5806-45A4-8482-56D19C878C51}" type="presOf" srcId="{B0E2928B-F8A5-4273-9982-A7F5A4575340}" destId="{7DDD9A3E-A4CB-458C-A2B2-064F90AD49B1}" srcOrd="0" destOrd="0" presId="urn:microsoft.com/office/officeart/2005/8/layout/process4"/>
    <dgm:cxn modelId="{EA1D6A42-4BB4-450B-9CEE-EB5710FAB19B}" type="presOf" srcId="{300EBD13-96D7-41A1-AA36-F8770B06AFCA}" destId="{E25ADDAD-4C13-485B-BEAB-43772B3E6C15}" srcOrd="0" destOrd="0" presId="urn:microsoft.com/office/officeart/2005/8/layout/process4"/>
    <dgm:cxn modelId="{6E79285F-F799-44C3-8460-5CC4D789D4A8}" srcId="{300EBD13-96D7-41A1-AA36-F8770B06AFCA}" destId="{5183E2A8-82AE-4704-98BF-8E0C5249118A}" srcOrd="3" destOrd="0" parTransId="{DC93D886-21D3-478C-8D45-F2D2C1372716}" sibTransId="{AF07B189-6A26-4B41-B051-C616C15B812E}"/>
    <dgm:cxn modelId="{2B6AAD65-8892-42AB-AD69-E3C92645CD90}" type="presOf" srcId="{5183E2A8-82AE-4704-98BF-8E0C5249118A}" destId="{562C45AA-7BBD-4FD4-B513-B299AB07A25B}" srcOrd="0" destOrd="0" presId="urn:microsoft.com/office/officeart/2005/8/layout/process4"/>
    <dgm:cxn modelId="{7455C838-1625-43C8-9528-A1165A3EFF4A}" srcId="{300EBD13-96D7-41A1-AA36-F8770B06AFCA}" destId="{A6E6A7D9-41C2-4FA4-B4C8-663C55644043}" srcOrd="0" destOrd="0" parTransId="{DE486063-9F86-4548-9145-90D5548EB2B3}" sibTransId="{1FE375A2-59B3-443D-B09D-AED0B8E0F6C0}"/>
    <dgm:cxn modelId="{75572085-BE0F-40B8-ADC1-9374C12E3D7E}" type="presParOf" srcId="{E25ADDAD-4C13-485B-BEAB-43772B3E6C15}" destId="{3D0E529C-F5DE-495B-9D62-ACB1E461C542}" srcOrd="0" destOrd="0" presId="urn:microsoft.com/office/officeart/2005/8/layout/process4"/>
    <dgm:cxn modelId="{73D7A589-A9C6-4FAD-B651-405FBDBF4BD0}" type="presParOf" srcId="{3D0E529C-F5DE-495B-9D62-ACB1E461C542}" destId="{562C45AA-7BBD-4FD4-B513-B299AB07A25B}" srcOrd="0" destOrd="0" presId="urn:microsoft.com/office/officeart/2005/8/layout/process4"/>
    <dgm:cxn modelId="{EF4C5D78-86EC-4304-B64B-FC982CE9603D}" type="presParOf" srcId="{E25ADDAD-4C13-485B-BEAB-43772B3E6C15}" destId="{42EA50DA-AA6B-46BF-A6A6-23FC7A1D8DA8}" srcOrd="1" destOrd="0" presId="urn:microsoft.com/office/officeart/2005/8/layout/process4"/>
    <dgm:cxn modelId="{FF8386C9-1D9C-4EB8-9E43-839B9B98A3C8}" type="presParOf" srcId="{E25ADDAD-4C13-485B-BEAB-43772B3E6C15}" destId="{0E6DA83B-E945-46B8-A7E4-565EE48F7ED6}" srcOrd="2" destOrd="0" presId="urn:microsoft.com/office/officeart/2005/8/layout/process4"/>
    <dgm:cxn modelId="{EFB209D0-7599-4BE5-A8EC-C0B8F83B987B}" type="presParOf" srcId="{0E6DA83B-E945-46B8-A7E4-565EE48F7ED6}" destId="{7DDD9A3E-A4CB-458C-A2B2-064F90AD49B1}" srcOrd="0" destOrd="0" presId="urn:microsoft.com/office/officeart/2005/8/layout/process4"/>
    <dgm:cxn modelId="{708525A9-6B7C-4C99-8823-03188EE16C85}" type="presParOf" srcId="{E25ADDAD-4C13-485B-BEAB-43772B3E6C15}" destId="{4B4E763F-A971-4C77-A800-B62934389396}" srcOrd="3" destOrd="0" presId="urn:microsoft.com/office/officeart/2005/8/layout/process4"/>
    <dgm:cxn modelId="{C7EAB50C-19EA-43DC-B6E9-DAD2A3005F09}" type="presParOf" srcId="{E25ADDAD-4C13-485B-BEAB-43772B3E6C15}" destId="{A56F44FF-77C0-49EC-B947-DC1CEB5C1A30}" srcOrd="4" destOrd="0" presId="urn:microsoft.com/office/officeart/2005/8/layout/process4"/>
    <dgm:cxn modelId="{B56A4BFB-66B8-4557-BCA8-27A75397DF76}" type="presParOf" srcId="{A56F44FF-77C0-49EC-B947-DC1CEB5C1A30}" destId="{4E13D618-D390-4A1F-9390-9444C6C0BA34}" srcOrd="0" destOrd="0" presId="urn:microsoft.com/office/officeart/2005/8/layout/process4"/>
    <dgm:cxn modelId="{7E73E8BB-E548-4A1A-ACD5-F21972245077}" type="presParOf" srcId="{E25ADDAD-4C13-485B-BEAB-43772B3E6C15}" destId="{40966EBC-B5DD-4436-8B39-14774E63B301}" srcOrd="5" destOrd="0" presId="urn:microsoft.com/office/officeart/2005/8/layout/process4"/>
    <dgm:cxn modelId="{E942B960-F20E-4417-A9A1-8B27DB3C015B}" type="presParOf" srcId="{E25ADDAD-4C13-485B-BEAB-43772B3E6C15}" destId="{4C18A859-3B7D-4A0D-95CB-066665601AB4}" srcOrd="6" destOrd="0" presId="urn:microsoft.com/office/officeart/2005/8/layout/process4"/>
    <dgm:cxn modelId="{AC28767B-DA4A-43F4-BFFB-F6836F08AA83}" type="presParOf" srcId="{4C18A859-3B7D-4A0D-95CB-066665601AB4}" destId="{8D0C41D7-D37F-430F-8483-71EFCCD85483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0EBD13-96D7-41A1-AA36-F8770B06AFCA}" type="doc">
      <dgm:prSet loTypeId="urn:microsoft.com/office/officeart/2005/8/layout/process4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A6E6A7D9-41C2-4FA4-B4C8-663C55644043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Открытая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DE486063-9F86-4548-9145-90D5548EB2B3}" type="parTrans" cxnId="{7455C838-1625-43C8-9528-A1165A3EFF4A}">
      <dgm:prSet/>
      <dgm:spPr/>
      <dgm:t>
        <a:bodyPr/>
        <a:lstStyle/>
        <a:p>
          <a:endParaRPr lang="ru-RU"/>
        </a:p>
      </dgm:t>
    </dgm:pt>
    <dgm:pt modelId="{1FE375A2-59B3-443D-B09D-AED0B8E0F6C0}" type="sibTrans" cxnId="{7455C838-1625-43C8-9528-A1165A3EFF4A}">
      <dgm:prSet/>
      <dgm:spPr/>
      <dgm:t>
        <a:bodyPr/>
        <a:lstStyle/>
        <a:p>
          <a:endParaRPr lang="ru-RU"/>
        </a:p>
      </dgm:t>
    </dgm:pt>
    <dgm:pt modelId="{B0E2928B-F8A5-4273-9982-A7F5A4575340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Текучая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0534BA50-1409-4731-888C-3755661B23F6}" type="parTrans" cxnId="{4A5348F4-3C22-461D-B5E6-706E4CDC5F8A}">
      <dgm:prSet/>
      <dgm:spPr/>
      <dgm:t>
        <a:bodyPr/>
        <a:lstStyle/>
        <a:p>
          <a:endParaRPr lang="ru-RU"/>
        </a:p>
      </dgm:t>
    </dgm:pt>
    <dgm:pt modelId="{8415D9BC-A46D-4D5F-A39F-AA522679566A}" type="sibTrans" cxnId="{4A5348F4-3C22-461D-B5E6-706E4CDC5F8A}">
      <dgm:prSet/>
      <dgm:spPr/>
      <dgm:t>
        <a:bodyPr/>
        <a:lstStyle/>
        <a:p>
          <a:endParaRPr lang="ru-RU"/>
        </a:p>
      </dgm:t>
    </dgm:pt>
    <dgm:pt modelId="{5183E2A8-82AE-4704-98BF-8E0C5249118A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Застойная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DC93D886-21D3-478C-8D45-F2D2C1372716}" type="parTrans" cxnId="{6E79285F-F799-44C3-8460-5CC4D789D4A8}">
      <dgm:prSet/>
      <dgm:spPr/>
      <dgm:t>
        <a:bodyPr/>
        <a:lstStyle/>
        <a:p>
          <a:endParaRPr lang="ru-RU"/>
        </a:p>
      </dgm:t>
    </dgm:pt>
    <dgm:pt modelId="{AF07B189-6A26-4B41-B051-C616C15B812E}" type="sibTrans" cxnId="{6E79285F-F799-44C3-8460-5CC4D789D4A8}">
      <dgm:prSet/>
      <dgm:spPr/>
      <dgm:t>
        <a:bodyPr/>
        <a:lstStyle/>
        <a:p>
          <a:endParaRPr lang="ru-RU"/>
        </a:p>
      </dgm:t>
    </dgm:pt>
    <dgm:pt modelId="{15FE12AB-4F62-4CF1-997D-6949D467DD50}">
      <dgm:prSet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Скрытая</a:t>
          </a:r>
        </a:p>
      </dgm:t>
    </dgm:pt>
    <dgm:pt modelId="{BEEA122D-FD23-4628-8200-3BE54B9ABA21}" type="parTrans" cxnId="{C43772CC-11D6-4FD6-8A04-71ACE213EAA3}">
      <dgm:prSet/>
      <dgm:spPr/>
      <dgm:t>
        <a:bodyPr/>
        <a:lstStyle/>
        <a:p>
          <a:endParaRPr lang="ru-RU"/>
        </a:p>
      </dgm:t>
    </dgm:pt>
    <dgm:pt modelId="{E33D6BE4-779F-4642-A31F-3EADBE681C69}" type="sibTrans" cxnId="{C43772CC-11D6-4FD6-8A04-71ACE213EAA3}">
      <dgm:prSet/>
      <dgm:spPr/>
      <dgm:t>
        <a:bodyPr/>
        <a:lstStyle/>
        <a:p>
          <a:endParaRPr lang="ru-RU"/>
        </a:p>
      </dgm:t>
    </dgm:pt>
    <dgm:pt modelId="{E25ADDAD-4C13-485B-BEAB-43772B3E6C15}" type="pres">
      <dgm:prSet presAssocID="{300EBD13-96D7-41A1-AA36-F8770B06AFC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D0E529C-F5DE-495B-9D62-ACB1E461C542}" type="pres">
      <dgm:prSet presAssocID="{5183E2A8-82AE-4704-98BF-8E0C5249118A}" presName="boxAndChildren" presStyleCnt="0"/>
      <dgm:spPr/>
    </dgm:pt>
    <dgm:pt modelId="{562C45AA-7BBD-4FD4-B513-B299AB07A25B}" type="pres">
      <dgm:prSet presAssocID="{5183E2A8-82AE-4704-98BF-8E0C5249118A}" presName="parentTextBox" presStyleLbl="node1" presStyleIdx="0" presStyleCnt="4"/>
      <dgm:spPr/>
      <dgm:t>
        <a:bodyPr/>
        <a:lstStyle/>
        <a:p>
          <a:endParaRPr lang="ru-RU"/>
        </a:p>
      </dgm:t>
    </dgm:pt>
    <dgm:pt modelId="{42EA50DA-AA6B-46BF-A6A6-23FC7A1D8DA8}" type="pres">
      <dgm:prSet presAssocID="{8415D9BC-A46D-4D5F-A39F-AA522679566A}" presName="sp" presStyleCnt="0"/>
      <dgm:spPr/>
    </dgm:pt>
    <dgm:pt modelId="{0E6DA83B-E945-46B8-A7E4-565EE48F7ED6}" type="pres">
      <dgm:prSet presAssocID="{B0E2928B-F8A5-4273-9982-A7F5A4575340}" presName="arrowAndChildren" presStyleCnt="0"/>
      <dgm:spPr/>
    </dgm:pt>
    <dgm:pt modelId="{7DDD9A3E-A4CB-458C-A2B2-064F90AD49B1}" type="pres">
      <dgm:prSet presAssocID="{B0E2928B-F8A5-4273-9982-A7F5A4575340}" presName="parentTextArrow" presStyleLbl="node1" presStyleIdx="1" presStyleCnt="4"/>
      <dgm:spPr/>
      <dgm:t>
        <a:bodyPr/>
        <a:lstStyle/>
        <a:p>
          <a:endParaRPr lang="ru-RU"/>
        </a:p>
      </dgm:t>
    </dgm:pt>
    <dgm:pt modelId="{4B4E763F-A971-4C77-A800-B62934389396}" type="pres">
      <dgm:prSet presAssocID="{E33D6BE4-779F-4642-A31F-3EADBE681C69}" presName="sp" presStyleCnt="0"/>
      <dgm:spPr/>
    </dgm:pt>
    <dgm:pt modelId="{A56F44FF-77C0-49EC-B947-DC1CEB5C1A30}" type="pres">
      <dgm:prSet presAssocID="{15FE12AB-4F62-4CF1-997D-6949D467DD50}" presName="arrowAndChildren" presStyleCnt="0"/>
      <dgm:spPr/>
    </dgm:pt>
    <dgm:pt modelId="{4E13D618-D390-4A1F-9390-9444C6C0BA34}" type="pres">
      <dgm:prSet presAssocID="{15FE12AB-4F62-4CF1-997D-6949D467DD50}" presName="parentTextArrow" presStyleLbl="node1" presStyleIdx="2" presStyleCnt="4" custLinFactNeighborX="3883" custLinFactNeighborY="203"/>
      <dgm:spPr/>
      <dgm:t>
        <a:bodyPr/>
        <a:lstStyle/>
        <a:p>
          <a:endParaRPr lang="ru-RU"/>
        </a:p>
      </dgm:t>
    </dgm:pt>
    <dgm:pt modelId="{40966EBC-B5DD-4436-8B39-14774E63B301}" type="pres">
      <dgm:prSet presAssocID="{1FE375A2-59B3-443D-B09D-AED0B8E0F6C0}" presName="sp" presStyleCnt="0"/>
      <dgm:spPr/>
    </dgm:pt>
    <dgm:pt modelId="{4C18A859-3B7D-4A0D-95CB-066665601AB4}" type="pres">
      <dgm:prSet presAssocID="{A6E6A7D9-41C2-4FA4-B4C8-663C55644043}" presName="arrowAndChildren" presStyleCnt="0"/>
      <dgm:spPr/>
    </dgm:pt>
    <dgm:pt modelId="{8D0C41D7-D37F-430F-8483-71EFCCD85483}" type="pres">
      <dgm:prSet presAssocID="{A6E6A7D9-41C2-4FA4-B4C8-663C55644043}" presName="parentTextArrow" presStyleLbl="node1" presStyleIdx="3" presStyleCnt="4"/>
      <dgm:spPr/>
      <dgm:t>
        <a:bodyPr/>
        <a:lstStyle/>
        <a:p>
          <a:endParaRPr lang="ru-RU"/>
        </a:p>
      </dgm:t>
    </dgm:pt>
  </dgm:ptLst>
  <dgm:cxnLst>
    <dgm:cxn modelId="{F4FC220F-A3AC-4B9E-A697-2B4B6B2A7792}" type="presOf" srcId="{5183E2A8-82AE-4704-98BF-8E0C5249118A}" destId="{562C45AA-7BBD-4FD4-B513-B299AB07A25B}" srcOrd="0" destOrd="0" presId="urn:microsoft.com/office/officeart/2005/8/layout/process4"/>
    <dgm:cxn modelId="{EC56B781-CA19-4417-87C1-86DE14D83944}" type="presOf" srcId="{B0E2928B-F8A5-4273-9982-A7F5A4575340}" destId="{7DDD9A3E-A4CB-458C-A2B2-064F90AD49B1}" srcOrd="0" destOrd="0" presId="urn:microsoft.com/office/officeart/2005/8/layout/process4"/>
    <dgm:cxn modelId="{845CAC2A-2AAB-4D1E-B326-C27471AC4004}" type="presOf" srcId="{15FE12AB-4F62-4CF1-997D-6949D467DD50}" destId="{4E13D618-D390-4A1F-9390-9444C6C0BA34}" srcOrd="0" destOrd="0" presId="urn:microsoft.com/office/officeart/2005/8/layout/process4"/>
    <dgm:cxn modelId="{B7D7CB9C-3710-40C1-8658-1218ED5A5C73}" type="presOf" srcId="{A6E6A7D9-41C2-4FA4-B4C8-663C55644043}" destId="{8D0C41D7-D37F-430F-8483-71EFCCD85483}" srcOrd="0" destOrd="0" presId="urn:microsoft.com/office/officeart/2005/8/layout/process4"/>
    <dgm:cxn modelId="{C43772CC-11D6-4FD6-8A04-71ACE213EAA3}" srcId="{300EBD13-96D7-41A1-AA36-F8770B06AFCA}" destId="{15FE12AB-4F62-4CF1-997D-6949D467DD50}" srcOrd="1" destOrd="0" parTransId="{BEEA122D-FD23-4628-8200-3BE54B9ABA21}" sibTransId="{E33D6BE4-779F-4642-A31F-3EADBE681C69}"/>
    <dgm:cxn modelId="{4A5348F4-3C22-461D-B5E6-706E4CDC5F8A}" srcId="{300EBD13-96D7-41A1-AA36-F8770B06AFCA}" destId="{B0E2928B-F8A5-4273-9982-A7F5A4575340}" srcOrd="2" destOrd="0" parTransId="{0534BA50-1409-4731-888C-3755661B23F6}" sibTransId="{8415D9BC-A46D-4D5F-A39F-AA522679566A}"/>
    <dgm:cxn modelId="{6E79285F-F799-44C3-8460-5CC4D789D4A8}" srcId="{300EBD13-96D7-41A1-AA36-F8770B06AFCA}" destId="{5183E2A8-82AE-4704-98BF-8E0C5249118A}" srcOrd="3" destOrd="0" parTransId="{DC93D886-21D3-478C-8D45-F2D2C1372716}" sibTransId="{AF07B189-6A26-4B41-B051-C616C15B812E}"/>
    <dgm:cxn modelId="{D870A76E-8B49-4553-B23F-6528E6BB7B90}" type="presOf" srcId="{300EBD13-96D7-41A1-AA36-F8770B06AFCA}" destId="{E25ADDAD-4C13-485B-BEAB-43772B3E6C15}" srcOrd="0" destOrd="0" presId="urn:microsoft.com/office/officeart/2005/8/layout/process4"/>
    <dgm:cxn modelId="{7455C838-1625-43C8-9528-A1165A3EFF4A}" srcId="{300EBD13-96D7-41A1-AA36-F8770B06AFCA}" destId="{A6E6A7D9-41C2-4FA4-B4C8-663C55644043}" srcOrd="0" destOrd="0" parTransId="{DE486063-9F86-4548-9145-90D5548EB2B3}" sibTransId="{1FE375A2-59B3-443D-B09D-AED0B8E0F6C0}"/>
    <dgm:cxn modelId="{D35DD798-9180-4900-B6AD-180BC8637A2E}" type="presParOf" srcId="{E25ADDAD-4C13-485B-BEAB-43772B3E6C15}" destId="{3D0E529C-F5DE-495B-9D62-ACB1E461C542}" srcOrd="0" destOrd="0" presId="urn:microsoft.com/office/officeart/2005/8/layout/process4"/>
    <dgm:cxn modelId="{E615BEBF-D927-4EC9-9A31-8BF31A06DAA3}" type="presParOf" srcId="{3D0E529C-F5DE-495B-9D62-ACB1E461C542}" destId="{562C45AA-7BBD-4FD4-B513-B299AB07A25B}" srcOrd="0" destOrd="0" presId="urn:microsoft.com/office/officeart/2005/8/layout/process4"/>
    <dgm:cxn modelId="{3645DEF7-4259-43B8-A9BE-D9B4B8076A2B}" type="presParOf" srcId="{E25ADDAD-4C13-485B-BEAB-43772B3E6C15}" destId="{42EA50DA-AA6B-46BF-A6A6-23FC7A1D8DA8}" srcOrd="1" destOrd="0" presId="urn:microsoft.com/office/officeart/2005/8/layout/process4"/>
    <dgm:cxn modelId="{432F84DC-08BB-4938-A406-FEAB98C1A338}" type="presParOf" srcId="{E25ADDAD-4C13-485B-BEAB-43772B3E6C15}" destId="{0E6DA83B-E945-46B8-A7E4-565EE48F7ED6}" srcOrd="2" destOrd="0" presId="urn:microsoft.com/office/officeart/2005/8/layout/process4"/>
    <dgm:cxn modelId="{87056EF7-F83F-478D-BE0C-F2C1C73B7D69}" type="presParOf" srcId="{0E6DA83B-E945-46B8-A7E4-565EE48F7ED6}" destId="{7DDD9A3E-A4CB-458C-A2B2-064F90AD49B1}" srcOrd="0" destOrd="0" presId="urn:microsoft.com/office/officeart/2005/8/layout/process4"/>
    <dgm:cxn modelId="{14E1B910-5856-459B-A123-1D01F5A7C208}" type="presParOf" srcId="{E25ADDAD-4C13-485B-BEAB-43772B3E6C15}" destId="{4B4E763F-A971-4C77-A800-B62934389396}" srcOrd="3" destOrd="0" presId="urn:microsoft.com/office/officeart/2005/8/layout/process4"/>
    <dgm:cxn modelId="{A2E35716-7F30-4EE1-80E4-A2FDDB998D6F}" type="presParOf" srcId="{E25ADDAD-4C13-485B-BEAB-43772B3E6C15}" destId="{A56F44FF-77C0-49EC-B947-DC1CEB5C1A30}" srcOrd="4" destOrd="0" presId="urn:microsoft.com/office/officeart/2005/8/layout/process4"/>
    <dgm:cxn modelId="{7EC71095-A9C8-4527-810F-DAC7EF57C719}" type="presParOf" srcId="{A56F44FF-77C0-49EC-B947-DC1CEB5C1A30}" destId="{4E13D618-D390-4A1F-9390-9444C6C0BA34}" srcOrd="0" destOrd="0" presId="urn:microsoft.com/office/officeart/2005/8/layout/process4"/>
    <dgm:cxn modelId="{A8F4FB88-6E64-4BCB-8E59-0DA5657353DA}" type="presParOf" srcId="{E25ADDAD-4C13-485B-BEAB-43772B3E6C15}" destId="{40966EBC-B5DD-4436-8B39-14774E63B301}" srcOrd="5" destOrd="0" presId="urn:microsoft.com/office/officeart/2005/8/layout/process4"/>
    <dgm:cxn modelId="{4BE38473-3C72-481F-AB00-44D8A9891832}" type="presParOf" srcId="{E25ADDAD-4C13-485B-BEAB-43772B3E6C15}" destId="{4C18A859-3B7D-4A0D-95CB-066665601AB4}" srcOrd="6" destOrd="0" presId="urn:microsoft.com/office/officeart/2005/8/layout/process4"/>
    <dgm:cxn modelId="{F62FFED7-2E79-4D2F-A484-1E55EF719EB3}" type="presParOf" srcId="{4C18A859-3B7D-4A0D-95CB-066665601AB4}" destId="{8D0C41D7-D37F-430F-8483-71EFCCD85483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81B8017-E2BF-46BC-9798-77F20AB4FE9A}">
      <dsp:nvSpPr>
        <dsp:cNvPr id="0" name=""/>
        <dsp:cNvSpPr/>
      </dsp:nvSpPr>
      <dsp:spPr>
        <a:xfrm>
          <a:off x="440383" y="622710"/>
          <a:ext cx="3608801" cy="171925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latin typeface="Times New Roman" pitchFamily="18" charset="0"/>
              <a:cs typeface="Times New Roman" pitchFamily="18" charset="0"/>
            </a:rPr>
            <a:t>Изменение потребительского спроса</a:t>
          </a:r>
          <a:endParaRPr lang="ru-RU" sz="2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40383" y="622710"/>
        <a:ext cx="3608801" cy="1719256"/>
      </dsp:txXfrm>
    </dsp:sp>
    <dsp:sp modelId="{6C2BBEFE-7377-4165-A033-22A2AFB2A1C9}">
      <dsp:nvSpPr>
        <dsp:cNvPr id="0" name=""/>
        <dsp:cNvSpPr/>
      </dsp:nvSpPr>
      <dsp:spPr>
        <a:xfrm>
          <a:off x="4299217" y="603087"/>
          <a:ext cx="3261455" cy="175850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latin typeface="Times New Roman" pitchFamily="18" charset="0"/>
              <a:cs typeface="Times New Roman" pitchFamily="18" charset="0"/>
            </a:rPr>
            <a:t>Поиск и ожидание работы</a:t>
          </a:r>
          <a:endParaRPr lang="ru-RU" sz="29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299217" y="603087"/>
        <a:ext cx="3261455" cy="1758502"/>
      </dsp:txXfrm>
    </dsp:sp>
    <dsp:sp modelId="{7C9A4014-EEB8-464B-883E-25C51F7A64AD}">
      <dsp:nvSpPr>
        <dsp:cNvPr id="0" name=""/>
        <dsp:cNvSpPr/>
      </dsp:nvSpPr>
      <dsp:spPr>
        <a:xfrm>
          <a:off x="0" y="2611622"/>
          <a:ext cx="2500329" cy="150019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latin typeface="Times New Roman" pitchFamily="18" charset="0"/>
              <a:cs typeface="Times New Roman" pitchFamily="18" charset="0"/>
            </a:rPr>
            <a:t>Спад производства</a:t>
          </a:r>
          <a:endParaRPr lang="ru-RU" sz="29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611622"/>
        <a:ext cx="2500329" cy="1500198"/>
      </dsp:txXfrm>
    </dsp:sp>
    <dsp:sp modelId="{54ED4DD9-9455-4398-906D-3766F73FC281}">
      <dsp:nvSpPr>
        <dsp:cNvPr id="0" name=""/>
        <dsp:cNvSpPr/>
      </dsp:nvSpPr>
      <dsp:spPr>
        <a:xfrm>
          <a:off x="2750362" y="2611622"/>
          <a:ext cx="2500329" cy="150019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latin typeface="Times New Roman" pitchFamily="18" charset="0"/>
              <a:cs typeface="Times New Roman" pitchFamily="18" charset="0"/>
            </a:rPr>
            <a:t>Сезонный спад производства</a:t>
          </a:r>
          <a:endParaRPr lang="ru-RU" sz="29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750362" y="2611622"/>
        <a:ext cx="2500329" cy="1500198"/>
      </dsp:txXfrm>
    </dsp:sp>
    <dsp:sp modelId="{D4A69E48-CA85-44DE-9C6F-BA3982AD9369}">
      <dsp:nvSpPr>
        <dsp:cNvPr id="0" name=""/>
        <dsp:cNvSpPr/>
      </dsp:nvSpPr>
      <dsp:spPr>
        <a:xfrm>
          <a:off x="5500726" y="2611622"/>
          <a:ext cx="2500329" cy="150019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latin typeface="Times New Roman" pitchFamily="18" charset="0"/>
              <a:cs typeface="Times New Roman" pitchFamily="18" charset="0"/>
            </a:rPr>
            <a:t>Внедрение новых технологий</a:t>
          </a:r>
          <a:endParaRPr lang="ru-RU" sz="29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5500726" y="2611622"/>
        <a:ext cx="2500329" cy="150019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62C45AA-7BBD-4FD4-B513-B299AB07A25B}">
      <dsp:nvSpPr>
        <dsp:cNvPr id="0" name=""/>
        <dsp:cNvSpPr/>
      </dsp:nvSpPr>
      <dsp:spPr>
        <a:xfrm>
          <a:off x="0" y="3632867"/>
          <a:ext cx="7358114" cy="794782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latin typeface="Times New Roman" pitchFamily="18" charset="0"/>
              <a:cs typeface="Times New Roman" pitchFamily="18" charset="0"/>
            </a:rPr>
            <a:t>Сезонная</a:t>
          </a:r>
          <a:endParaRPr lang="ru-RU" sz="29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3632867"/>
        <a:ext cx="7358114" cy="794782"/>
      </dsp:txXfrm>
    </dsp:sp>
    <dsp:sp modelId="{7DDD9A3E-A4CB-458C-A2B2-064F90AD49B1}">
      <dsp:nvSpPr>
        <dsp:cNvPr id="0" name=""/>
        <dsp:cNvSpPr/>
      </dsp:nvSpPr>
      <dsp:spPr>
        <a:xfrm rot="10800000">
          <a:off x="0" y="2422413"/>
          <a:ext cx="7358114" cy="1222375"/>
        </a:xfrm>
        <a:prstGeom prst="upArrowCallout">
          <a:avLst/>
        </a:prstGeom>
        <a:solidFill>
          <a:schemeClr val="accent2">
            <a:shade val="80000"/>
            <a:hueOff val="0"/>
            <a:satOff val="-9340"/>
            <a:lumOff val="1058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latin typeface="Times New Roman" pitchFamily="18" charset="0"/>
              <a:cs typeface="Times New Roman" pitchFamily="18" charset="0"/>
            </a:rPr>
            <a:t>Циклическая</a:t>
          </a:r>
          <a:endParaRPr lang="ru-RU" sz="2900" b="1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2422413"/>
        <a:ext cx="7358114" cy="1222375"/>
      </dsp:txXfrm>
    </dsp:sp>
    <dsp:sp modelId="{4E13D618-D390-4A1F-9390-9444C6C0BA34}">
      <dsp:nvSpPr>
        <dsp:cNvPr id="0" name=""/>
        <dsp:cNvSpPr/>
      </dsp:nvSpPr>
      <dsp:spPr>
        <a:xfrm rot="10800000">
          <a:off x="0" y="1211959"/>
          <a:ext cx="7358114" cy="1222375"/>
        </a:xfrm>
        <a:prstGeom prst="upArrowCallout">
          <a:avLst/>
        </a:prstGeom>
        <a:solidFill>
          <a:schemeClr val="accent2">
            <a:shade val="80000"/>
            <a:hueOff val="0"/>
            <a:satOff val="-18679"/>
            <a:lumOff val="2116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latin typeface="Times New Roman" pitchFamily="18" charset="0"/>
              <a:cs typeface="Times New Roman" pitchFamily="18" charset="0"/>
            </a:rPr>
            <a:t>Структурная</a:t>
          </a:r>
        </a:p>
      </dsp:txBody>
      <dsp:txXfrm rot="10800000">
        <a:off x="0" y="1211959"/>
        <a:ext cx="7358114" cy="1222375"/>
      </dsp:txXfrm>
    </dsp:sp>
    <dsp:sp modelId="{8D0C41D7-D37F-430F-8483-71EFCCD85483}">
      <dsp:nvSpPr>
        <dsp:cNvPr id="0" name=""/>
        <dsp:cNvSpPr/>
      </dsp:nvSpPr>
      <dsp:spPr>
        <a:xfrm rot="10800000">
          <a:off x="0" y="1505"/>
          <a:ext cx="7358114" cy="1222375"/>
        </a:xfrm>
        <a:prstGeom prst="upArrowCallout">
          <a:avLst/>
        </a:prstGeom>
        <a:solidFill>
          <a:schemeClr val="accent2">
            <a:shade val="80000"/>
            <a:hueOff val="0"/>
            <a:satOff val="-28019"/>
            <a:lumOff val="31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latin typeface="Times New Roman" pitchFamily="18" charset="0"/>
              <a:cs typeface="Times New Roman" pitchFamily="18" charset="0"/>
            </a:rPr>
            <a:t>Фрикционная</a:t>
          </a:r>
          <a:endParaRPr lang="ru-RU" sz="2900" b="1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1505"/>
        <a:ext cx="7358114" cy="122237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62C45AA-7BBD-4FD4-B513-B299AB07A25B}">
      <dsp:nvSpPr>
        <dsp:cNvPr id="0" name=""/>
        <dsp:cNvSpPr/>
      </dsp:nvSpPr>
      <dsp:spPr>
        <a:xfrm>
          <a:off x="0" y="3632867"/>
          <a:ext cx="7358114" cy="794782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latin typeface="Times New Roman" pitchFamily="18" charset="0"/>
              <a:cs typeface="Times New Roman" pitchFamily="18" charset="0"/>
            </a:rPr>
            <a:t>Застойная</a:t>
          </a:r>
          <a:endParaRPr lang="ru-RU" sz="29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3632867"/>
        <a:ext cx="7358114" cy="794782"/>
      </dsp:txXfrm>
    </dsp:sp>
    <dsp:sp modelId="{7DDD9A3E-A4CB-458C-A2B2-064F90AD49B1}">
      <dsp:nvSpPr>
        <dsp:cNvPr id="0" name=""/>
        <dsp:cNvSpPr/>
      </dsp:nvSpPr>
      <dsp:spPr>
        <a:xfrm rot="10800000">
          <a:off x="0" y="2422413"/>
          <a:ext cx="7358114" cy="1222375"/>
        </a:xfrm>
        <a:prstGeom prst="upArrowCallout">
          <a:avLst/>
        </a:prstGeom>
        <a:solidFill>
          <a:schemeClr val="accent2">
            <a:shade val="80000"/>
            <a:hueOff val="0"/>
            <a:satOff val="-9340"/>
            <a:lumOff val="1058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latin typeface="Times New Roman" pitchFamily="18" charset="0"/>
              <a:cs typeface="Times New Roman" pitchFamily="18" charset="0"/>
            </a:rPr>
            <a:t>Текучая</a:t>
          </a:r>
          <a:endParaRPr lang="ru-RU" sz="2900" b="1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2422413"/>
        <a:ext cx="7358114" cy="1222375"/>
      </dsp:txXfrm>
    </dsp:sp>
    <dsp:sp modelId="{4E13D618-D390-4A1F-9390-9444C6C0BA34}">
      <dsp:nvSpPr>
        <dsp:cNvPr id="0" name=""/>
        <dsp:cNvSpPr/>
      </dsp:nvSpPr>
      <dsp:spPr>
        <a:xfrm rot="10800000">
          <a:off x="0" y="1214441"/>
          <a:ext cx="7358114" cy="1222375"/>
        </a:xfrm>
        <a:prstGeom prst="upArrowCallout">
          <a:avLst/>
        </a:prstGeom>
        <a:solidFill>
          <a:schemeClr val="accent2">
            <a:shade val="80000"/>
            <a:hueOff val="0"/>
            <a:satOff val="-18679"/>
            <a:lumOff val="2116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latin typeface="Times New Roman" pitchFamily="18" charset="0"/>
              <a:cs typeface="Times New Roman" pitchFamily="18" charset="0"/>
            </a:rPr>
            <a:t>Скрытая</a:t>
          </a:r>
        </a:p>
      </dsp:txBody>
      <dsp:txXfrm rot="10800000">
        <a:off x="0" y="1214441"/>
        <a:ext cx="7358114" cy="1222375"/>
      </dsp:txXfrm>
    </dsp:sp>
    <dsp:sp modelId="{8D0C41D7-D37F-430F-8483-71EFCCD85483}">
      <dsp:nvSpPr>
        <dsp:cNvPr id="0" name=""/>
        <dsp:cNvSpPr/>
      </dsp:nvSpPr>
      <dsp:spPr>
        <a:xfrm rot="10800000">
          <a:off x="0" y="1505"/>
          <a:ext cx="7358114" cy="1222375"/>
        </a:xfrm>
        <a:prstGeom prst="upArrowCallout">
          <a:avLst/>
        </a:prstGeom>
        <a:solidFill>
          <a:schemeClr val="accent2">
            <a:shade val="80000"/>
            <a:hueOff val="0"/>
            <a:satOff val="-28019"/>
            <a:lumOff val="31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206248" rIns="206248" bIns="206248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>
              <a:latin typeface="Times New Roman" pitchFamily="18" charset="0"/>
              <a:cs typeface="Times New Roman" pitchFamily="18" charset="0"/>
            </a:rPr>
            <a:t>Открытая</a:t>
          </a:r>
          <a:endParaRPr lang="ru-RU" sz="2900" b="1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1505"/>
        <a:ext cx="7358114" cy="12223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5B2E7F0A-C58F-443D-AC1C-7C3827392801}" type="datetimeFigureOut">
              <a:rPr lang="ru-RU"/>
              <a:pPr>
                <a:defRPr/>
              </a:pPr>
              <a:t>05.04.2013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9B1A375A-FB12-443A-B6FF-2C59532BA0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C7E5D8-E190-4352-84EE-CCD53B6F1885}" type="slidenum">
              <a:rPr lang="ru-RU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styles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3" name="Text Box 29"/>
          <p:cNvSpPr txBox="1">
            <a:spLocks noChangeArrowheads="1"/>
          </p:cNvSpPr>
          <p:nvPr userDrawn="1"/>
        </p:nvSpPr>
        <p:spPr bwMode="auto">
          <a:xfrm>
            <a:off x="3348038" y="6237288"/>
            <a:ext cx="2990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fr-FR">
                <a:hlinkClick r:id="rId13"/>
              </a:rPr>
              <a:t>Free Powerpoint Templates</a:t>
            </a:r>
            <a:endParaRPr lang="fr-FR"/>
          </a:p>
        </p:txBody>
      </p:sp>
      <p:pic>
        <p:nvPicPr>
          <p:cNvPr id="1027" name="Picture 28" descr="2"/>
          <p:cNvPicPr>
            <a:picLocks noChangeAspect="1" noChangeArrowheads="1"/>
          </p:cNvPicPr>
          <p:nvPr userDrawn="1"/>
        </p:nvPicPr>
        <p:blipFill>
          <a:blip r:embed="rId14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7962900" y="6375400"/>
            <a:ext cx="1073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b="1">
                <a:solidFill>
                  <a:schemeClr val="bg1"/>
                </a:solidFill>
              </a:rPr>
              <a:t>Page </a:t>
            </a:r>
            <a:fld id="{E89AC842-B4D8-401F-994A-3FFC6B4B6B5A}" type="slidenum">
              <a:rPr lang="fr-FR" b="1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fr-FR" b="1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wmf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fevt.ru/load/bezrabitca_powerpoint/88-1-0-43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1" name="Picture 23" descr="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500063" y="214313"/>
            <a:ext cx="4889500" cy="14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>
            <a:spAutoFit/>
          </a:bodyPr>
          <a:lstStyle/>
          <a:p>
            <a:pPr algn="ctr"/>
            <a:endParaRPr lang="ru-RU" sz="7200" b="1" i="1">
              <a:solidFill>
                <a:srgbClr val="0087B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ая прямоугольная выноска 4"/>
          <p:cNvSpPr/>
          <p:nvPr/>
        </p:nvSpPr>
        <p:spPr>
          <a:xfrm>
            <a:off x="428625" y="357188"/>
            <a:ext cx="3929063" cy="2000250"/>
          </a:xfrm>
          <a:prstGeom prst="wedgeRoundRectCallout">
            <a:avLst>
              <a:gd name="adj1" fmla="val 81378"/>
              <a:gd name="adj2" fmla="val 42893"/>
              <a:gd name="adj3" fmla="val 16667"/>
            </a:avLst>
          </a:prstGeom>
          <a:solidFill>
            <a:schemeClr val="accent1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5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Ищу работу</a:t>
            </a:r>
            <a:endParaRPr lang="fr-FR" sz="5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116013" y="285750"/>
            <a:ext cx="7099300" cy="112712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b="1" i="1" kern="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Причины безработицы. Виды и формы безработицы.</a:t>
            </a:r>
            <a:endParaRPr lang="ru-RU" sz="3200" b="1" i="1" kern="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714348" y="1428736"/>
          <a:ext cx="8001056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альтернативный процесс 2"/>
          <p:cNvSpPr/>
          <p:nvPr/>
        </p:nvSpPr>
        <p:spPr>
          <a:xfrm>
            <a:off x="714375" y="500063"/>
            <a:ext cx="7929563" cy="1071562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533400" indent="-533400" algn="ctr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6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Виды безработицы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1071538" y="1857364"/>
          <a:ext cx="7358114" cy="4429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Горизонтальный свиток 1"/>
          <p:cNvSpPr/>
          <p:nvPr/>
        </p:nvSpPr>
        <p:spPr>
          <a:xfrm>
            <a:off x="785813" y="428625"/>
            <a:ext cx="7572375" cy="1357313"/>
          </a:xfrm>
          <a:prstGeom prst="horizontalScroll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Фрикционная безработица</a:t>
            </a:r>
            <a:endParaRPr lang="ru-RU" sz="4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313" y="2000250"/>
            <a:ext cx="3429000" cy="3540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Связана с поиском и ожиданием </a:t>
            </a:r>
          </a:p>
          <a:p>
            <a:pPr algn="ctr">
              <a:defRPr/>
            </a:pP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работы. </a:t>
            </a:r>
          </a:p>
          <a:p>
            <a:pPr algn="ctr">
              <a:defRPr/>
            </a:pP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Имеет в основном добровольный и кратковременный характер. </a:t>
            </a:r>
            <a:endParaRPr lang="ru-RU" sz="3200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857625" y="2000250"/>
            <a:ext cx="5070475" cy="372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Горизонтальный свиток 1"/>
          <p:cNvSpPr/>
          <p:nvPr/>
        </p:nvSpPr>
        <p:spPr>
          <a:xfrm>
            <a:off x="785813" y="428625"/>
            <a:ext cx="7572375" cy="1357313"/>
          </a:xfrm>
          <a:prstGeom prst="horizontalScroll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Структурная</a:t>
            </a:r>
            <a:endParaRPr lang="ru-RU" sz="4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88" y="1857375"/>
            <a:ext cx="3786187" cy="3540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Связана </a:t>
            </a:r>
          </a:p>
          <a:p>
            <a:pPr algn="ctr">
              <a:defRPr/>
            </a:pP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 внедрением новых технологий, автоматизацией производства, изменением рынка товаров и услуг. </a:t>
            </a:r>
            <a:endParaRPr lang="ru-RU" sz="32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14813" y="1928813"/>
            <a:ext cx="4643437" cy="350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Горизонтальный свиток 1"/>
          <p:cNvSpPr/>
          <p:nvPr/>
        </p:nvSpPr>
        <p:spPr>
          <a:xfrm>
            <a:off x="785813" y="428625"/>
            <a:ext cx="7572375" cy="1357313"/>
          </a:xfrm>
          <a:prstGeom prst="horizontalScroll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Циклическая</a:t>
            </a:r>
            <a:endParaRPr lang="ru-RU" sz="4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15000" y="1857375"/>
            <a:ext cx="3143250" cy="4524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Связана </a:t>
            </a:r>
          </a:p>
          <a:p>
            <a:pPr algn="ctr">
              <a:defRPr/>
            </a:pP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 наступлением фазы общего экономического спада </a:t>
            </a:r>
          </a:p>
          <a:p>
            <a:pPr algn="ctr">
              <a:defRPr/>
            </a:pP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экономическом цикле. Имеет вынужденный характер.</a:t>
            </a:r>
            <a:endParaRPr lang="ru-RU" sz="32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313" y="1928813"/>
            <a:ext cx="5400675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Горизонтальный свиток 1"/>
          <p:cNvSpPr/>
          <p:nvPr/>
        </p:nvSpPr>
        <p:spPr>
          <a:xfrm>
            <a:off x="785813" y="428625"/>
            <a:ext cx="7572375" cy="1357313"/>
          </a:xfrm>
          <a:prstGeom prst="horizontalScroll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Сезонная</a:t>
            </a:r>
            <a:endParaRPr lang="ru-RU" sz="4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14625" y="1928813"/>
            <a:ext cx="5786438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Связана с неодинаковыми объёмами производства, выполняемыми некоторыми отраслями в различные периоды года.</a:t>
            </a:r>
            <a:endParaRPr lang="ru-RU" sz="32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PUMPKIN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313" y="2071688"/>
            <a:ext cx="2108200" cy="211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313" y="4429125"/>
            <a:ext cx="2089150" cy="208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143250" y="4500563"/>
            <a:ext cx="2071688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LANDS06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929313" y="4357688"/>
            <a:ext cx="2520950" cy="211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3" presetClass="entr" presetSubtype="16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альтернативный процесс 1"/>
          <p:cNvSpPr/>
          <p:nvPr/>
        </p:nvSpPr>
        <p:spPr>
          <a:xfrm>
            <a:off x="714375" y="500063"/>
            <a:ext cx="7929563" cy="1071562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533400" indent="-533400" algn="ctr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6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Формы безработицы</a:t>
            </a:r>
          </a:p>
        </p:txBody>
      </p:sp>
      <p:graphicFrame>
        <p:nvGraphicFramePr>
          <p:cNvPr id="6" name="Схема 5"/>
          <p:cNvGraphicFramePr/>
          <p:nvPr/>
        </p:nvGraphicFramePr>
        <p:xfrm>
          <a:off x="1071538" y="1857364"/>
          <a:ext cx="7358114" cy="4429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395288" y="285750"/>
            <a:ext cx="8280400" cy="101123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kern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Последствия безработицы</a:t>
            </a:r>
            <a:endParaRPr lang="ru-RU" sz="3600" b="1" kern="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39750" y="1412875"/>
            <a:ext cx="8064500" cy="451643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i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Позитивные: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формируется мобильный </a:t>
            </a:r>
            <a:r>
              <a:rPr lang="ru-RU" sz="2400" b="1" i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«резерв» </a:t>
            </a:r>
            <a:r>
              <a:rPr lang="ru-R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рабочей силы, который можно задействовать при расширении производства;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сдерживаются требования профсоюзов </a:t>
            </a:r>
            <a:r>
              <a:rPr lang="ru-R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части повышения заработной платы, что снижает предполагаемый уровень инфляции;</a:t>
            </a:r>
          </a:p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усиливается </a:t>
            </a:r>
            <a:r>
              <a:rPr lang="ru-RU" sz="2400" b="1" i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трудовая мотивация </a:t>
            </a:r>
            <a:r>
              <a:rPr lang="ru-RU" sz="24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работающих, так как гарантии занятости и опасение потерять работу начинают выступать в качестве самостоятельного стимула к труду.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714375" y="857250"/>
            <a:ext cx="7643813" cy="450056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274320" indent="-27432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u="sng" dirty="0">
                <a:latin typeface="Times New Roman" pitchFamily="18" charset="0"/>
                <a:cs typeface="Times New Roman" pitchFamily="18" charset="0"/>
              </a:rPr>
              <a:t>Негативные </a:t>
            </a:r>
          </a:p>
          <a:p>
            <a:pPr marL="274320" indent="-2743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недоиспользование экономического потенциала общества, когда реальный ВНП существенно меньше потенциального;</a:t>
            </a:r>
          </a:p>
          <a:p>
            <a:pPr marL="274320" indent="-2743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снижение уровня жизни населения:</a:t>
            </a:r>
          </a:p>
          <a:p>
            <a:pPr marL="274320" indent="-2743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потеря профессиональных знаний и навыков, что затрудняет возможность трудоустройства;</a:t>
            </a:r>
          </a:p>
          <a:p>
            <a:pPr marL="274320" indent="-27432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моральная травма, ведущая к алкоголизму, наркомании, самоубийствам, росту преступности.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28625" y="274638"/>
            <a:ext cx="8258175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i="1" kern="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Роль государства в обеспечении занятости </a:t>
            </a:r>
            <a:endParaRPr lang="ru-RU" sz="3600" b="1" i="1" kern="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3" name="Picture 37" descr="39d9fc251bfb6691f195990a903c79d7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625" y="1571625"/>
            <a:ext cx="1989138" cy="143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37" descr="39d9fc251bfb6691f195990a903c79d7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625" y="3714750"/>
            <a:ext cx="1989138" cy="143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одержимое 2"/>
          <p:cNvSpPr txBox="1">
            <a:spLocks/>
          </p:cNvSpPr>
          <p:nvPr/>
        </p:nvSpPr>
        <p:spPr>
          <a:xfrm>
            <a:off x="2643188" y="1643063"/>
            <a:ext cx="6215062" cy="419735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600" b="1" i="1" kern="0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ru-RU" sz="3600" b="1" i="1" kern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создание условий для занятости;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3600" b="1" i="1" kern="0" dirty="0">
              <a:solidFill>
                <a:schemeClr val="accent5">
                  <a:lumMod val="50000"/>
                </a:schemeClr>
              </a:solidFill>
              <a:latin typeface="Georgia" pitchFamily="18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3600" b="1" i="1" kern="0" dirty="0">
              <a:solidFill>
                <a:schemeClr val="bg1"/>
              </a:solidFill>
              <a:latin typeface="Georgia" pitchFamily="18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3600" b="1" i="1" kern="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реализация мер социальной защиты от безработицы.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3200" kern="0" dirty="0">
              <a:solidFill>
                <a:schemeClr val="dk1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8"/>
          <p:cNvSpPr txBox="1">
            <a:spLocks noChangeArrowheads="1"/>
          </p:cNvSpPr>
          <p:nvPr/>
        </p:nvSpPr>
        <p:spPr bwMode="auto">
          <a:xfrm>
            <a:off x="900113" y="836613"/>
            <a:ext cx="7704137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/>
          <a:lstStyle/>
          <a:p>
            <a:pPr algn="just"/>
            <a:endParaRPr lang="ru-RU" sz="2000" b="1">
              <a:solidFill>
                <a:srgbClr val="0087B9"/>
              </a:solidFill>
              <a:latin typeface="Verdana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57625" y="3429000"/>
            <a:ext cx="5072063" cy="22463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Автор презентации: </a:t>
            </a:r>
          </a:p>
          <a:p>
            <a:pPr algn="r">
              <a:defRPr/>
            </a:pPr>
            <a:r>
              <a:rPr lang="ru-RU" sz="20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Габдулбарова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Алсу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Ильзинатовна</a:t>
            </a:r>
            <a:endParaRPr lang="ru-RU" sz="2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учитель истории и обществознания</a:t>
            </a:r>
          </a:p>
          <a:p>
            <a:pPr algn="r">
              <a:defRPr/>
            </a:pPr>
            <a:r>
              <a:rPr lang="en-US" sz="2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квалификационной категории</a:t>
            </a:r>
          </a:p>
          <a:p>
            <a:pPr algn="r">
              <a:defRPr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МБОУ «</a:t>
            </a:r>
            <a:r>
              <a:rPr lang="ru-RU" sz="20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Нурминская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СОШ»</a:t>
            </a:r>
          </a:p>
          <a:p>
            <a:pPr algn="r">
              <a:defRPr/>
            </a:pPr>
            <a:r>
              <a:rPr lang="ru-RU" sz="2000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Балтасинского</a:t>
            </a: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района </a:t>
            </a:r>
          </a:p>
          <a:p>
            <a:pPr algn="r">
              <a:defRPr/>
            </a:pPr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Республики Татарстан</a:t>
            </a:r>
            <a:endParaRPr lang="ru-RU" sz="2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7188" y="285750"/>
            <a:ext cx="8501062" cy="292893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4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Тема урока </a:t>
            </a:r>
          </a:p>
          <a:p>
            <a:pPr algn="ctr">
              <a:defRPr/>
            </a:pPr>
            <a:r>
              <a:rPr lang="ru-RU" sz="4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8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Безработица. Причины, формы и последствия безработицы»</a:t>
            </a:r>
            <a:endParaRPr lang="ru-RU" sz="48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Содержимое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1403350" y="2060575"/>
            <a:ext cx="6408738" cy="3455988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ctr">
              <a:buFontTx/>
              <a:buAutoNum type="arabicPeriod"/>
              <a:defRPr/>
            </a:pPr>
            <a:r>
              <a:rPr lang="ru-RU" sz="3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marL="342900" indent="-342900" algn="ctr">
              <a:buFontTx/>
              <a:buAutoNum type="arabicPeriod"/>
              <a:defRPr/>
            </a:pPr>
            <a:r>
              <a:rPr lang="ru-RU" sz="3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marL="342900" indent="-342900" algn="ctr">
              <a:buFontTx/>
              <a:buAutoNum type="arabicPeriod"/>
              <a:defRPr/>
            </a:pPr>
            <a:r>
              <a:rPr lang="ru-RU" sz="3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 marL="342900" indent="-342900" algn="ctr">
              <a:buFontTx/>
              <a:buAutoNum type="arabicPeriod"/>
              <a:defRPr/>
            </a:pPr>
            <a:r>
              <a:rPr lang="ru-RU" sz="3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marL="342900" indent="-342900" algn="ctr">
              <a:buFontTx/>
              <a:buAutoNum type="arabicPeriod"/>
              <a:defRPr/>
            </a:pPr>
            <a:r>
              <a:rPr lang="ru-RU" sz="3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pPr marL="342900" indent="-342900" algn="ctr">
              <a:buFontTx/>
              <a:buAutoNum type="arabicPeriod"/>
              <a:defRPr/>
            </a:pPr>
            <a:r>
              <a:rPr lang="ru-RU" sz="32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3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900113" y="333375"/>
            <a:ext cx="7272337" cy="13668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Ключ к тесту</a:t>
            </a:r>
            <a:endParaRPr lang="ru-RU" sz="4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22531" name="Содержимое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539750" y="260350"/>
            <a:ext cx="8135938" cy="12747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создания использовались материалы сайтов</a:t>
            </a:r>
            <a:endParaRPr lang="en-US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388" y="1773238"/>
            <a:ext cx="8785225" cy="44640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>
                <a:solidFill>
                  <a:srgbClr val="0087B9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sz="2000" dirty="0">
                <a:solidFill>
                  <a:srgbClr val="0087B9"/>
                </a:solidFill>
                <a:latin typeface="Times New Roman" pitchFamily="18" charset="0"/>
                <a:cs typeface="Times New Roman" pitchFamily="18" charset="0"/>
              </a:rPr>
              <a:t>http://images.yandex.ru/yandsearch?text=%D0%B1%D0%B5%D0%B7%D1%80%D0%B0%D0%B1%D0%BE%D1%82%D0%B8%D1%86%D0%B0%20%D0%BA%D0%B0%D1%80%D1%82%D0%B8%D0%BD%D0%BA%D0%B8&amp;noreask=1&amp;pos=22&amp;rpt=simage&amp;lr=43&amp;img_url=http%3A%2F%2Fwww.razumei.ru%2Foe%2Fpic%2F2403091.jpg</a:t>
            </a:r>
            <a:endParaRPr lang="ru-RU" sz="2000" dirty="0">
              <a:solidFill>
                <a:srgbClr val="0087B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0825" y="2492375"/>
            <a:ext cx="6100763" cy="6778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ru-RU" dirty="0">
              <a:solidFill>
                <a:schemeClr val="accent2">
                  <a:lumMod val="50000"/>
                </a:schemeClr>
              </a:solidFill>
              <a:latin typeface="Calibri" pitchFamily="34" charset="0"/>
              <a:ea typeface="Calibri" pitchFamily="34" charset="0"/>
              <a:cs typeface="Times New Roman" pitchFamily="18" charset="0"/>
              <a:hlinkClick r:id="rId2"/>
            </a:endParaRPr>
          </a:p>
          <a:p>
            <a:pPr>
              <a:defRPr/>
            </a:pP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  <a:hlinkClick r:id="rId2"/>
              </a:rPr>
              <a:t>1.http://fevt.ru/load/bezrabitca_powerpoint/88-1-0-434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5" name="TextBox 7"/>
          <p:cNvSpPr txBox="1">
            <a:spLocks noChangeArrowheads="1"/>
          </p:cNvSpPr>
          <p:nvPr/>
        </p:nvSpPr>
        <p:spPr bwMode="auto">
          <a:xfrm>
            <a:off x="827088" y="2636838"/>
            <a:ext cx="1857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22536" name="TextBox 9"/>
          <p:cNvSpPr txBox="1">
            <a:spLocks noChangeArrowheads="1"/>
          </p:cNvSpPr>
          <p:nvPr/>
        </p:nvSpPr>
        <p:spPr bwMode="auto">
          <a:xfrm>
            <a:off x="1116013" y="32845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22537" name="TextBox 10"/>
          <p:cNvSpPr txBox="1">
            <a:spLocks noChangeArrowheads="1"/>
          </p:cNvSpPr>
          <p:nvPr/>
        </p:nvSpPr>
        <p:spPr bwMode="auto">
          <a:xfrm>
            <a:off x="323850" y="4797425"/>
            <a:ext cx="54038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rgbClr val="0087B9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z="2000">
                <a:solidFill>
                  <a:srgbClr val="0087B9"/>
                </a:solidFill>
                <a:latin typeface="Times New Roman" pitchFamily="18" charset="0"/>
                <a:cs typeface="Times New Roman" pitchFamily="18" charset="0"/>
              </a:rPr>
              <a:t>http://www.abird.ru/articles/unemployment</a:t>
            </a:r>
            <a:endParaRPr lang="ru-RU" sz="2000">
              <a:solidFill>
                <a:srgbClr val="0087B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900113" y="836613"/>
            <a:ext cx="7704137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tIns="180000" rIns="180000" bIns="180000"/>
          <a:lstStyle/>
          <a:p>
            <a:pPr algn="just"/>
            <a:endParaRPr lang="ru-RU" sz="2000" b="1">
              <a:solidFill>
                <a:srgbClr val="0087B9"/>
              </a:solidFill>
              <a:latin typeface="Verdana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86063" y="357188"/>
            <a:ext cx="3576637" cy="8302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8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Цель урока:</a:t>
            </a:r>
            <a:endParaRPr lang="ru-RU" sz="48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214438"/>
            <a:ext cx="9144000" cy="5540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0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знакомство учащихся с явлением безработицы.</a:t>
            </a:r>
            <a:endParaRPr lang="ru-RU" sz="30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625" y="2000250"/>
            <a:ext cx="8429625" cy="34163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Задачи урока:</a:t>
            </a:r>
            <a:endParaRPr lang="ru-RU" sz="2400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ru-RU" sz="2400" b="1" i="1" u="sng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Образовательная</a:t>
            </a: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рассмотреть виды и причины безработицы. Познакомиться с понятием «полная занятость». Научить учащихся рассчитывать уровень безработицы.</a:t>
            </a:r>
            <a:endParaRPr lang="ru-RU" sz="2400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defRPr/>
            </a:pPr>
            <a:r>
              <a:rPr lang="ru-RU" sz="2400" b="1" i="1" u="sng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Развивающая</a:t>
            </a: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осмысление уже известных знаний о безработице, умение</a:t>
            </a: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анализировать полученную информацию и делать собственные выводы.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just">
              <a:defRPr/>
            </a:pPr>
            <a:r>
              <a:rPr lang="ru-RU" sz="2400" b="1" i="1" u="sng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Воспитательная</a:t>
            </a: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развитие экономической культуры учащихся.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00375" y="500063"/>
            <a:ext cx="3589338" cy="8302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План урока </a:t>
            </a:r>
            <a:endParaRPr lang="ru-RU" sz="4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с двумя скругленными соседними углами 8"/>
          <p:cNvSpPr/>
          <p:nvPr/>
        </p:nvSpPr>
        <p:spPr>
          <a:xfrm>
            <a:off x="642938" y="1500188"/>
            <a:ext cx="8001000" cy="4357687"/>
          </a:xfrm>
          <a:prstGeom prst="round2SameRect">
            <a:avLst/>
          </a:prstGeom>
          <a:solidFill>
            <a:srgbClr val="2ABBF5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just">
              <a:buFont typeface="+mj-lt"/>
              <a:buAutoNum type="arabicPeriod"/>
              <a:defRPr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Безработица – спутник рыночной </a:t>
            </a:r>
            <a:r>
              <a:rPr lang="ru-RU" sz="32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эко-номики</a:t>
            </a:r>
            <a:r>
              <a:rPr lang="ru-RU" sz="32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Font typeface="+mj-lt"/>
              <a:buAutoNum type="arabicPeriod"/>
              <a:defRPr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Причины безработицы. Виды и формы безработицы.</a:t>
            </a:r>
          </a:p>
          <a:p>
            <a:pPr marL="342900" indent="-342900" algn="just">
              <a:buFont typeface="+mj-lt"/>
              <a:buAutoNum type="arabicPeriod"/>
              <a:defRPr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Экономические и социальные   </a:t>
            </a:r>
            <a:r>
              <a:rPr lang="ru-RU" sz="32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послед-ствия</a:t>
            </a:r>
            <a:r>
              <a:rPr lang="ru-RU" sz="32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безработицы.</a:t>
            </a:r>
          </a:p>
          <a:p>
            <a:pPr marL="342900" indent="-342900" algn="just">
              <a:buFont typeface="+mj-lt"/>
              <a:buAutoNum type="arabicPeriod"/>
              <a:defRPr/>
            </a:pPr>
            <a:r>
              <a:rPr lang="ru-RU" sz="32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Роль государства в обеспечении </a:t>
            </a:r>
            <a:r>
              <a:rPr lang="ru-RU" sz="3200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заня-тости</a:t>
            </a:r>
            <a:r>
              <a:rPr lang="ru-RU" sz="32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00166" y="1142984"/>
            <a:ext cx="1805939" cy="3477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20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?</a:t>
            </a:r>
            <a:endParaRPr lang="ru-RU" sz="22000" dirty="0"/>
          </a:p>
        </p:txBody>
      </p:sp>
      <p:sp>
        <p:nvSpPr>
          <p:cNvPr id="6147" name="TextBox 2"/>
          <p:cNvSpPr txBox="1">
            <a:spLocks noChangeArrowheads="1"/>
          </p:cNvSpPr>
          <p:nvPr/>
        </p:nvSpPr>
        <p:spPr bwMode="auto">
          <a:xfrm>
            <a:off x="4643438" y="142875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563938" y="1143000"/>
            <a:ext cx="5294312" cy="3357563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Безработица– это добро  или зло?</a:t>
            </a:r>
            <a:endParaRPr lang="ru-RU" sz="44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214438" y="285750"/>
            <a:ext cx="6715125" cy="100012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 lnSpcReduction="1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kern="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3600" b="1" i="1" kern="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Безработица — спутник рыночной экономики</a:t>
            </a:r>
            <a:endParaRPr lang="ru-RU" sz="4000" b="1" i="1" kern="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625" y="1500188"/>
            <a:ext cx="2771775" cy="392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85750" y="5643563"/>
            <a:ext cx="3214688" cy="714375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Статья  37</a:t>
            </a:r>
          </a:p>
        </p:txBody>
      </p:sp>
      <p:sp>
        <p:nvSpPr>
          <p:cNvPr id="5" name="Блок-схема: документ 4"/>
          <p:cNvSpPr/>
          <p:nvPr/>
        </p:nvSpPr>
        <p:spPr>
          <a:xfrm>
            <a:off x="3857625" y="1571625"/>
            <a:ext cx="4572000" cy="3857625"/>
          </a:xfrm>
          <a:prstGeom prst="flowChartDocumen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i="1" dirty="0">
              <a:solidFill>
                <a:srgbClr val="C00000"/>
              </a:solidFill>
              <a:latin typeface="Bookman Old Style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 Труд свободен. Каждый имеет право свободно распоряжаться своими способностями к труду, выбирать род деятельности и профессию.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Принудительный труд запрещён»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ыноска со стрелкой вниз 1"/>
          <p:cNvSpPr/>
          <p:nvPr/>
        </p:nvSpPr>
        <p:spPr>
          <a:xfrm>
            <a:off x="928688" y="500063"/>
            <a:ext cx="3143250" cy="2857500"/>
          </a:xfrm>
          <a:prstGeom prst="downArrowCallou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Командная экономика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Выноска со стрелкой вниз 2"/>
          <p:cNvSpPr/>
          <p:nvPr/>
        </p:nvSpPr>
        <p:spPr>
          <a:xfrm>
            <a:off x="5072063" y="500063"/>
            <a:ext cx="3143250" cy="2857500"/>
          </a:xfrm>
          <a:prstGeom prst="downArrow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Рыночная экономика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Багетная рамка 3"/>
          <p:cNvSpPr/>
          <p:nvPr/>
        </p:nvSpPr>
        <p:spPr>
          <a:xfrm>
            <a:off x="857250" y="3714750"/>
            <a:ext cx="3214688" cy="2286000"/>
          </a:xfrm>
          <a:prstGeom prst="bevel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100% занятость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Багетная рамка 4"/>
          <p:cNvSpPr/>
          <p:nvPr/>
        </p:nvSpPr>
        <p:spPr>
          <a:xfrm>
            <a:off x="5072063" y="3714750"/>
            <a:ext cx="3214687" cy="2286000"/>
          </a:xfrm>
          <a:prstGeom prst="bevel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Безработица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857250" y="285750"/>
            <a:ext cx="6972300" cy="122555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b="1" i="1" kern="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Безработица -</a:t>
            </a:r>
            <a:endParaRPr lang="ru-RU" sz="4400" b="1" i="1" kern="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5"/>
          <p:cNvSpPr txBox="1">
            <a:spLocks/>
          </p:cNvSpPr>
          <p:nvPr/>
        </p:nvSpPr>
        <p:spPr>
          <a:xfrm>
            <a:off x="3143250" y="1785938"/>
            <a:ext cx="5786438" cy="30003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b="1" i="1" kern="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положение в экономике, когда часть трудоспособного населения , желающего трудиться, не может найти себе работу</a:t>
            </a:r>
            <a:endParaRPr lang="ru-RU" sz="3200" b="1" i="1" kern="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20" name="Picture 8" descr="id125895_w190"/>
          <p:cNvPicPr>
            <a:picLocks noChangeAspect="1" noChangeArrowheads="1"/>
          </p:cNvPicPr>
          <p:nvPr/>
        </p:nvPicPr>
        <p:blipFill>
          <a:blip r:embed="rId2" cstate="email"/>
          <a:srcRect l="8229"/>
          <a:stretch>
            <a:fillRect/>
          </a:stretch>
        </p:blipFill>
        <p:spPr bwMode="auto">
          <a:xfrm>
            <a:off x="285750" y="1785938"/>
            <a:ext cx="2643188" cy="292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3"/>
          <p:cNvSpPr txBox="1">
            <a:spLocks noRot="1" noChangeArrowheads="1"/>
          </p:cNvSpPr>
          <p:nvPr/>
        </p:nvSpPr>
        <p:spPr>
          <a:xfrm>
            <a:off x="857250" y="5000625"/>
            <a:ext cx="7715250" cy="1500188"/>
          </a:xfrm>
          <a:prstGeom prst="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342900" indent="-342900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ru-RU" sz="2800" kern="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численность безработных 		______________________	       </a:t>
            </a:r>
            <a:r>
              <a:rPr lang="ru-RU" sz="2800" kern="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800" kern="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100%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ru-RU" sz="2800" kern="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	  общая численность рабочей силы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ru-RU" sz="2800" kern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800" b="1" kern="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Население страны</a:t>
            </a:r>
            <a:endParaRPr lang="ru-RU" sz="4800" b="1" kern="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 стрелкой 3"/>
          <p:cNvCxnSpPr>
            <a:stCxn id="2" idx="2"/>
          </p:cNvCxnSpPr>
          <p:nvPr/>
        </p:nvCxnSpPr>
        <p:spPr>
          <a:xfrm rot="5400000">
            <a:off x="2851944" y="351632"/>
            <a:ext cx="654050" cy="278606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>
            <a:stCxn id="2" idx="2"/>
          </p:cNvCxnSpPr>
          <p:nvPr/>
        </p:nvCxnSpPr>
        <p:spPr>
          <a:xfrm rot="16200000" flipH="1">
            <a:off x="5638007" y="351631"/>
            <a:ext cx="654050" cy="27860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1" name="Багетная рамка 10"/>
          <p:cNvSpPr/>
          <p:nvPr/>
        </p:nvSpPr>
        <p:spPr>
          <a:xfrm>
            <a:off x="428625" y="2214563"/>
            <a:ext cx="3643313" cy="1071562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Трудоспособные граждане</a:t>
            </a:r>
          </a:p>
        </p:txBody>
      </p:sp>
      <p:sp>
        <p:nvSpPr>
          <p:cNvPr id="12" name="Багетная рамка 11"/>
          <p:cNvSpPr/>
          <p:nvPr/>
        </p:nvSpPr>
        <p:spPr>
          <a:xfrm>
            <a:off x="4929188" y="2214563"/>
            <a:ext cx="3714750" cy="1071562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Нетрудоспособные  граждане</a:t>
            </a:r>
          </a:p>
        </p:txBody>
      </p:sp>
      <p:sp>
        <p:nvSpPr>
          <p:cNvPr id="14" name="Прямоугольник с одним скругленным углом 13"/>
          <p:cNvSpPr/>
          <p:nvPr/>
        </p:nvSpPr>
        <p:spPr>
          <a:xfrm>
            <a:off x="428625" y="3429000"/>
            <a:ext cx="3714750" cy="1000125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2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Занятые </a:t>
            </a:r>
            <a:r>
              <a:rPr lang="ru-RU" sz="22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(трудоспособные, имеющие работу)</a:t>
            </a:r>
          </a:p>
        </p:txBody>
      </p:sp>
      <p:sp>
        <p:nvSpPr>
          <p:cNvPr id="15" name="Прямоугольник с одним скругленным углом 14"/>
          <p:cNvSpPr/>
          <p:nvPr/>
        </p:nvSpPr>
        <p:spPr>
          <a:xfrm>
            <a:off x="428625" y="4500563"/>
            <a:ext cx="3714750" cy="1214437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21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Безработные</a:t>
            </a: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sz="21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(трудоспособные, не имеющие работу, но стремятся найти)</a:t>
            </a:r>
          </a:p>
        </p:txBody>
      </p:sp>
      <p:sp>
        <p:nvSpPr>
          <p:cNvPr id="17" name="Прямоугольник с одним скругленным углом 16"/>
          <p:cNvSpPr/>
          <p:nvPr/>
        </p:nvSpPr>
        <p:spPr>
          <a:xfrm>
            <a:off x="4929188" y="3429000"/>
            <a:ext cx="3714750" cy="2714625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2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дети  до 16 лет,</a:t>
            </a:r>
          </a:p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2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пенсионеры  (мужчины старше 60 лет,  женщины  старше 55 лет),</a:t>
            </a:r>
          </a:p>
          <a:p>
            <a:pPr marL="342900" indent="-342900" fontAlgn="auto">
              <a:spcBef>
                <a:spcPct val="5000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ru-RU" sz="2200" b="1" i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инвалиды.</a:t>
            </a:r>
          </a:p>
        </p:txBody>
      </p:sp>
      <p:sp>
        <p:nvSpPr>
          <p:cNvPr id="19" name="Прямоугольник с одним скругленным углом 18"/>
          <p:cNvSpPr/>
          <p:nvPr/>
        </p:nvSpPr>
        <p:spPr>
          <a:xfrm>
            <a:off x="214313" y="5786438"/>
            <a:ext cx="4429125" cy="857250"/>
          </a:xfrm>
          <a:prstGeom prst="round1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Добровольно незанятые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2" grpId="0" animBg="1"/>
      <p:bldP spid="14" grpId="0" animBg="1"/>
      <p:bldP spid="15" grpId="0" animBg="1"/>
      <p:bldP spid="17" grpId="0" animBg="1"/>
      <p:bldP spid="19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842</TotalTime>
  <Words>503</Words>
  <Application>Microsoft Office PowerPoint</Application>
  <PresentationFormat>Экран (4:3)</PresentationFormat>
  <Paragraphs>103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9" baseType="lpstr">
      <vt:lpstr>Arial</vt:lpstr>
      <vt:lpstr>Calibri</vt:lpstr>
      <vt:lpstr>Times New Roman</vt:lpstr>
      <vt:lpstr>Verdana</vt:lpstr>
      <vt:lpstr>Bookman Old Style</vt:lpstr>
      <vt:lpstr>Wingdings</vt:lpstr>
      <vt:lpstr>Georgia</vt:lpstr>
      <vt:lpstr>Modèle par défaut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Work Silhouette</dc:title>
  <dc:creator>www.powerpointstyles.com</dc:creator>
  <cp:lastModifiedBy>revaz</cp:lastModifiedBy>
  <cp:revision>120</cp:revision>
  <dcterms:created xsi:type="dcterms:W3CDTF">2009-03-23T15:23:24Z</dcterms:created>
  <dcterms:modified xsi:type="dcterms:W3CDTF">2013-04-04T20:08:29Z</dcterms:modified>
</cp:coreProperties>
</file>