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59" r:id="rId7"/>
    <p:sldId id="262" r:id="rId8"/>
    <p:sldId id="272" r:id="rId9"/>
    <p:sldId id="263" r:id="rId10"/>
    <p:sldId id="269" r:id="rId11"/>
    <p:sldId id="264" r:id="rId12"/>
    <p:sldId id="265" r:id="rId13"/>
    <p:sldId id="266" r:id="rId14"/>
    <p:sldId id="268" r:id="rId15"/>
    <p:sldId id="267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8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4F8E25-EB14-44DC-B1CE-DA18695829B8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6BCC37-F223-4D3E-8002-32FB9EDDF3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88377-2FF9-4737-8ABF-2910E183B398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4C4E5-F081-470D-B7DB-8570BD4571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5C5EB-25C7-40A7-9892-9DDF02D7AA72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7BE4B-106D-43EB-83FF-F38EB7ABED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1E676-E027-495B-80D5-9F7AFDFFDABB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94E14B-8C28-479E-847D-3E7318651E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0BB322-4BF2-4EB5-AE6B-50DDD863648E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2B950-81B8-41DE-8015-E70B4EE4A7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DE5C2-5054-40C3-9419-9E70B63F3754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5E9795-2087-4CDB-983B-DF3B14E443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BDEC9D-9C89-44DC-873D-D4C73328F72C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2508E8-79BB-4425-9946-E3C53280F7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A964B3-6E2C-4135-89C0-9EA7C5E5FF00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20830-4636-4046-9B75-8F24A6CE12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DD0BC6-5480-4CAD-AB49-1DF20576CC5A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D1309-22EA-439F-9D76-C9E0F187C7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D0F7C-61F5-4435-B14D-592D599E7CC6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4A2A68-3056-49C5-A1CF-CE4906D3B6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48D199-6EC2-42DA-AC1E-D57FF2284E1D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6F7CE-1D3B-4AF3-ABDD-ED12AF17ED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pull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4112AEE-2E37-498F-94A8-6C44FC6E6A88}" type="datetimeFigureOut">
              <a:rPr lang="ru-RU"/>
              <a:pPr>
                <a:defRPr/>
              </a:pPr>
              <a:t>31.03.2013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31D273-BB3F-4E57-8E49-DBB2FA968E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pull dir="ru"/>
  </p:transition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NULL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13" Type="http://schemas.openxmlformats.org/officeDocument/2006/relationships/image" Target="../media/image66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65.jpeg"/><Relationship Id="rId2" Type="http://schemas.openxmlformats.org/officeDocument/2006/relationships/image" Target="../media/image3.jpeg"/><Relationship Id="rId16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5" Type="http://schemas.openxmlformats.org/officeDocument/2006/relationships/image" Target="../media/image6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Relationship Id="rId14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12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jpe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12" Type="http://schemas.openxmlformats.org/officeDocument/2006/relationships/image" Target="../media/image3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267200" y="3124200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8263" y="5229225"/>
            <a:ext cx="3883025" cy="1470025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bg1"/>
                </a:solidFill>
              </a:rPr>
              <a:t>Автор: 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Голованова Л.В.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Учитель начальных классов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r>
              <a:rPr lang="ru-RU" sz="2400" b="1" dirty="0" smtClean="0">
                <a:solidFill>
                  <a:schemeClr val="bg1"/>
                </a:solidFill>
              </a:rPr>
              <a:t>ГБОУ СОШ № 531</a:t>
            </a:r>
            <a:br>
              <a:rPr lang="ru-RU" sz="2400" b="1" dirty="0" smtClean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21275" y="590550"/>
            <a:ext cx="3473450" cy="2579688"/>
          </a:xfrm>
          <a:prstGeom prst="rect">
            <a:avLst/>
          </a:prstGeom>
          <a:noFill/>
        </p:spPr>
      </p:pic>
      <p:pic>
        <p:nvPicPr>
          <p:cNvPr id="4" name="Прямоугольник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633538" y="817563"/>
            <a:ext cx="2809875" cy="725487"/>
          </a:xfrm>
          <a:prstGeom prst="rect">
            <a:avLst/>
          </a:prstGeom>
          <a:noFill/>
        </p:spPr>
      </p:pic>
      <p:sp>
        <p:nvSpPr>
          <p:cNvPr id="22532" name="Прямоугольник 2"/>
          <p:cNvSpPr>
            <a:spLocks noChangeArrowheads="1"/>
          </p:cNvSpPr>
          <p:nvPr/>
        </p:nvSpPr>
        <p:spPr bwMode="auto">
          <a:xfrm>
            <a:off x="900113" y="3141663"/>
            <a:ext cx="7848600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Как и множество других детей войны, Толика Рябкова от неминуемой смерти спасли солдаты. 15 декабря 1941 года 96-й артиллерийский полк взял его на довольствие.23 февраля 1942 года 13-летний Толик Рябков принял присягу, стал красноармейцем и получил табельное оружие. Вскоре красноармеец Толя Рябков получил неожиданный сюрприз. На войне он встретился с собственным папой. Для Анатолия  война закончилась в 1943-м. Как раз тогда вышел приказ о зачислении всех сынов полка в Суворовские училища. Идти туда он не захотел. Вернулся домой, но в нормальную школу сумел отходить всего недели две. По счастливому стечению обстоятельств, попал юнгой в Кронштадт. Там и служил до 1955 года.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Прямоугольник 1"/>
          <p:cNvSpPr>
            <a:spLocks noChangeArrowheads="1"/>
          </p:cNvSpPr>
          <p:nvPr/>
        </p:nvSpPr>
        <p:spPr bwMode="auto">
          <a:xfrm>
            <a:off x="827088" y="2636838"/>
            <a:ext cx="7993062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Юнбат Иванов. Ему было одиннадцать лет, когда его, умирающего от голода, вывезли из Ленинграда на фронт товарищи отца, служившего наводчиком орудия на одной из батарей 577-го гаубичного артиллерийского полка», - рассказывает Виктор Петрович Иванов, автор нескольких книг о войне и о судьбах ее детей, лауреат многочисленных литературных премий. Тогда, в марте 1942 года, его, исхудавшего до дистрофии, откармливали буквально по ложке в день. И уже через две недели, приняв военную присягу, надев солдатскую шинель и сапоги, Виктор стал полноправным красноармейцем. Его определили в штабную батарею и назначили связным штаба полка. Был на передовой, «угощал фашистов огоньком», помогая отцу у боевого орудия. Однажды ночью, доставляя пакет в штаб, Юнбат(Виктор) Иванов, как называли его в батарее отца, наткнулся в лесу на разведывательную группу фашистов. Мальчишка пустился «со всех ног в штаб» с донесением, и вражеский десант захватили врасплох.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61100" y="66675"/>
            <a:ext cx="2382838" cy="2895600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47875" y="1000125"/>
            <a:ext cx="3627438" cy="80962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2"/>
          <p:cNvSpPr>
            <a:spLocks noChangeArrowheads="1"/>
          </p:cNvSpPr>
          <p:nvPr/>
        </p:nvSpPr>
        <p:spPr bwMode="auto">
          <a:xfrm>
            <a:off x="971550" y="1628775"/>
            <a:ext cx="4608513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400">
                <a:latin typeface="Calibri" pitchFamily="34" charset="0"/>
              </a:rPr>
              <a:t>Лейтенант Вашурин приехал на ее похороны своей семьи.  Дочь оставил у родственников, а сына, учащегося третьего класса, взял с собой, чтобы устроить в Московское суворовское училище. Когда же пришел на вокзал, чтобы отправиться на фронт, снова увидел своего сына, который в категоричной форме заявил ему, что он хочет идти с отцом на фронт, Отец разрешил. В полку  десятилетний солдат Юрий Вашурин примерил свою первую солдатскую форму, сапоги, которые искали ему всем полком. А потом был бой, первый в его жизни — за город Лида. Мальчика отправили в штаб, но он  ушел из штаба . Ушел к солдатам на передовую. </a:t>
            </a:r>
          </a:p>
          <a:p>
            <a:pPr algn="just"/>
            <a:r>
              <a:rPr lang="ru-RU" sz="1400">
                <a:latin typeface="Calibri" pitchFamily="34" charset="0"/>
              </a:rPr>
              <a:t> В саперной роте его учили перекусывать кусачками провода, ведущие к фугасам, и таким образом спасать мосты. Юра Вашурин стал сыном танкового полка и даже не задумался над тем, какое сотворил горе для отца, без спроса укатив с танкистами. А у старшего Вашурина не было возможности заняться его поисками. Юный -солдат второй мировой, преодолев все трудности, стал высококлассным специалистом компьютерных систем, кстати, первым в Ульяновске — лауреатом Государственной премии.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53075" y="1908175"/>
            <a:ext cx="3487738" cy="4479925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32175" y="585788"/>
            <a:ext cx="3413125" cy="725487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00650" y="1262063"/>
            <a:ext cx="3810000" cy="4876800"/>
          </a:xfrm>
          <a:prstGeom prst="rect">
            <a:avLst/>
          </a:prstGeom>
          <a:noFill/>
        </p:spPr>
      </p:pic>
      <p:sp>
        <p:nvSpPr>
          <p:cNvPr id="25603" name="Rectangle 4"/>
          <p:cNvSpPr>
            <a:spLocks noChangeArrowheads="1"/>
          </p:cNvSpPr>
          <p:nvPr/>
        </p:nvSpPr>
        <p:spPr bwMode="auto">
          <a:xfrm>
            <a:off x="755650" y="795338"/>
            <a:ext cx="4537075" cy="550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Аркадий выполнял боевые задания: из штаба авиакорпуса летал в штабы дивизий, на командные пункты авиаполков. В числе прочих заданий выполнил полёт через линию фронта к партизанам для передачи элементов питания для радиостанции. Мотористом на самолете Аркадия служил его ровесник — еще один воспитанник эскадрильи связи Владимир Мухин (1927 года рождения), потерявший во время войны родителей.</a:t>
            </a:r>
          </a:p>
          <a:p>
            <a:pPr algn="just" eaLnBrk="0" hangingPunct="0"/>
            <a:r>
              <a:rPr lang="ru-RU" sz="160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15 лет Аркадий был удостоен своей первой боевой награды - ордена Красной Звезды за спасение пилота разбившегося на нейтральной полосе штурмовика Ил-2. Позднее был награжден вторым орденом Красной Звезды, а затем и орденом Красного Знамени. К концу апреля 1945 года он "совершил более 650 вылетов на связь с частями корпуса и с ВПУ[3] и налетал 283 часа. В октябре 1946 года старшина А. Н. Каманин был зачислен слушателем подготовительного курса Военно-Воздушной Академии имени Н. Е. Жуковского. </a:t>
            </a:r>
          </a:p>
        </p:txBody>
      </p:sp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95875" y="585788"/>
            <a:ext cx="3925888" cy="725487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00738" y="798513"/>
            <a:ext cx="2547937" cy="2457450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52613" y="1597025"/>
            <a:ext cx="3573462" cy="725488"/>
          </a:xfrm>
          <a:prstGeom prst="rect">
            <a:avLst/>
          </a:prstGeom>
          <a:noFill/>
        </p:spPr>
      </p:pic>
      <p:sp>
        <p:nvSpPr>
          <p:cNvPr id="26628" name="Rectangle 1"/>
          <p:cNvSpPr>
            <a:spLocks noChangeArrowheads="1"/>
          </p:cNvSpPr>
          <p:nvPr/>
        </p:nvSpPr>
        <p:spPr bwMode="auto">
          <a:xfrm>
            <a:off x="1042988" y="3413125"/>
            <a:ext cx="7058025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Один из участников партизанского движения, действующего в Севастополе. После смерти отца, убитого фашистами, в 13 лет (по другим данным в 14) становится </a:t>
            </a:r>
            <a:r>
              <a:rPr lang="ru-RU">
                <a:latin typeface="Calibri" pitchFamily="34" charset="0"/>
                <a:ea typeface="Calibri" pitchFamily="34" charset="0"/>
                <a:cs typeface="Times New Roman" pitchFamily="18" charset="0"/>
              </a:rPr>
              <a:t>“</a:t>
            </a:r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сыном полка</a:t>
            </a:r>
            <a:r>
              <a:rPr lang="ru-RU">
                <a:latin typeface="Calibri" pitchFamily="34" charset="0"/>
                <a:ea typeface="Calibri" pitchFamily="34" charset="0"/>
                <a:cs typeface="Times New Roman" pitchFamily="18" charset="0"/>
              </a:rPr>
              <a:t>”</a:t>
            </a:r>
            <a:r>
              <a:rPr lang="ru-RU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7-ой бригады морской пехоты. Наравне со взрослыми участвует в боевых действиях. Подносит патроны, добывает разведывательные данные, с оружием в руках сдерживает атаки врага. По воспоминаниям однополчан, любил стихи и часто читал боевым товарищам Маяковского. В июле 1942 года, отражая атаку противника, героически погибает, бросив связку гранат под наступающий танк.</a:t>
            </a:r>
            <a:endParaRPr lang="ru-RU"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Прямоугольник 1"/>
          <p:cNvSpPr>
            <a:spLocks noChangeArrowheads="1"/>
          </p:cNvSpPr>
          <p:nvPr/>
        </p:nvSpPr>
        <p:spPr bwMode="auto">
          <a:xfrm>
            <a:off x="755650" y="1341438"/>
            <a:ext cx="59578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>
              <a:latin typeface="Calibri" pitchFamily="34" charset="0"/>
            </a:endParaRPr>
          </a:p>
          <a:p>
            <a:pPr algn="just"/>
            <a:r>
              <a:rPr lang="ru-RU" sz="1400">
                <a:latin typeface="Calibri" pitchFamily="34" charset="0"/>
              </a:rPr>
              <a:t>     </a:t>
            </a:r>
          </a:p>
        </p:txBody>
      </p:sp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39950" y="444500"/>
            <a:ext cx="3748088" cy="725488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81750" y="1457325"/>
            <a:ext cx="2420938" cy="3449638"/>
          </a:xfrm>
          <a:prstGeom prst="rect">
            <a:avLst/>
          </a:prstGeom>
          <a:noFill/>
        </p:spPr>
      </p:pic>
      <p:sp>
        <p:nvSpPr>
          <p:cNvPr id="27653" name="Прямоугольник 3"/>
          <p:cNvSpPr>
            <a:spLocks noChangeArrowheads="1"/>
          </p:cNvSpPr>
          <p:nvPr/>
        </p:nvSpPr>
        <p:spPr bwMode="auto">
          <a:xfrm>
            <a:off x="1143000" y="1135063"/>
            <a:ext cx="5184775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600">
                <a:latin typeface="Calibri" pitchFamily="34" charset="0"/>
              </a:rPr>
              <a:t>В довоенное время семья Дубининых состояла из четырёх человек. Володе было всего 14 лет. Вместе со взрослыми он ушел в Старокарантинские каменоломни. Володя был связным и разведчиком в этой подземной крепости. Оккупанты вели борьбу с отрядом каменоломен и замуровывали выходы из неё. Поскольку Володя был самым маленьким, то ему удавалось выбираться на поверхность по очень узким лазам не замеченным врагами. Со своими товарищами Ваней Гриценко и Толей Ковалевым Володя Дубинин часто ходил в разведку. Юные разведчики приносили в отряд ценные сведения о расположении вражеских частей, о количестве гитлеровских войск. Опираясь на эти данные, партизаны планировали свои боевые операции. Именно разведка помогла отряду в декабре 1941 г. дать достойный отпор карателям. Во время боя в штольнях Володя Дубинин подносил партизанам боеприпасы, а потом и сам встал на место тяжелораненого бойца. 2 января юный герой погиб, подорвавшись на мине. Приказом командующего Крымским фронтом посмертно он был награжден орденом Красного Знамени.</a:t>
            </a: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6175" y="444500"/>
            <a:ext cx="6967538" cy="725488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856288" y="1285875"/>
            <a:ext cx="209073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56288" y="3500438"/>
            <a:ext cx="1878012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42988" y="1285875"/>
            <a:ext cx="1873250" cy="289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68350" y="4084638"/>
            <a:ext cx="3065463" cy="925512"/>
          </a:xfrm>
          <a:prstGeom prst="rect">
            <a:avLst/>
          </a:prstGeom>
          <a:noFill/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348038" y="1271588"/>
            <a:ext cx="2160587" cy="3236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44838" y="5048250"/>
            <a:ext cx="2579687" cy="560388"/>
          </a:xfrm>
          <a:prstGeom prst="rect">
            <a:avLst/>
          </a:prstGeom>
          <a:noFill/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970588" y="3883025"/>
            <a:ext cx="1649412" cy="247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529263" y="6053138"/>
            <a:ext cx="2547937" cy="560387"/>
          </a:xfrm>
          <a:prstGeom prst="rect">
            <a:avLst/>
          </a:prstGeom>
          <a:noFill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811213" y="452438"/>
            <a:ext cx="45720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785813" y="444500"/>
            <a:ext cx="7931150" cy="12314238"/>
          </a:xfrm>
          <a:prstGeom prst="rect">
            <a:avLst/>
          </a:prstGeom>
          <a:noFill/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11213" y="444500"/>
            <a:ext cx="5761037" cy="7681913"/>
          </a:xfrm>
          <a:prstGeom prst="rect">
            <a:avLst/>
          </a:prstGeom>
          <a:noFill/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4565650" y="3810000"/>
            <a:ext cx="4151313" cy="5499100"/>
          </a:xfrm>
          <a:prstGeom prst="rect">
            <a:avLst/>
          </a:prstGeom>
          <a:noFill/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811213" y="4065588"/>
            <a:ext cx="3803650" cy="4986337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00525" y="3352800"/>
            <a:ext cx="4589463" cy="6083300"/>
          </a:xfrm>
          <a:prstGeom prst="rect">
            <a:avLst/>
          </a:prstGeom>
          <a:noFill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4863" y="396875"/>
            <a:ext cx="4621212" cy="6899275"/>
          </a:xfrm>
          <a:prstGeom prst="rect">
            <a:avLst/>
          </a:prstGeom>
          <a:noFill/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68900" y="712788"/>
            <a:ext cx="3694113" cy="811212"/>
          </a:xfrm>
          <a:prstGeom prst="rect">
            <a:avLst/>
          </a:prstGeom>
          <a:noFill/>
        </p:spPr>
      </p:pic>
      <p:pic>
        <p:nvPicPr>
          <p:cNvPr id="5" name="Прямоугольник 4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0525" y="4743450"/>
            <a:ext cx="4059238" cy="80962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68313" y="74613"/>
            <a:ext cx="8229600" cy="977900"/>
          </a:xfrm>
        </p:spPr>
        <p:txBody>
          <a:bodyPr/>
          <a:lstStyle/>
          <a:p>
            <a:r>
              <a:rPr lang="ru-RU" b="1" smtClean="0">
                <a:solidFill>
                  <a:srgbClr val="FF0000"/>
                </a:solidFill>
                <a:latin typeface="Franklin Gothic Medium" pitchFamily="34" charset="0"/>
              </a:rPr>
              <a:t>9 мая 1945года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77888" y="1262063"/>
            <a:ext cx="7808912" cy="5224462"/>
          </a:xfrm>
          <a:prstGeom prst="rect">
            <a:avLst/>
          </a:prstGeom>
          <a:noFill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3413" y="1079500"/>
            <a:ext cx="8053387" cy="5529263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1400" y="1008063"/>
            <a:ext cx="3111500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5025" y="207963"/>
            <a:ext cx="7516813" cy="809625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63938" y="1341438"/>
            <a:ext cx="3001962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72225" y="2222500"/>
            <a:ext cx="2287588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Прямоугольник 8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468688" y="3486150"/>
            <a:ext cx="3194050" cy="1208088"/>
          </a:xfrm>
          <a:prstGeom prst="rect">
            <a:avLst/>
          </a:prstGeom>
          <a:noFill/>
        </p:spPr>
      </p:pic>
      <p:pic>
        <p:nvPicPr>
          <p:cNvPr id="12" name="Прямоугольник 11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390650" y="3292475"/>
            <a:ext cx="1998663" cy="1206500"/>
          </a:xfrm>
          <a:prstGeom prst="rect">
            <a:avLst/>
          </a:prstGeom>
          <a:noFill/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596063" y="5688013"/>
            <a:ext cx="1938337" cy="1206500"/>
          </a:xfrm>
          <a:prstGeom prst="rect">
            <a:avLst/>
          </a:prstGeom>
          <a:noFill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009650" y="4230688"/>
            <a:ext cx="3160713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Прямоугольник 13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695450" y="5962650"/>
            <a:ext cx="4248150" cy="822325"/>
          </a:xfrm>
          <a:prstGeom prst="rect">
            <a:avLst/>
          </a:prstGeom>
          <a:noFill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971550" y="981075"/>
            <a:ext cx="55594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Прямоугольник 15"/>
          <p:cNvPicPr>
            <a:picLocks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163888" y="3644900"/>
            <a:ext cx="2328862" cy="1208088"/>
          </a:xfrm>
          <a:prstGeom prst="rect">
            <a:avLst/>
          </a:prstGeom>
          <a:noFill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611188" y="476250"/>
            <a:ext cx="81438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3411389" y="5888148"/>
            <a:ext cx="2960811" cy="461665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cap="all" dirty="0">
                <a:ln w="0"/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+mn-lt"/>
              </a:rPr>
              <a:t>Встречи ветеранов</a:t>
            </a:r>
            <a:endParaRPr lang="ru-RU" sz="2400" b="1" cap="all" dirty="0">
              <a:ln w="0"/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  <a:latin typeface="+mn-lt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69963" y="1431925"/>
            <a:ext cx="2455862" cy="3103563"/>
          </a:xfrm>
          <a:prstGeom prst="rect">
            <a:avLst/>
          </a:prstGeom>
          <a:noFill/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63638" y="274638"/>
            <a:ext cx="7005637" cy="1189037"/>
          </a:xfrm>
          <a:prstGeom prst="rect">
            <a:avLst/>
          </a:prstGeom>
          <a:noFill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60788" y="1431925"/>
            <a:ext cx="2438400" cy="3103563"/>
          </a:xfrm>
          <a:prstGeom prst="rect">
            <a:avLst/>
          </a:prstGeom>
          <a:noFill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43663" y="1431925"/>
            <a:ext cx="2451100" cy="2957513"/>
          </a:xfrm>
          <a:prstGeom prst="rect">
            <a:avLst/>
          </a:prstGeom>
          <a:noFill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193925" y="3376613"/>
            <a:ext cx="2451100" cy="3255962"/>
          </a:xfrm>
          <a:prstGeom prst="rect">
            <a:avLst/>
          </a:prstGeom>
          <a:noFill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510213" y="3402013"/>
            <a:ext cx="2159000" cy="324326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63713" y="1844675"/>
            <a:ext cx="6096000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81138" y="536575"/>
            <a:ext cx="6383337" cy="97472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11213" y="731838"/>
            <a:ext cx="4278312" cy="2882900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26038" y="742950"/>
            <a:ext cx="3736975" cy="2781300"/>
          </a:xfrm>
          <a:prstGeom prst="rect">
            <a:avLst/>
          </a:prstGeom>
          <a:noFill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73825" y="3140075"/>
            <a:ext cx="2498725" cy="3436938"/>
          </a:xfrm>
          <a:prstGeom prst="rect">
            <a:avLst/>
          </a:prstGeom>
          <a:noFill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3150" y="3243263"/>
            <a:ext cx="2541588" cy="3224212"/>
          </a:xfrm>
          <a:prstGeom prst="rect">
            <a:avLst/>
          </a:prstGeom>
          <a:noFill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22638" y="3322638"/>
            <a:ext cx="3522662" cy="2828925"/>
          </a:xfrm>
          <a:prstGeom prst="rect">
            <a:avLst/>
          </a:prstGeom>
          <a:noFill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11213" y="609600"/>
            <a:ext cx="4278312" cy="3041650"/>
          </a:xfrm>
          <a:prstGeom prst="rect">
            <a:avLst/>
          </a:prstGeom>
          <a:noFill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144838" y="3267075"/>
            <a:ext cx="3700462" cy="3036888"/>
          </a:xfrm>
          <a:prstGeom prst="rect">
            <a:avLst/>
          </a:prstGeom>
          <a:noFill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121275" y="742950"/>
            <a:ext cx="3730625" cy="2781300"/>
          </a:xfrm>
          <a:prstGeom prst="rect">
            <a:avLst/>
          </a:prstGeom>
          <a:noFill/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085850" y="3267075"/>
            <a:ext cx="2528888" cy="3279775"/>
          </a:xfrm>
          <a:prstGeom prst="rect">
            <a:avLst/>
          </a:prstGeom>
          <a:noFill/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450013" y="3144838"/>
            <a:ext cx="2547937" cy="342741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476250"/>
            <a:ext cx="374491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476250"/>
            <a:ext cx="32766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2997200"/>
            <a:ext cx="7526337" cy="343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09888" y="1412875"/>
            <a:ext cx="3792537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00150" y="1268413"/>
            <a:ext cx="6992938" cy="5211762"/>
          </a:xfrm>
          <a:prstGeom prst="rect">
            <a:avLst/>
          </a:prstGeom>
          <a:noFill/>
        </p:spPr>
      </p:pic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04925" y="219075"/>
            <a:ext cx="7004050" cy="118903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90988" y="158750"/>
            <a:ext cx="4784725" cy="3297238"/>
          </a:xfrm>
          <a:prstGeom prst="rect">
            <a:avLst/>
          </a:prstGeom>
          <a:noFill/>
        </p:spPr>
      </p:pic>
      <p:sp>
        <p:nvSpPr>
          <p:cNvPr id="21507" name="Прямоугольник 1"/>
          <p:cNvSpPr>
            <a:spLocks noChangeArrowheads="1"/>
          </p:cNvSpPr>
          <p:nvPr/>
        </p:nvSpPr>
        <p:spPr bwMode="auto">
          <a:xfrm>
            <a:off x="979488" y="3429000"/>
            <a:ext cx="7850187" cy="286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Николай Пантелеевич удостоен ордена Отечественной войны 2-й степени, медалей «За боевые заслуги», «За взятие Кенигсберга», благодарности командира за взятие Севастополя. В наградном листе отмечено, что Коля Крыжков выполнял обязанности разведчика-артиллериста, выявлял цели противника, приходил из разведки невредимым и с ценными сведениями, которые помогали выполнять боевые задания. А ведь в 1945 году ему исполнилось лишь 14 лет. До войны Николай Пантелеевич закончил всего 3 класса, и снова пошел в вечернюю школу уже в 25-летнем возрасте. Был заместителем начальника группы «Поиск», собирал материалы для «Книги Памяти». </a:t>
            </a:r>
          </a:p>
        </p:txBody>
      </p:sp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1213" y="1231900"/>
            <a:ext cx="3651250" cy="80962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483</TotalTime>
  <Words>847</Words>
  <Application>Microsoft Office PowerPoint</Application>
  <PresentationFormat>Экран (4:3)</PresentationFormat>
  <Paragraphs>13</Paragraphs>
  <Slides>17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2" baseType="lpstr">
      <vt:lpstr>Calibri</vt:lpstr>
      <vt:lpstr>Arial</vt:lpstr>
      <vt:lpstr>Franklin Gothic Medium</vt:lpstr>
      <vt:lpstr>Times New Roman</vt:lpstr>
      <vt:lpstr>Тема Office</vt:lpstr>
      <vt:lpstr>Автор:  Голованова Л.В. Учитель начальных классов ГБОУ СОШ № 531 </vt:lpstr>
      <vt:lpstr>9 мая 1945года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36</cp:revision>
  <dcterms:modified xsi:type="dcterms:W3CDTF">2013-03-31T18:58:50Z</dcterms:modified>
</cp:coreProperties>
</file>