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84" y="-2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195734-1F51-498D-BF6D-D8DDCE5F5813}" type="datetimeFigureOut">
              <a:rPr lang="ru-RU"/>
              <a:pPr>
                <a:defRPr/>
              </a:pPr>
              <a:t>07.03.2013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D12A49-7D6C-421A-B51E-7EF5773730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C3759E-5625-4089-841B-313B830D9783}" type="datetimeFigureOut">
              <a:rPr lang="ru-RU"/>
              <a:pPr>
                <a:defRPr/>
              </a:pPr>
              <a:t>07.03.2013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66E740-E84E-4A47-9E2F-B98979E69C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6B9BB6-8F9E-463A-9699-E2AD640CF43A}" type="datetimeFigureOut">
              <a:rPr lang="ru-RU"/>
              <a:pPr>
                <a:defRPr/>
              </a:pPr>
              <a:t>07.03.2013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02FCCE-7D6F-48F1-9C3D-CB940CC6FDB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3552F-28EB-4360-83DA-7966646BB251}" type="datetimeFigureOut">
              <a:rPr lang="ru-RU"/>
              <a:pPr>
                <a:defRPr/>
              </a:pPr>
              <a:t>07.03.2013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B9660D-1802-4382-A7D9-4F809EAF34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69475B-2345-492F-B07D-EA4038D37F47}" type="datetimeFigureOut">
              <a:rPr lang="ru-RU"/>
              <a:pPr>
                <a:defRPr/>
              </a:pPr>
              <a:t>07.03.2013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E83F2E-691E-45A0-B279-0A412889C5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30D71B-3D07-44B1-AE3B-D9AD0C62567F}" type="datetimeFigureOut">
              <a:rPr lang="ru-RU"/>
              <a:pPr>
                <a:defRPr/>
              </a:pPr>
              <a:t>07.03.2013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8779FD-3B23-418D-B56C-9DDB667D28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3C1011-5807-459C-9BF9-68F5A7FB588B}" type="datetimeFigureOut">
              <a:rPr lang="ru-RU"/>
              <a:pPr>
                <a:defRPr/>
              </a:pPr>
              <a:t>07.03.2013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41A2BA-0A4C-4288-AE68-8E10B128E1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C52440-C16D-4E08-B928-EAE2E10982A1}" type="datetimeFigureOut">
              <a:rPr lang="ru-RU"/>
              <a:pPr>
                <a:defRPr/>
              </a:pPr>
              <a:t>07.03.2013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FB63D7-4138-4499-8DCF-064DE3F382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D596C0-F82C-479D-A1D5-4093494CF890}" type="datetimeFigureOut">
              <a:rPr lang="ru-RU"/>
              <a:pPr>
                <a:defRPr/>
              </a:pPr>
              <a:t>07.03.2013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D8A000-A3A1-4442-B723-CF74D7165D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00C8C4-EF6A-4828-AAA6-48023A588791}" type="datetimeFigureOut">
              <a:rPr lang="ru-RU"/>
              <a:pPr>
                <a:defRPr/>
              </a:pPr>
              <a:t>07.03.2013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8E1F6E-4B34-45DB-856F-AC8B8DF3FF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41CC27-4719-4719-A47E-61F792171CFE}" type="datetimeFigureOut">
              <a:rPr lang="ru-RU"/>
              <a:pPr>
                <a:defRPr/>
              </a:pPr>
              <a:t>07.03.2013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C3B5D8-D22B-423E-BD40-6895287293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F701B73-C748-431E-B690-C214993F670A}" type="datetimeFigureOut">
              <a:rPr lang="ru-RU"/>
              <a:pPr>
                <a:defRPr/>
              </a:pPr>
              <a:t>07.03.2013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DA433A3-F8B8-4E3B-B0A0-FB24A1FCB4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artsait.ru/art/z/zabolotsky/main.htm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/>
          </p:nvPr>
        </p:nvSpPr>
        <p:spPr>
          <a:xfrm>
            <a:off x="611188" y="115888"/>
            <a:ext cx="7772400" cy="1470025"/>
          </a:xfrm>
        </p:spPr>
        <p:txBody>
          <a:bodyPr/>
          <a:lstStyle/>
          <a:p>
            <a:r>
              <a:rPr lang="ru-RU" b="1" smtClean="0"/>
              <a:t>Михаил</a:t>
            </a:r>
            <a:r>
              <a:rPr lang="ru-RU" smtClean="0"/>
              <a:t> </a:t>
            </a:r>
            <a:r>
              <a:rPr lang="ru-RU" b="1" smtClean="0"/>
              <a:t>Юрьевич</a:t>
            </a:r>
            <a:r>
              <a:rPr lang="ru-RU" smtClean="0"/>
              <a:t> </a:t>
            </a:r>
            <a:r>
              <a:rPr lang="ru-RU" b="1" smtClean="0"/>
              <a:t>Лермонтов</a:t>
            </a:r>
            <a:r>
              <a:rPr lang="ru-RU" smtClean="0"/>
              <a:t> </a:t>
            </a:r>
            <a:r>
              <a:rPr lang="en-US" smtClean="0"/>
              <a:t/>
            </a:r>
            <a:br>
              <a:rPr lang="en-US" smtClean="0"/>
            </a:br>
            <a:r>
              <a:rPr lang="ru-RU" smtClean="0"/>
              <a:t>(1814-1841)</a:t>
            </a:r>
          </a:p>
        </p:txBody>
      </p:sp>
      <p:pic>
        <p:nvPicPr>
          <p:cNvPr id="13314" name="Рисунок 3" descr="лермонтов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95513" y="1700213"/>
            <a:ext cx="4587875" cy="4910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Рисунок 3" descr="«Крестовая гора»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8888" y="115888"/>
            <a:ext cx="6481762" cy="5516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0" name="TextBox 4"/>
          <p:cNvSpPr txBox="1">
            <a:spLocks noChangeArrowheads="1"/>
          </p:cNvSpPr>
          <p:nvPr/>
        </p:nvSpPr>
        <p:spPr bwMode="auto">
          <a:xfrm>
            <a:off x="3203575" y="5805488"/>
            <a:ext cx="288131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 b="1">
                <a:latin typeface="Calibri" pitchFamily="34" charset="0"/>
              </a:rPr>
              <a:t>«Крестовая гора»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60350"/>
            <a:ext cx="4824413" cy="6264275"/>
          </a:xfrm>
        </p:spPr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Михаил </a:t>
            </a:r>
            <a:r>
              <a:rPr lang="ru-RU" dirty="0"/>
              <a:t>Юрьевич Лермонтов не был ни великим, ни даже широко известным русским живописцем. Он был Лермонтовым — гениальным отечественным поэтом, писателем, удивительным певцом грусти, скептиком, романтиком и патриотом. Поэтому его любое соприкосновение с живописью представляет для нас большой интерес.</a:t>
            </a:r>
          </a:p>
        </p:txBody>
      </p:sp>
      <p:pic>
        <p:nvPicPr>
          <p:cNvPr id="14338" name="Рисунок 3" descr="Автопортрет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59338" y="333375"/>
            <a:ext cx="4106862" cy="525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TextBox 5"/>
          <p:cNvSpPr txBox="1">
            <a:spLocks noChangeArrowheads="1"/>
          </p:cNvSpPr>
          <p:nvPr/>
        </p:nvSpPr>
        <p:spPr bwMode="auto">
          <a:xfrm>
            <a:off x="5724525" y="5732463"/>
            <a:ext cx="2592388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>
                <a:latin typeface="Calibri" pitchFamily="34" charset="0"/>
              </a:rPr>
              <a:t>1837 году</a:t>
            </a:r>
            <a:r>
              <a:rPr lang="en-US" sz="1600">
                <a:latin typeface="Calibri" pitchFamily="34" charset="0"/>
              </a:rPr>
              <a:t> </a:t>
            </a:r>
            <a:r>
              <a:rPr lang="ru-RU" sz="1600">
                <a:latin typeface="Calibri" pitchFamily="34" charset="0"/>
              </a:rPr>
              <a:t>на Кавказе, в ссылке. </a:t>
            </a:r>
            <a:r>
              <a:rPr lang="ru-RU" sz="1600" b="1">
                <a:latin typeface="Calibri" pitchFamily="34" charset="0"/>
              </a:rPr>
              <a:t>Автопортрет</a:t>
            </a:r>
            <a:r>
              <a:rPr lang="ru-RU" sz="1600">
                <a:latin typeface="Calibri" pitchFamily="34" charset="0"/>
              </a:rPr>
              <a:t> на фоне кавказского пейзажа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8313" y="260350"/>
            <a:ext cx="7272337" cy="1728788"/>
          </a:xfrm>
        </p:spPr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/>
              <a:t>По семейному преданию Миша Лермонтов стал раньше рисовать, нежели писать стихи. Детское увлечение он пронес через всю жизнь.</a:t>
            </a:r>
          </a:p>
        </p:txBody>
      </p:sp>
      <p:pic>
        <p:nvPicPr>
          <p:cNvPr id="15362" name="Рисунок 3" descr="800px-Paintings_by_Mikhail_Lermontov,_1825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2133600"/>
            <a:ext cx="7559675" cy="3675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TextBox 4"/>
          <p:cNvSpPr txBox="1">
            <a:spLocks noChangeArrowheads="1"/>
          </p:cNvSpPr>
          <p:nvPr/>
        </p:nvSpPr>
        <p:spPr bwMode="auto">
          <a:xfrm>
            <a:off x="684213" y="5876925"/>
            <a:ext cx="2303462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>
                <a:latin typeface="Calibri" pitchFamily="34" charset="0"/>
              </a:rPr>
              <a:t>1825 год.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15888"/>
            <a:ext cx="4356100" cy="5905500"/>
          </a:xfrm>
        </p:spPr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/>
              <a:t>В 1830-е годы М. Лермонтов брал уроки рисования и живописи у </a:t>
            </a:r>
            <a:r>
              <a:rPr lang="ru-RU" dirty="0" smtClean="0"/>
              <a:t>художника П.Е.</a:t>
            </a:r>
            <a:r>
              <a:rPr lang="ru-RU" dirty="0" smtClean="0">
                <a:hlinkClick r:id="rId2"/>
              </a:rPr>
              <a:t> </a:t>
            </a:r>
            <a:r>
              <a:rPr lang="ru-RU" dirty="0" smtClean="0"/>
              <a:t>Заболотского — ученика А.Г. Варнека и А.Е. Егорова по </a:t>
            </a:r>
            <a:r>
              <a:rPr lang="ru-RU" dirty="0"/>
              <a:t>Академии художеств (автора, пожалуй, самого известного портрета поэта 1837 года написания).</a:t>
            </a:r>
          </a:p>
        </p:txBody>
      </p:sp>
      <p:pic>
        <p:nvPicPr>
          <p:cNvPr id="16386" name="Рисунок 3" descr="1837 ujl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32363" y="260350"/>
            <a:ext cx="3717925" cy="496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TextBox 4"/>
          <p:cNvSpPr txBox="1">
            <a:spLocks noChangeArrowheads="1"/>
          </p:cNvSpPr>
          <p:nvPr/>
        </p:nvSpPr>
        <p:spPr bwMode="auto">
          <a:xfrm>
            <a:off x="5364163" y="5300663"/>
            <a:ext cx="2663825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>
                <a:latin typeface="Calibri" pitchFamily="34" charset="0"/>
              </a:rPr>
              <a:t>Лермонтов в ментике л.-гв. Гусарского полка (1837)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4402138" cy="4581525"/>
          </a:xfrm>
        </p:spPr>
        <p:txBody>
          <a:bodyPr/>
          <a:lstStyle/>
          <a:p>
            <a:r>
              <a:rPr lang="ru-RU" smtClean="0"/>
              <a:t> До нашего времени дошли многие рисунки поэта, выполненные им для своих произведений.</a:t>
            </a:r>
          </a:p>
        </p:txBody>
      </p:sp>
      <p:pic>
        <p:nvPicPr>
          <p:cNvPr id="17410" name="Рисунок 3" descr="Lermontov_Duel_Pero_Chernila_1832-34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59338" y="115888"/>
            <a:ext cx="4076700" cy="270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1" name="Рисунок 4" descr="Paintings_by_Mikhail_Lermontov,_1832-34_Troika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7950" y="2565400"/>
            <a:ext cx="4008438" cy="399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2" name="Рисунок 5" descr="ljljl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356100" y="3213100"/>
            <a:ext cx="4572000" cy="2773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4211638" cy="6165850"/>
          </a:xfrm>
        </p:spPr>
        <p:txBody>
          <a:bodyPr/>
          <a:lstStyle/>
          <a:p>
            <a:r>
              <a:rPr lang="ru-RU" smtClean="0"/>
              <a:t> Во время ссылки в действующую армию на Кавказ М.Ю. Лермонтов выполняет основные художественные работы: путевые наброски, виды Кавказа, портретные миниатюры, сцены боевых действий.</a:t>
            </a:r>
          </a:p>
        </p:txBody>
      </p:sp>
      <p:pic>
        <p:nvPicPr>
          <p:cNvPr id="18434" name="Рисунок 3" descr="«Нападение»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40200" y="188913"/>
            <a:ext cx="4794250" cy="3906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TextBox 4"/>
          <p:cNvSpPr txBox="1">
            <a:spLocks noChangeArrowheads="1"/>
          </p:cNvSpPr>
          <p:nvPr/>
        </p:nvSpPr>
        <p:spPr bwMode="auto">
          <a:xfrm>
            <a:off x="5651500" y="4221163"/>
            <a:ext cx="2160588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 b="1">
                <a:latin typeface="Calibri" pitchFamily="34" charset="0"/>
              </a:rPr>
              <a:t>«Нападение»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Рисунок 3" descr="«Тифлис»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71550" y="115888"/>
            <a:ext cx="7416800" cy="591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8" name="TextBox 4"/>
          <p:cNvSpPr txBox="1">
            <a:spLocks noChangeArrowheads="1"/>
          </p:cNvSpPr>
          <p:nvPr/>
        </p:nvSpPr>
        <p:spPr bwMode="auto">
          <a:xfrm>
            <a:off x="3708400" y="6092825"/>
            <a:ext cx="223202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 b="1">
                <a:latin typeface="Calibri" pitchFamily="34" charset="0"/>
              </a:rPr>
              <a:t>«Тифлис»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Рисунок 3" descr="«Военно-грузинская дорога близ Мцхета»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93725"/>
            <a:ext cx="9144000" cy="567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2" name="TextBox 4"/>
          <p:cNvSpPr txBox="1">
            <a:spLocks noChangeArrowheads="1"/>
          </p:cNvSpPr>
          <p:nvPr/>
        </p:nvSpPr>
        <p:spPr bwMode="auto">
          <a:xfrm>
            <a:off x="2555875" y="6211888"/>
            <a:ext cx="345598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>
                <a:latin typeface="Calibri" pitchFamily="34" charset="0"/>
              </a:rPr>
              <a:t>«Военно-грузинская дорога близ Мцхета»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Рисунок 3" descr="«Эльбрус при восходе солнца»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703263"/>
            <a:ext cx="9144000" cy="545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6" name="TextBox 4"/>
          <p:cNvSpPr txBox="1">
            <a:spLocks noChangeArrowheads="1"/>
          </p:cNvSpPr>
          <p:nvPr/>
        </p:nvSpPr>
        <p:spPr bwMode="auto">
          <a:xfrm>
            <a:off x="2987675" y="6092825"/>
            <a:ext cx="3455988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 b="1">
                <a:latin typeface="Calibri" pitchFamily="34" charset="0"/>
              </a:rPr>
              <a:t>«Эльбрус при восходе солнца»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160</Words>
  <Application>Microsoft Office PowerPoint</Application>
  <PresentationFormat>Экран (4:3)</PresentationFormat>
  <Paragraphs>14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3" baseType="lpstr">
      <vt:lpstr>Calibri</vt:lpstr>
      <vt:lpstr>Arial</vt:lpstr>
      <vt:lpstr>Тема Office</vt:lpstr>
      <vt:lpstr>Михаил Юрьевич Лермонтов  (1814-1841)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Михаил Юрьевич Лермонтов  (1814-1841)</dc:title>
  <dc:creator>polina</dc:creator>
  <cp:lastModifiedBy>User</cp:lastModifiedBy>
  <cp:revision>5</cp:revision>
  <dcterms:created xsi:type="dcterms:W3CDTF">2013-01-18T04:17:17Z</dcterms:created>
  <dcterms:modified xsi:type="dcterms:W3CDTF">2013-03-06T20:05:09Z</dcterms:modified>
</cp:coreProperties>
</file>