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8" r:id="rId4"/>
    <p:sldId id="293" r:id="rId5"/>
    <p:sldId id="261" r:id="rId6"/>
    <p:sldId id="271" r:id="rId7"/>
    <p:sldId id="290" r:id="rId8"/>
    <p:sldId id="272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310" r:id="rId19"/>
    <p:sldId id="296" r:id="rId20"/>
    <p:sldId id="259" r:id="rId21"/>
    <p:sldId id="26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E4C9"/>
    <a:srgbClr val="FFDCB9"/>
    <a:srgbClr val="FFFF66"/>
    <a:srgbClr val="FFFFFF"/>
    <a:srgbClr val="482400"/>
    <a:srgbClr val="663300"/>
    <a:srgbClr val="000000"/>
    <a:srgbClr val="C808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8113" autoAdjust="0"/>
  </p:normalViewPr>
  <p:slideViewPr>
    <p:cSldViewPr>
      <p:cViewPr>
        <p:scale>
          <a:sx n="50" d="100"/>
          <a:sy n="50" d="100"/>
        </p:scale>
        <p:origin x="-8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9D7CA-F5A9-4630-A057-FD1A6A35E9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B53AE-9387-4380-86AA-7231A7755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B53AE-9387-4380-86AA-7231A77553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0447-61CC-43B9-A156-4AD3E3CC0918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slide" Target="slide1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61.jpeg"/><Relationship Id="rId7" Type="http://schemas.openxmlformats.org/officeDocument/2006/relationships/slide" Target="slide1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65.jpeg"/><Relationship Id="rId7" Type="http://schemas.openxmlformats.org/officeDocument/2006/relationships/slide" Target="slide1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69.jpeg"/><Relationship Id="rId7" Type="http://schemas.openxmlformats.org/officeDocument/2006/relationships/slide" Target="slide1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2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12" Type="http://schemas.openxmlformats.org/officeDocument/2006/relationships/image" Target="../media/image81.jpeg"/><Relationship Id="rId2" Type="http://schemas.openxmlformats.org/officeDocument/2006/relationships/image" Target="../media/image73.jpeg"/><Relationship Id="rId16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0.jpeg"/><Relationship Id="rId5" Type="http://schemas.openxmlformats.org/officeDocument/2006/relationships/hyperlink" Target="http://www.youtube.com/watch?v=n2OIcyoHruI&amp;feature=player_embedded" TargetMode="External"/><Relationship Id="rId15" Type="http://schemas.openxmlformats.org/officeDocument/2006/relationships/image" Target="../media/image84.jpeg"/><Relationship Id="rId10" Type="http://schemas.openxmlformats.org/officeDocument/2006/relationships/hyperlink" Target="http://www.youtube.com/watch?v=aCsBDNf9Mig&amp;feature=player_embedded" TargetMode="External"/><Relationship Id="rId4" Type="http://schemas.openxmlformats.org/officeDocument/2006/relationships/image" Target="../media/image75.jpeg"/><Relationship Id="rId9" Type="http://schemas.openxmlformats.org/officeDocument/2006/relationships/image" Target="../media/image79.jpeg"/><Relationship Id="rId1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gentelatina.com/uploads/images/ordenador.jpg" TargetMode="External"/><Relationship Id="rId13" Type="http://schemas.openxmlformats.org/officeDocument/2006/relationships/hyperlink" Target="http://img.thesun.co.uk/multimedia/archive/01230/SNN1532B-682_1230331a.jpg" TargetMode="External"/><Relationship Id="rId18" Type="http://schemas.openxmlformats.org/officeDocument/2006/relationships/hyperlink" Target="http://www.braintools.ru/wp-content/uploads/2010/10/image045.png" TargetMode="External"/><Relationship Id="rId26" Type="http://schemas.openxmlformats.org/officeDocument/2006/relationships/hyperlink" Target="http://muzey1368.ru/IT/img/events/IMG_6333.JPG" TargetMode="External"/><Relationship Id="rId3" Type="http://schemas.openxmlformats.org/officeDocument/2006/relationships/hyperlink" Target="http://im5-tub-ru.yandex.net/i?id=10201026-51-72&amp;n=5" TargetMode="External"/><Relationship Id="rId21" Type="http://schemas.openxmlformats.org/officeDocument/2006/relationships/hyperlink" Target="http://www.myjulia.ru/data/cache/2011/06/24/802553_9509-0x600.jpg" TargetMode="External"/><Relationship Id="rId34" Type="http://schemas.openxmlformats.org/officeDocument/2006/relationships/hyperlink" Target="http://www.vokrugsveta.ru/encyclopedia/images/9/94/Pascal.jpg" TargetMode="External"/><Relationship Id="rId7" Type="http://schemas.openxmlformats.org/officeDocument/2006/relationships/hyperlink" Target="http://s51.radikal.ru/i134/0904/d0/4c93b2f29e1e.jpg" TargetMode="External"/><Relationship Id="rId12" Type="http://schemas.openxmlformats.org/officeDocument/2006/relationships/hyperlink" Target="http://img03.avito.ru/images/big/85629083.jpg" TargetMode="External"/><Relationship Id="rId17" Type="http://schemas.openxmlformats.org/officeDocument/2006/relationships/hyperlink" Target="http://www.bibliotekar.ru/vostok/65-5.files/image001.jpg" TargetMode="External"/><Relationship Id="rId25" Type="http://schemas.openxmlformats.org/officeDocument/2006/relationships/hyperlink" Target="http://static.diary.ru/userdir/2/7/7/8/277818/30865249.jpg" TargetMode="External"/><Relationship Id="rId33" Type="http://schemas.openxmlformats.org/officeDocument/2006/relationships/hyperlink" Target="http://polemika.com.ua/images/2011-45/75024/f1a36a76f17a8182bd677f46f7b.jpg" TargetMode="External"/><Relationship Id="rId38" Type="http://schemas.openxmlformats.org/officeDocument/2006/relationships/hyperlink" Target="http://computerhistory.narod.ru/vichislit_prisposob_ustrojstva/arifm_feliks.png" TargetMode="External"/><Relationship Id="rId2" Type="http://schemas.openxmlformats.org/officeDocument/2006/relationships/hyperlink" Target="http://www.mirgeografii.ru/wp-content/uploads/2011/12/35&#1072;.jpg" TargetMode="External"/><Relationship Id="rId16" Type="http://schemas.openxmlformats.org/officeDocument/2006/relationships/hyperlink" Target="http://www.coolreferat.com/&#1048;&#1089;&#1090;&#1086;&#1088;&#1080;&#1103;_&#1088;&#1072;&#1079;&#1074;&#1080;&#1090;&#1080;&#1103;_&#1074;&#1099;&#1095;&#1080;&#1089;&#1083;&#1080;&#1090;&#1077;&#1083;&#1100;&#1085;&#1086;&#1081;_&#1090;&#1077;&#1093;&#1085;&#1080;&#1082;&#1080;" TargetMode="External"/><Relationship Id="rId20" Type="http://schemas.openxmlformats.org/officeDocument/2006/relationships/hyperlink" Target="http://oferta.by/upload/catalog/11.jpg" TargetMode="External"/><Relationship Id="rId29" Type="http://schemas.openxmlformats.org/officeDocument/2006/relationships/hyperlink" Target="http://php.siryx.ru/preview.php?url=http://siryx.ru/_ph/29/9811896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.free-lance.ru/users/Komodo/upload/f_491c095fdb454.jpg" TargetMode="External"/><Relationship Id="rId11" Type="http://schemas.openxmlformats.org/officeDocument/2006/relationships/hyperlink" Target="http://rudocs.exdat.com/pars_docs/tw_refs/54/53770/53770_html_678e3954.jpg" TargetMode="External"/><Relationship Id="rId24" Type="http://schemas.openxmlformats.org/officeDocument/2006/relationships/hyperlink" Target="http://computerhistory.narod.ru/vichislit_prisposob_ustrojstva/schot.png" TargetMode="External"/><Relationship Id="rId32" Type="http://schemas.openxmlformats.org/officeDocument/2006/relationships/hyperlink" Target="http://comnew.ru/uploads/posts/2012-03/1331058787_01.jpg" TargetMode="External"/><Relationship Id="rId37" Type="http://schemas.openxmlformats.org/officeDocument/2006/relationships/hyperlink" Target="http://schools.keldysh.ru/sch444/MUSEUM/PICTURE/leibrech.jpg" TargetMode="External"/><Relationship Id="rId5" Type="http://schemas.openxmlformats.org/officeDocument/2006/relationships/hyperlink" Target="http://www.edu54.ru/sites/default/files/userfiles/image/matematika_carica_nauk_1.jpg" TargetMode="External"/><Relationship Id="rId15" Type="http://schemas.openxmlformats.org/officeDocument/2006/relationships/hyperlink" Target="http://lh3.ggpht.com/_MLJcoU4w0cU/ScqPbGLYPCI/AAAAAAAAHwU/7DZEm_vlMHk/s800/&#1084;&#1080;&#1096;&#1072;.jpg" TargetMode="External"/><Relationship Id="rId23" Type="http://schemas.openxmlformats.org/officeDocument/2006/relationships/hyperlink" Target="http://informatic-10.at.ua/urok3/4.jpg" TargetMode="External"/><Relationship Id="rId28" Type="http://schemas.openxmlformats.org/officeDocument/2006/relationships/hyperlink" Target="http://www.yaplakal.com/uploads/post-2-13064985011407.jpg" TargetMode="External"/><Relationship Id="rId36" Type="http://schemas.openxmlformats.org/officeDocument/2006/relationships/hyperlink" Target="http://900igr.net/datai/algebra/Vychislenie-proizvodnykh/0010-010-Istorija-Proizvodnoj.jpg" TargetMode="External"/><Relationship Id="rId10" Type="http://schemas.openxmlformats.org/officeDocument/2006/relationships/hyperlink" Target="http://rssicons.ru/wp-content/uploads/2009/01/rss_bot_by_leoblanchette.jpg" TargetMode="External"/><Relationship Id="rId19" Type="http://schemas.openxmlformats.org/officeDocument/2006/relationships/hyperlink" Target="http://us.cdn4.123rf.com/168nwm/paulpaladin/paulpaladin0908/paulpaladin090800085/5372494-stack-of-stones-isolated-on-white-background.jpg" TargetMode="External"/><Relationship Id="rId31" Type="http://schemas.openxmlformats.org/officeDocument/2006/relationships/hyperlink" Target="https://sites.google.com/site/mrmazznyc/DaVinciportrait.jpg" TargetMode="External"/><Relationship Id="rId4" Type="http://schemas.openxmlformats.org/officeDocument/2006/relationships/hyperlink" Target="http://www.gazetairkutsk.ru/wp-content/uploads/2010/09/komuterniy-klub.jpg" TargetMode="External"/><Relationship Id="rId9" Type="http://schemas.openxmlformats.org/officeDocument/2006/relationships/hyperlink" Target="http://www.aida-nevskaya.ru/wp-content/uploads/2011/04/kolobok.png" TargetMode="External"/><Relationship Id="rId14" Type="http://schemas.openxmlformats.org/officeDocument/2006/relationships/hyperlink" Target="http://gorod.tomsk.ru/uploads/34046/1295202914/9.jpg" TargetMode="External"/><Relationship Id="rId22" Type="http://schemas.openxmlformats.org/officeDocument/2006/relationships/hyperlink" Target="http://informatic-10.at.ua/urok3/3.jpg" TargetMode="External"/><Relationship Id="rId27" Type="http://schemas.openxmlformats.org/officeDocument/2006/relationships/hyperlink" Target="http://darudar.org/var/files/img/f4/4b/f44b4e1d1c6989deb680bc196addb914_600.jpg" TargetMode="External"/><Relationship Id="rId30" Type="http://schemas.openxmlformats.org/officeDocument/2006/relationships/hyperlink" Target="http://schools.keldysh.ru/sch444/MUSEUM/picture/leonardo_machine.jpg" TargetMode="External"/><Relationship Id="rId35" Type="http://schemas.openxmlformats.org/officeDocument/2006/relationships/hyperlink" Target="http://gamestar.ru/aimages/7969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4/4c/Z3_Deutsches_Museum.JPG/800px-Z3_Deutsches_Museum.JPG" TargetMode="External"/><Relationship Id="rId13" Type="http://schemas.openxmlformats.org/officeDocument/2006/relationships/hyperlink" Target="http://tatyana-chulan.ucoz.ru/master_6.jpg" TargetMode="External"/><Relationship Id="rId18" Type="http://schemas.openxmlformats.org/officeDocument/2006/relationships/hyperlink" Target="http://www.kidsoft.ru/files2011/web_design/000128/design.000128/1/6.JPG" TargetMode="External"/><Relationship Id="rId26" Type="http://schemas.openxmlformats.org/officeDocument/2006/relationships/hyperlink" Target="http://www.3dnews.ru/documents/7229/IbmSystem370.jpg" TargetMode="External"/><Relationship Id="rId3" Type="http://schemas.openxmlformats.org/officeDocument/2006/relationships/hyperlink" Target="http://sht-rajvo.narod.ru/photo/arifm3.jpg" TargetMode="External"/><Relationship Id="rId21" Type="http://schemas.openxmlformats.org/officeDocument/2006/relationships/hyperlink" Target="http://www.espacial.org/images/jpg2/besm_6full.jpg" TargetMode="External"/><Relationship Id="rId7" Type="http://schemas.openxmlformats.org/officeDocument/2006/relationships/hyperlink" Target="http://www.yaplakal.com/uploads/post-3-12617224929481.jpg" TargetMode="External"/><Relationship Id="rId12" Type="http://schemas.openxmlformats.org/officeDocument/2006/relationships/hyperlink" Target="http://www.computerhistory.org/babbage/henrybabbage/img/5-3-4.jpg" TargetMode="External"/><Relationship Id="rId17" Type="http://schemas.openxmlformats.org/officeDocument/2006/relationships/hyperlink" Target="http://www.livejournal.ru/static/files/themes/quote/13181_03.jpg" TargetMode="External"/><Relationship Id="rId25" Type="http://schemas.openxmlformats.org/officeDocument/2006/relationships/hyperlink" Target="http://img11.nnm.ru/d/c/e/4/0/aba1011f23287c6ad7b18fd7c34.jpg" TargetMode="External"/><Relationship Id="rId2" Type="http://schemas.openxmlformats.org/officeDocument/2006/relationships/hyperlink" Target="http://rufact.org/media/attachments/wakawaka_wikipage/380/&#1054;&#1076;&#1085;&#1077;&#1088;%20&#1042;&#1080;&#1083;&#1100;&#1075;&#1086;&#1076;&#1090;%20&#1058;&#1077;&#1086;&#1092;&#1080;&#1083;.jpg" TargetMode="External"/><Relationship Id="rId16" Type="http://schemas.openxmlformats.org/officeDocument/2006/relationships/hyperlink" Target="http://img15.nnm.ru/c/a/c/8/a/11d32e6f0e394eb6b45ebeeb31a.jpg" TargetMode="External"/><Relationship Id="rId20" Type="http://schemas.openxmlformats.org/officeDocument/2006/relationships/hyperlink" Target="http://gorod.tomsk.ru/uploads/34046/1295768391/25.jpg" TargetMode="External"/><Relationship Id="rId29" Type="http://schemas.openxmlformats.org/officeDocument/2006/relationships/hyperlink" Target="http://www.sch2.stavedu.ru/pict/photo_iso/inf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ensus.gov/history/img/HollerithPhoto.jpg" TargetMode="External"/><Relationship Id="rId11" Type="http://schemas.openxmlformats.org/officeDocument/2006/relationships/hyperlink" Target="http://www.cs.kent.edu/~rothstei/10051/HistoryPt3_files/mark1.jpg" TargetMode="External"/><Relationship Id="rId24" Type="http://schemas.openxmlformats.org/officeDocument/2006/relationships/hyperlink" Target="http://www.botik.ru/ICCC/NewPage/ICCCpageRus/Projects/2008/1session/HTML/abak/pics/ee2.jpg" TargetMode="External"/><Relationship Id="rId5" Type="http://schemas.openxmlformats.org/officeDocument/2006/relationships/hyperlink" Target="http://www2.cegep-rimouski.qc.ca/isc/wp-content/uploads/2010/04/MachineHOLLERITH.jpg" TargetMode="External"/><Relationship Id="rId15" Type="http://schemas.openxmlformats.org/officeDocument/2006/relationships/hyperlink" Target="http://archive.computerhistory.org/resources/still-image/Eckert/eckert_and_mauchly_vacuum_tubes.c1960s.102657861.lg.jpg" TargetMode="External"/><Relationship Id="rId23" Type="http://schemas.openxmlformats.org/officeDocument/2006/relationships/hyperlink" Target="http://www.luti.ru/1/images/1_6_jpg.jpg" TargetMode="External"/><Relationship Id="rId28" Type="http://schemas.openxmlformats.org/officeDocument/2006/relationships/hyperlink" Target="http://www.botik.ru/ICCC/NewPage/ICCCpageRus/Projects/2008/1session/HTML/abak/pics/evm4.jpg" TargetMode="External"/><Relationship Id="rId10" Type="http://schemas.openxmlformats.org/officeDocument/2006/relationships/hyperlink" Target="http://enigma.wikispaces.com/file/view/Collussus.JPG/30606538/Collussus.JPG" TargetMode="External"/><Relationship Id="rId19" Type="http://schemas.openxmlformats.org/officeDocument/2006/relationships/hyperlink" Target="http://a6.sphotos.ak.fbcdn.net/hphotos-ak-ash4/s720x720/320300_158113807607555_100002268107574_309348_1395709288_n.jpg" TargetMode="External"/><Relationship Id="rId4" Type="http://schemas.openxmlformats.org/officeDocument/2006/relationships/hyperlink" Target="http://rssicons.ru/wp-content/uploads/2009/01/rss_bot_by_leoblanchette.jpg" TargetMode="External"/><Relationship Id="rId9" Type="http://schemas.openxmlformats.org/officeDocument/2006/relationships/hyperlink" Target="http://www.sps.ch/uploads/pics/11_Zuse_mit_Z1.jpg" TargetMode="External"/><Relationship Id="rId14" Type="http://schemas.openxmlformats.org/officeDocument/2006/relationships/hyperlink" Target="http://www.fresher.ru/images7/istoriya-razvitiya-kompyuterov/9.jpg" TargetMode="External"/><Relationship Id="rId22" Type="http://schemas.openxmlformats.org/officeDocument/2006/relationships/hyperlink" Target="http://s42.radikal.ru/i096/1010/a3/43c2d16792e5.jpg" TargetMode="External"/><Relationship Id="rId27" Type="http://schemas.openxmlformats.org/officeDocument/2006/relationships/hyperlink" Target="http://cft3.igromania.ru/upload/articles/115/57511/system370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2/2e/Ada_Lovelace_1838.jpg/200px-Ada_Lovelace_1838.jpg" TargetMode="External"/><Relationship Id="rId13" Type="http://schemas.openxmlformats.org/officeDocument/2006/relationships/hyperlink" Target="http://im4-tub-ru.yandex.net/i?id=104241136-26-72" TargetMode="External"/><Relationship Id="rId18" Type="http://schemas.openxmlformats.org/officeDocument/2006/relationships/hyperlink" Target="http://www.kolomna-school7-ict.narod.ru/st10501.htm" TargetMode="External"/><Relationship Id="rId26" Type="http://schemas.openxmlformats.org/officeDocument/2006/relationships/hyperlink" Target="http://www.it-n.ru/communities.aspx?cat_no=107408&amp;d_no=264024&amp;ext=Attachment.aspx?Id=124731" TargetMode="External"/><Relationship Id="rId39" Type="http://schemas.openxmlformats.org/officeDocument/2006/relationships/hyperlink" Target="http://www.it-n.ru/attachment.aspx?id=93334" TargetMode="External"/><Relationship Id="rId3" Type="http://schemas.openxmlformats.org/officeDocument/2006/relationships/hyperlink" Target="http://im4-tub-ru.yandex.net/i?id=309516306-29-72" TargetMode="External"/><Relationship Id="rId21" Type="http://schemas.openxmlformats.org/officeDocument/2006/relationships/hyperlink" Target="http://vsv.lokos.net/users/ls21/2/2.html" TargetMode="External"/><Relationship Id="rId34" Type="http://schemas.openxmlformats.org/officeDocument/2006/relationships/hyperlink" Target="http://www.it-n.ru/resource.aspx?cat_no=111706&amp;d_no=161816&amp;ext=Attachment.aspx?Id=61767" TargetMode="External"/><Relationship Id="rId7" Type="http://schemas.openxmlformats.org/officeDocument/2006/relationships/hyperlink" Target="http://img1.liveinternet.ru/images/attach/c/0/52/967/52967011_CharlesBabbage.jpg" TargetMode="External"/><Relationship Id="rId12" Type="http://schemas.openxmlformats.org/officeDocument/2006/relationships/hyperlink" Target="http://upload.wikimedia.org/wikipedia/ru/3/3d/Shannon.jpg" TargetMode="External"/><Relationship Id="rId17" Type="http://schemas.openxmlformats.org/officeDocument/2006/relationships/hyperlink" Target="http://ru.wikipedia.org/wiki/%C8%F1%F2%EE%F0%E8%FF_%E2%FB%F7%E8%F1%EB%E8%F2%E5%EB%FC%ED%EE%E9_%F2%E5%F5%ED%E8%EA%E8" TargetMode="External"/><Relationship Id="rId25" Type="http://schemas.openxmlformats.org/officeDocument/2006/relationships/hyperlink" Target="http://www.youtube.com/watch?v=aCsBDNf9Mig&amp;feature=player_embedded" TargetMode="External"/><Relationship Id="rId33" Type="http://schemas.openxmlformats.org/officeDocument/2006/relationships/hyperlink" Target="http://www.it-n.ru/communities.aspx?cat_no=107408&amp;d_no=160230&amp;ext=Attachment.aspx?Id=60952" TargetMode="External"/><Relationship Id="rId38" Type="http://schemas.openxmlformats.org/officeDocument/2006/relationships/hyperlink" Target="http://www.it-n.ru/resource.aspx?cat_no=111706&amp;d_no=251019&amp;ext=Attachment.aspx?Id=115057" TargetMode="External"/><Relationship Id="rId2" Type="http://schemas.openxmlformats.org/officeDocument/2006/relationships/hyperlink" Target="http://sovrnau.ru/images/sovrnau.ru/photo/full/44.jpg" TargetMode="External"/><Relationship Id="rId16" Type="http://schemas.openxmlformats.org/officeDocument/2006/relationships/hyperlink" Target="http://rssicons.ru/wp-content/uploads/2009/01/rss_bot_by_leoblanchette.jpg" TargetMode="External"/><Relationship Id="rId20" Type="http://schemas.openxmlformats.org/officeDocument/2006/relationships/hyperlink" Target="http://wiki.mvtom.ru/index.php/" TargetMode="External"/><Relationship Id="rId29" Type="http://schemas.openxmlformats.org/officeDocument/2006/relationships/hyperlink" Target="http://www.it-n.ru/communities.aspx?cat_no=107408&amp;d_no=248708&amp;ext=Attachment.aspx?Id=1133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f/f3/Wilhelm-schickhardt.jpg/200px-Wilhelm-schickhardt.jpg" TargetMode="External"/><Relationship Id="rId11" Type="http://schemas.openxmlformats.org/officeDocument/2006/relationships/hyperlink" Target="http://upload.wikimedia.org/wikipedia/commons/thumb/d/da/Konrad_Zuse_(1992).jpg/200px-Konrad_Zuse_(1992).jpg" TargetMode="External"/><Relationship Id="rId24" Type="http://schemas.openxmlformats.org/officeDocument/2006/relationships/hyperlink" Target="http://www.youtube.com/watch?v=n2OIcyoHruI&amp;feature=player_embedded" TargetMode="External"/><Relationship Id="rId32" Type="http://schemas.openxmlformats.org/officeDocument/2006/relationships/hyperlink" Target="http://www.it-n.ru/communities.aspx?cat_no=107408&amp;d_no=161815&amp;ext=Attachment.aspx?Id=61766" TargetMode="External"/><Relationship Id="rId37" Type="http://schemas.openxmlformats.org/officeDocument/2006/relationships/hyperlink" Target="http://www.it-n.ru/resource.aspx?cat_no=111706&amp;d_no=252148&amp;ext=Attachment.aspx?Id=115906" TargetMode="External"/><Relationship Id="rId40" Type="http://schemas.openxmlformats.org/officeDocument/2006/relationships/hyperlink" Target="http://www.it-n.ru/communities.aspx?cat_no=107408&amp;d_no=167359&amp;ext=Attachment.aspx?Id=65260" TargetMode="External"/><Relationship Id="rId5" Type="http://schemas.openxmlformats.org/officeDocument/2006/relationships/hyperlink" Target="http://upload.wikimedia.org/wikipedia/commons/thumb/e/e3/John_Napier.jpg/240px-John_Napier.jpg" TargetMode="External"/><Relationship Id="rId15" Type="http://schemas.openxmlformats.org/officeDocument/2006/relationships/hyperlink" Target="http://www.aida-nevskaya.ru/wp-content/uploads/2011/04/kolobok.png" TargetMode="External"/><Relationship Id="rId23" Type="http://schemas.openxmlformats.org/officeDocument/2006/relationships/hyperlink" Target="http://portall.zp.ua/video/kompjuter-v-rossii-19-vek-kak-jeto-bylo/id-ExPOk82VFH8.html" TargetMode="External"/><Relationship Id="rId28" Type="http://schemas.openxmlformats.org/officeDocument/2006/relationships/hyperlink" Target="http://www.it-n.ru/communities.aspx?cat_no=107408&amp;d_no=248856&amp;ext=Attachment.aspx?Id=113488" TargetMode="External"/><Relationship Id="rId36" Type="http://schemas.openxmlformats.org/officeDocument/2006/relationships/hyperlink" Target="http://www.it-n.ru/resource.aspx?cat_no=111706&amp;d_no=149746&amp;ext=Attachment.aspx?Id=55682" TargetMode="External"/><Relationship Id="rId10" Type="http://schemas.openxmlformats.org/officeDocument/2006/relationships/hyperlink" Target="http://www.fnal.gov/pub/news/feynman.jpg" TargetMode="External"/><Relationship Id="rId19" Type="http://schemas.openxmlformats.org/officeDocument/2006/relationships/hyperlink" Target="http://istrasvvt.narod.ru/mex.htm" TargetMode="External"/><Relationship Id="rId31" Type="http://schemas.openxmlformats.org/officeDocument/2006/relationships/hyperlink" Target="http://www.it-n.ru/communities.aspx?cat_no=107408&amp;d_no=241530&amp;ext=Attachment.aspx?Id=108820" TargetMode="External"/><Relationship Id="rId4" Type="http://schemas.openxmlformats.org/officeDocument/2006/relationships/hyperlink" Target="http://im7-tub-ru.yandex.net/i?id=360667738-03-72" TargetMode="External"/><Relationship Id="rId9" Type="http://schemas.openxmlformats.org/officeDocument/2006/relationships/hyperlink" Target="http://upload.wikimedia.org/wikipedia/commons/thumb/4/42/Hollerith.jpg/200px-Hollerith.jpg" TargetMode="External"/><Relationship Id="rId14" Type="http://schemas.openxmlformats.org/officeDocument/2006/relationships/hyperlink" Target="http://www.edu54.ru/sites/default/files/userfiles/image/matematika_carica_nauk_1.jpg" TargetMode="External"/><Relationship Id="rId22" Type="http://schemas.openxmlformats.org/officeDocument/2006/relationships/hyperlink" Target="http://wiki.kgpi.ru/mediawiki/index.php/" TargetMode="External"/><Relationship Id="rId27" Type="http://schemas.openxmlformats.org/officeDocument/2006/relationships/hyperlink" Target="http://www.it-n.ru/communities.aspx?cat_no=107408&amp;d_no=202940&amp;ext=Attachment.aspx?Id=123216" TargetMode="External"/><Relationship Id="rId30" Type="http://schemas.openxmlformats.org/officeDocument/2006/relationships/hyperlink" Target="http://www.it-n.ru/communities.aspx?cat_no=107408&amp;d_no=245088&amp;ext=Attachment.aspx?Id=110896" TargetMode="External"/><Relationship Id="rId35" Type="http://schemas.openxmlformats.org/officeDocument/2006/relationships/hyperlink" Target="http://www.it-n.ru/resource.aspx?cat_no=111706&amp;d_no=161815&amp;ext=Attachment.aspx?Id=6176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slide" Target="slide7.xm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slide" Target="slide3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14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rtall.zp.ua/video/kompjuter-v-rossii-19-vek-kak-jeto-bylo/id-ExPOk82VFH8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6264696" cy="954360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solidFill>
                  <a:srgbClr val="660066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виртуальная экскурсия </a:t>
            </a:r>
            <a:endParaRPr lang="ru-RU" sz="4000" b="1" dirty="0">
              <a:solidFill>
                <a:srgbClr val="660066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02866"/>
            <a:ext cx="91440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ru-RU" sz="1500" b="1" kern="0" dirty="0">
                <a:solidFill>
                  <a:srgbClr val="660066"/>
                </a:solidFill>
                <a:effectLst>
                  <a:glow rad="228600">
                    <a:srgbClr val="FFFF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Куликова Елена Николаевна,</a:t>
            </a:r>
            <a:r>
              <a:rPr lang="en-US" sz="1500" b="1" kern="0" dirty="0">
                <a:solidFill>
                  <a:srgbClr val="660066"/>
                </a:solidFill>
                <a:effectLst>
                  <a:glow rad="228600">
                    <a:srgbClr val="FFFF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500" b="1" kern="0" dirty="0" smtClean="0">
                <a:solidFill>
                  <a:srgbClr val="660066"/>
                </a:solidFill>
                <a:effectLst>
                  <a:glow rad="228600">
                    <a:srgbClr val="FFFF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учитель </a:t>
            </a:r>
            <a:r>
              <a:rPr lang="ru-RU" sz="1500" b="1" kern="0" dirty="0">
                <a:solidFill>
                  <a:srgbClr val="660066"/>
                </a:solidFill>
                <a:effectLst>
                  <a:glow rad="228600">
                    <a:srgbClr val="FFFF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математики и </a:t>
            </a:r>
            <a:r>
              <a:rPr lang="ru-RU" sz="1500" b="1" kern="0" dirty="0" smtClean="0">
                <a:solidFill>
                  <a:srgbClr val="660066"/>
                </a:solidFill>
                <a:effectLst>
                  <a:glow rad="228600">
                    <a:srgbClr val="FFFF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информатики МБОУ </a:t>
            </a:r>
            <a:r>
              <a:rPr lang="ru-RU" sz="1500" b="1" kern="0" dirty="0" err="1">
                <a:solidFill>
                  <a:srgbClr val="660066"/>
                </a:solidFill>
                <a:effectLst>
                  <a:glow rad="228600">
                    <a:srgbClr val="FFFF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Уметской</a:t>
            </a:r>
            <a:r>
              <a:rPr lang="ru-RU" sz="1500" b="1" kern="0" dirty="0">
                <a:solidFill>
                  <a:srgbClr val="660066"/>
                </a:solidFill>
                <a:effectLst>
                  <a:glow rad="228600">
                    <a:srgbClr val="FFFF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СОШ  Тамбовской обл.</a:t>
            </a:r>
            <a:endParaRPr lang="en-US" sz="1500" b="1" kern="0" dirty="0">
              <a:solidFill>
                <a:srgbClr val="660066"/>
              </a:solidFill>
              <a:effectLst>
                <a:glow rad="228600">
                  <a:srgbClr val="FFFF6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276872"/>
            <a:ext cx="53544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ычислительная</a:t>
            </a:r>
          </a:p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</a:t>
            </a:r>
          </a:p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человек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 descr="Картинка 32 из 2008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573016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://im5-tub-ru.yandex.net/i?id=10201026-51-72&amp;n=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412776"/>
            <a:ext cx="2520280" cy="197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В США на предприятии фирмы IBM </a:t>
            </a:r>
            <a:r>
              <a:rPr lang="ru-RU" sz="2800" b="1" dirty="0" err="1" smtClean="0">
                <a:solidFill>
                  <a:srgbClr val="660066"/>
                </a:solidFill>
              </a:rPr>
              <a:t>Говард</a:t>
            </a:r>
            <a:r>
              <a:rPr lang="ru-RU" sz="2800" b="1" dirty="0" smtClean="0">
                <a:solidFill>
                  <a:srgbClr val="660066"/>
                </a:solidFill>
              </a:rPr>
              <a:t> </a:t>
            </a:r>
            <a:r>
              <a:rPr lang="ru-RU" sz="2800" b="1" dirty="0" err="1" smtClean="0">
                <a:solidFill>
                  <a:srgbClr val="660066"/>
                </a:solidFill>
              </a:rPr>
              <a:t>Эйкен</a:t>
            </a:r>
            <a:r>
              <a:rPr lang="ru-RU" sz="2800" b="1" dirty="0" smtClean="0">
                <a:solidFill>
                  <a:srgbClr val="660066"/>
                </a:solidFill>
              </a:rPr>
              <a:t> создал более мощный компьютер «Марк-1», который использовался для военных расчетов (1944 г.)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1520" y="764704"/>
            <a:ext cx="1872208" cy="187220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580" y="-105137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В 1946 г.  была построена первая электронная вычислительная машина ENIAC.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Создатели: Джон </a:t>
            </a:r>
            <a:r>
              <a:rPr lang="ru-RU" sz="2800" b="1" dirty="0" err="1" smtClean="0">
                <a:solidFill>
                  <a:srgbClr val="660066"/>
                </a:solidFill>
              </a:rPr>
              <a:t>Моушли</a:t>
            </a:r>
            <a:r>
              <a:rPr lang="ru-RU" sz="2800" b="1" dirty="0" smtClean="0">
                <a:solidFill>
                  <a:srgbClr val="660066"/>
                </a:solidFill>
              </a:rPr>
              <a:t> и Дж. </a:t>
            </a:r>
            <a:r>
              <a:rPr lang="ru-RU" sz="2800" b="1" dirty="0" err="1" smtClean="0">
                <a:solidFill>
                  <a:srgbClr val="660066"/>
                </a:solidFill>
              </a:rPr>
              <a:t>Преспер</a:t>
            </a:r>
            <a:r>
              <a:rPr lang="ru-RU" sz="2800" b="1" dirty="0" smtClean="0">
                <a:solidFill>
                  <a:srgbClr val="660066"/>
                </a:solidFill>
              </a:rPr>
              <a:t> </a:t>
            </a:r>
            <a:r>
              <a:rPr lang="ru-RU" sz="2800" b="1" dirty="0" err="1" smtClean="0">
                <a:solidFill>
                  <a:srgbClr val="660066"/>
                </a:solidFill>
              </a:rPr>
              <a:t>Экерт</a:t>
            </a:r>
            <a:r>
              <a:rPr lang="ru-RU" sz="2800" b="1" dirty="0" smtClean="0">
                <a:solidFill>
                  <a:srgbClr val="660066"/>
                </a:solidFill>
              </a:rPr>
              <a:t>. 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9512" y="840821"/>
            <a:ext cx="3157787" cy="2682216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836712"/>
            <a:ext cx="2482485" cy="360899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534561"/>
            <a:ext cx="9144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В 1951 г. была создана ЭВМ. Называлась она МЭСМ - малая электронная счетная машина. Ее конструктором был Сергей Алексеевич Лебедев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657" y="-17478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980728"/>
          <a:ext cx="9144000" cy="489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712"/>
                <a:gridCol w="1296144"/>
                <a:gridCol w="1512168"/>
                <a:gridCol w="1368152"/>
                <a:gridCol w="1656184"/>
                <a:gridCol w="1331640"/>
              </a:tblGrid>
              <a:tr h="1072327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Годы применения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err="1" smtClean="0">
                          <a:solidFill>
                            <a:srgbClr val="660066"/>
                          </a:solidFill>
                        </a:rPr>
                        <a:t>Основн</a:t>
                      </a:r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. элемент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Кол-во ЭВМ в мире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Кол-во операций в сек.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Носитель </a:t>
                      </a:r>
                      <a:r>
                        <a:rPr lang="ru-RU" sz="2400" b="1" spc="-150" dirty="0" err="1" smtClean="0">
                          <a:solidFill>
                            <a:srgbClr val="660066"/>
                          </a:solidFill>
                        </a:rPr>
                        <a:t>инф-ции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Размеры ЭВМ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971520">
                <a:tc>
                  <a:txBody>
                    <a:bodyPr/>
                    <a:lstStyle/>
                    <a:p>
                      <a:pPr algn="ctr"/>
                      <a:endParaRPr lang="ru-RU" sz="36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sz="2400" spc="-150" dirty="0" smtClean="0"/>
                    </a:p>
                    <a:p>
                      <a:pPr algn="ctr"/>
                      <a:endParaRPr lang="ru-RU" sz="28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797371">
                <a:tc>
                  <a:txBody>
                    <a:bodyPr/>
                    <a:lstStyle/>
                    <a:p>
                      <a:pPr algn="ctr"/>
                      <a:endParaRPr lang="ru-RU" sz="2400" spc="-150" dirty="0" smtClean="0"/>
                    </a:p>
                    <a:p>
                      <a:pPr algn="ctr"/>
                      <a:endParaRPr lang="ru-RU" sz="28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916280">
                <a:tc>
                  <a:txBody>
                    <a:bodyPr/>
                    <a:lstStyle/>
                    <a:p>
                      <a:pPr algn="ctr"/>
                      <a:endParaRPr lang="ru-RU" sz="28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C:\Users\123\Desktop\мкэ\rss_bot_by_leoblanchett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598368"/>
            <a:ext cx="1259632" cy="12596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ятиугольник 5">
            <a:hlinkClick r:id="rId4" action="ppaction://hlinksldjump"/>
          </p:cNvPr>
          <p:cNvSpPr/>
          <p:nvPr/>
        </p:nvSpPr>
        <p:spPr>
          <a:xfrm>
            <a:off x="0" y="2636912"/>
            <a:ext cx="1979712" cy="432048"/>
          </a:xfrm>
          <a:prstGeom prst="homePlat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50" dirty="0" smtClean="0">
                <a:solidFill>
                  <a:srgbClr val="660066"/>
                </a:solidFill>
              </a:rPr>
              <a:t>I </a:t>
            </a:r>
            <a:r>
              <a:rPr lang="ru-RU" sz="2400" b="1" spc="-150" dirty="0" smtClean="0">
                <a:solidFill>
                  <a:srgbClr val="660066"/>
                </a:solidFill>
              </a:rPr>
              <a:t>поколение</a:t>
            </a:r>
            <a:endParaRPr lang="ru-RU" sz="2400" b="1" spc="-150" dirty="0">
              <a:solidFill>
                <a:srgbClr val="660066"/>
              </a:solidFill>
            </a:endParaRPr>
          </a:p>
        </p:txBody>
      </p:sp>
      <p:sp>
        <p:nvSpPr>
          <p:cNvPr id="7" name="Пятиугольник 6">
            <a:hlinkClick r:id="rId5" action="ppaction://hlinksldjump"/>
          </p:cNvPr>
          <p:cNvSpPr/>
          <p:nvPr/>
        </p:nvSpPr>
        <p:spPr>
          <a:xfrm>
            <a:off x="0" y="3573016"/>
            <a:ext cx="1979712" cy="43204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50" dirty="0" smtClean="0">
                <a:solidFill>
                  <a:srgbClr val="660066"/>
                </a:solidFill>
              </a:rPr>
              <a:t>II</a:t>
            </a:r>
            <a:r>
              <a:rPr lang="en-US" sz="2400" b="1" spc="-150" dirty="0" smtClean="0"/>
              <a:t> </a:t>
            </a:r>
            <a:r>
              <a:rPr lang="ru-RU" sz="2400" b="1" spc="-150" dirty="0" smtClean="0">
                <a:solidFill>
                  <a:srgbClr val="660066"/>
                </a:solidFill>
              </a:rPr>
              <a:t>поколение</a:t>
            </a:r>
            <a:endParaRPr lang="ru-RU" sz="2400" b="1" spc="-150" dirty="0">
              <a:solidFill>
                <a:srgbClr val="660066"/>
              </a:solidFill>
            </a:endParaRPr>
          </a:p>
        </p:txBody>
      </p:sp>
      <p:sp>
        <p:nvSpPr>
          <p:cNvPr id="14" name="Пятиугольник 13">
            <a:hlinkClick r:id="rId6" action="ppaction://hlinksldjump"/>
          </p:cNvPr>
          <p:cNvSpPr/>
          <p:nvPr/>
        </p:nvSpPr>
        <p:spPr>
          <a:xfrm>
            <a:off x="0" y="4437112"/>
            <a:ext cx="1979712" cy="43204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50" dirty="0" smtClean="0">
                <a:solidFill>
                  <a:srgbClr val="660066"/>
                </a:solidFill>
              </a:rPr>
              <a:t>III</a:t>
            </a:r>
            <a:r>
              <a:rPr lang="en-US" sz="2400" b="1" spc="-150" dirty="0" smtClean="0"/>
              <a:t> </a:t>
            </a:r>
            <a:r>
              <a:rPr lang="ru-RU" sz="2400" b="1" spc="-150" dirty="0" smtClean="0">
                <a:solidFill>
                  <a:srgbClr val="660066"/>
                </a:solidFill>
              </a:rPr>
              <a:t>поколение</a:t>
            </a:r>
            <a:endParaRPr lang="ru-RU" sz="2400" b="1" spc="-150" dirty="0">
              <a:solidFill>
                <a:srgbClr val="660066"/>
              </a:solidFill>
            </a:endParaRPr>
          </a:p>
        </p:txBody>
      </p:sp>
      <p:sp>
        <p:nvSpPr>
          <p:cNvPr id="10" name="Пятиугольник 9">
            <a:hlinkClick r:id="rId7" action="ppaction://hlinksldjump"/>
          </p:cNvPr>
          <p:cNvSpPr/>
          <p:nvPr/>
        </p:nvSpPr>
        <p:spPr>
          <a:xfrm>
            <a:off x="0" y="5373216"/>
            <a:ext cx="1979712" cy="432048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150" dirty="0" smtClean="0">
                <a:solidFill>
                  <a:srgbClr val="660066"/>
                </a:solidFill>
              </a:rPr>
              <a:t>IV </a:t>
            </a:r>
            <a:r>
              <a:rPr lang="ru-RU" sz="2400" b="1" spc="-150" dirty="0" smtClean="0">
                <a:solidFill>
                  <a:srgbClr val="660066"/>
                </a:solidFill>
              </a:rPr>
              <a:t>поколение</a:t>
            </a:r>
            <a:endParaRPr lang="ru-RU" sz="2400" b="1" spc="-150" dirty="0">
              <a:solidFill>
                <a:srgbClr val="660066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980728"/>
          <a:ext cx="9144000" cy="5002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712"/>
                <a:gridCol w="1296144"/>
                <a:gridCol w="1512168"/>
                <a:gridCol w="1368152"/>
                <a:gridCol w="1656184"/>
                <a:gridCol w="1331640"/>
              </a:tblGrid>
              <a:tr h="1210769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Годы применения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err="1" smtClean="0">
                          <a:solidFill>
                            <a:srgbClr val="660066"/>
                          </a:solidFill>
                        </a:rPr>
                        <a:t>Основн</a:t>
                      </a:r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. элемент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Кол-во ЭВМ в мире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Кол-во операций в сек.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Носитель </a:t>
                      </a:r>
                      <a:r>
                        <a:rPr lang="ru-RU" sz="2400" b="1" spc="-150" dirty="0" err="1" smtClean="0">
                          <a:solidFill>
                            <a:srgbClr val="660066"/>
                          </a:solidFill>
                        </a:rPr>
                        <a:t>инф-ции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Размеры ЭВМ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805455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1946-1958</a:t>
                      </a:r>
                    </a:p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 поколение</a:t>
                      </a:r>
                      <a:endParaRPr lang="ru-RU" sz="28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Эл. лампа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Десятки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10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-14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4</a:t>
                      </a:r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Перфокарта Перфолента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Большие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857639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1958-1964</a:t>
                      </a:r>
                    </a:p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2 поколение</a:t>
                      </a:r>
                      <a:endParaRPr lang="ru-RU" sz="28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err="1" smtClean="0">
                          <a:solidFill>
                            <a:srgbClr val="660066"/>
                          </a:solidFill>
                        </a:rPr>
                        <a:t>Транзис-тор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Тысячи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pc="-150" dirty="0" smtClean="0">
                          <a:solidFill>
                            <a:srgbClr val="660066"/>
                          </a:solidFill>
                        </a:rPr>
                        <a:t>1</a:t>
                      </a:r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0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4</a:t>
                      </a:r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-10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6</a:t>
                      </a:r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Магнитная Лента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Значит. меньше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837815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1964-1972</a:t>
                      </a:r>
                    </a:p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3 поколение</a:t>
                      </a:r>
                      <a:endParaRPr lang="ru-RU" sz="28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ИС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Десятки тысяч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10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5</a:t>
                      </a:r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-10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7</a:t>
                      </a:r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Диск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Мини-ЭВМ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  <a:tr h="1272860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1972 – </a:t>
                      </a:r>
                    </a:p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наст. Время</a:t>
                      </a:r>
                    </a:p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4 поколение</a:t>
                      </a:r>
                      <a:endParaRPr lang="ru-RU" sz="28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БИС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Миллионы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10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6</a:t>
                      </a:r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-10</a:t>
                      </a:r>
                      <a:r>
                        <a:rPr lang="ru-RU" sz="2400" b="1" spc="-150" baseline="30000" dirty="0" smtClean="0">
                          <a:solidFill>
                            <a:srgbClr val="660066"/>
                          </a:solidFill>
                        </a:rPr>
                        <a:t>8</a:t>
                      </a:r>
                      <a:endParaRPr lang="ru-RU" sz="2400" b="1" spc="-15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Гибкий и лазерный диск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Микро</a:t>
                      </a:r>
                      <a:endParaRPr lang="en-US" sz="2400" b="1" spc="-150" dirty="0" smtClean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r>
                        <a:rPr lang="ru-RU" sz="2400" b="1" spc="-150" dirty="0" smtClean="0">
                          <a:solidFill>
                            <a:srgbClr val="660066"/>
                          </a:solidFill>
                        </a:rPr>
                        <a:t>ЭВМ</a:t>
                      </a:r>
                      <a:endParaRPr lang="ru-RU" sz="2400" b="1" spc="-15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4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54705" y="764704"/>
            <a:ext cx="3917557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1520" y="4158903"/>
            <a:ext cx="3960440" cy="212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650828" y="4149081"/>
            <a:ext cx="423483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647740" y="764704"/>
            <a:ext cx="423262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3717032"/>
            <a:ext cx="1296144" cy="400110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ЭНИАК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3717032"/>
            <a:ext cx="1080120" cy="400110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</a:rPr>
              <a:t>УРАЛ - 1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309320"/>
            <a:ext cx="1080120" cy="400110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УРАЛ - 1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6309320"/>
            <a:ext cx="1080120" cy="400110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МЭСМ</a:t>
            </a:r>
            <a:endParaRPr lang="ru-RU" sz="2000" b="1" dirty="0">
              <a:solidFill>
                <a:srgbClr val="660066"/>
              </a:solidFill>
            </a:endParaRPr>
          </a:p>
        </p:txBody>
      </p:sp>
      <p:pic>
        <p:nvPicPr>
          <p:cNvPr id="14" name="Picture 2" descr="C:\Users\123\Desktop\мкэ\rss_bot_by_leoblanchet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0304" y="5784304"/>
            <a:ext cx="1073696" cy="1073696"/>
          </a:xfrm>
          <a:prstGeom prst="rect">
            <a:avLst/>
          </a:prstGeom>
          <a:ln>
            <a:noFill/>
          </a:ln>
          <a:effectLst>
            <a:glow rad="101600">
              <a:srgbClr val="FFE4C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2391" y="-11992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4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391" y="-11992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123\Desktop\2bff4714f8daf1488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764704"/>
            <a:ext cx="3488018" cy="272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23\Desktop\47733_html_mbd52a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717032"/>
            <a:ext cx="3504927" cy="284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123\Desktop\a10-7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717032"/>
            <a:ext cx="4464496" cy="289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123\Desktop\43c2d16792e5.jpg"/>
          <p:cNvPicPr>
            <a:picLocks noChangeAspect="1" noChangeArrowheads="1"/>
          </p:cNvPicPr>
          <p:nvPr/>
        </p:nvPicPr>
        <p:blipFill>
          <a:blip r:embed="rId6" cstate="email"/>
          <a:srcRect r="4356"/>
          <a:stretch>
            <a:fillRect/>
          </a:stretch>
        </p:blipFill>
        <p:spPr bwMode="auto">
          <a:xfrm>
            <a:off x="323528" y="764704"/>
            <a:ext cx="446449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123\Desktop\мкэ\rss_bot_by_leoblanchet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0304" y="5784304"/>
            <a:ext cx="1073696" cy="1073696"/>
          </a:xfrm>
          <a:prstGeom prst="rect">
            <a:avLst/>
          </a:prstGeom>
          <a:ln>
            <a:noFill/>
          </a:ln>
          <a:effectLst>
            <a:glow rad="101600">
              <a:srgbClr val="FFE4C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4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391" y="-11992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123\Desktop\a8c3c88bbcf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764704"/>
            <a:ext cx="426720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123\Desktop\aba1011f23287c6ad7b18fd7c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764705"/>
            <a:ext cx="4104456" cy="281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123\Desktop\54408562_0062922720_b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717032"/>
            <a:ext cx="4248472" cy="300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123\Desktop\05_03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4" t="552" r="3763" b="12748"/>
          <a:stretch>
            <a:fillRect/>
          </a:stretch>
        </p:blipFill>
        <p:spPr bwMode="auto">
          <a:xfrm>
            <a:off x="652751" y="3747742"/>
            <a:ext cx="3391713" cy="302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123\Desktop\мкэ\rss_bot_by_leoblanchet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0304" y="5784304"/>
            <a:ext cx="1073696" cy="1073696"/>
          </a:xfrm>
          <a:prstGeom prst="rect">
            <a:avLst/>
          </a:prstGeom>
          <a:ln>
            <a:noFill/>
          </a:ln>
          <a:effectLst>
            <a:glow rad="101600">
              <a:srgbClr val="FFE4C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alphaModFix amt="4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391" y="-11992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123\Desktop\IbmSystem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23121"/>
            <a:ext cx="3816424" cy="267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23\Desktop\system3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908720"/>
            <a:ext cx="351039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123\Desktop\evm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861048"/>
            <a:ext cx="381000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123\Desktop\inf3.jpg"/>
          <p:cNvPicPr>
            <a:picLocks noChangeAspect="1" noChangeArrowheads="1"/>
          </p:cNvPicPr>
          <p:nvPr/>
        </p:nvPicPr>
        <p:blipFill>
          <a:blip r:embed="rId6" cstate="email"/>
          <a:srcRect l="1974" r="1316"/>
          <a:stretch>
            <a:fillRect/>
          </a:stretch>
        </p:blipFill>
        <p:spPr bwMode="auto">
          <a:xfrm>
            <a:off x="4716016" y="3861048"/>
            <a:ext cx="352839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123\Desktop\мкэ\rss_bot_by_leoblanchett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0304" y="5784304"/>
            <a:ext cx="1073696" cy="1073696"/>
          </a:xfrm>
          <a:prstGeom prst="rect">
            <a:avLst/>
          </a:prstGeom>
          <a:ln>
            <a:noFill/>
          </a:ln>
          <a:effectLst>
            <a:glow rad="101600">
              <a:srgbClr val="FFE4C9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 в лицах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467544" y="1196752"/>
            <a:ext cx="8208912" cy="4842539"/>
            <a:chOff x="539552" y="980728"/>
            <a:chExt cx="8208912" cy="4842539"/>
          </a:xfrm>
        </p:grpSpPr>
        <p:grpSp>
          <p:nvGrpSpPr>
            <p:cNvPr id="53" name="Группа 10"/>
            <p:cNvGrpSpPr/>
            <p:nvPr/>
          </p:nvGrpSpPr>
          <p:grpSpPr>
            <a:xfrm>
              <a:off x="539552" y="984499"/>
              <a:ext cx="3024336" cy="4838768"/>
              <a:chOff x="204890" y="748119"/>
              <a:chExt cx="2919202" cy="483876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204890" y="4632780"/>
                <a:ext cx="2919202" cy="954107"/>
              </a:xfrm>
              <a:prstGeom prst="rect">
                <a:avLst/>
              </a:prstGeom>
              <a:grp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Блез Паска́ль</a:t>
                </a:r>
                <a:endParaRPr lang="ru-RU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ru-RU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623 — 1662)</a:t>
                </a:r>
                <a:endParaRPr lang="ru-RU" sz="2800" b="1" dirty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 bwMode="auto">
              <a:xfrm>
                <a:off x="204890" y="748119"/>
                <a:ext cx="2893281" cy="3520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54" name="Прямоугольник 53"/>
            <p:cNvSpPr/>
            <p:nvPr/>
          </p:nvSpPr>
          <p:spPr>
            <a:xfrm>
              <a:off x="4211960" y="980728"/>
              <a:ext cx="4536504" cy="48320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Машина Паскаля могла суммировать десятичные числа. Впечатление о «способностях» этой машины высказал сам Паскаль: «Арифметическая машина производит действия, приближающиеся к мысли больше, чем все, что делают животные» 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51520" y="1196752"/>
            <a:ext cx="8352928" cy="5057403"/>
            <a:chOff x="539552" y="764704"/>
            <a:chExt cx="8352928" cy="5057403"/>
          </a:xfrm>
        </p:grpSpPr>
        <p:grpSp>
          <p:nvGrpSpPr>
            <p:cNvPr id="47" name="Группа 83"/>
            <p:cNvGrpSpPr/>
            <p:nvPr/>
          </p:nvGrpSpPr>
          <p:grpSpPr>
            <a:xfrm>
              <a:off x="539552" y="764704"/>
              <a:ext cx="3240360" cy="5057403"/>
              <a:chOff x="3013627" y="1062078"/>
              <a:chExt cx="3127717" cy="5057403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13627" y="4734486"/>
                <a:ext cx="3127717" cy="13849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Го́тфрид Ви́льгельм </a:t>
                </a:r>
                <a:endParaRPr lang="ru-RU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Ле́йбниц</a:t>
                </a:r>
                <a:endParaRPr lang="ru-RU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ru-RU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(1646 — 1716)</a:t>
                </a:r>
                <a:endParaRPr lang="ru-RU" sz="2800" b="1" dirty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 bwMode="auto">
              <a:xfrm>
                <a:off x="3230069" y="1062078"/>
                <a:ext cx="2688739" cy="35283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48" name="Прямоугольник 47"/>
            <p:cNvSpPr/>
            <p:nvPr/>
          </p:nvSpPr>
          <p:spPr>
            <a:xfrm>
              <a:off x="4499992" y="764704"/>
              <a:ext cx="4392488" cy="35394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660066"/>
                  </a:solidFill>
                </a:rPr>
                <a:t>«Недостойно талантливому человеку тратить, подобно рабу, часы на вычисления, которые, безусловно, можно было бы доверить любому лицу, если бы при этом применить машину»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  <p:sp>
          <p:nvSpPr>
            <p:cNvPr id="49" name="Багетная рамка 48">
              <a:hlinkClick r:id="rId5"/>
            </p:cNvPr>
            <p:cNvSpPr/>
            <p:nvPr/>
          </p:nvSpPr>
          <p:spPr>
            <a:xfrm>
              <a:off x="5220072" y="5013176"/>
              <a:ext cx="2808312" cy="792088"/>
            </a:xfrm>
            <a:prstGeom prst="bevel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Это интересно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23528" y="1196752"/>
            <a:ext cx="8208912" cy="5057404"/>
            <a:chOff x="539552" y="1124744"/>
            <a:chExt cx="8208912" cy="5057404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9552" y="4797153"/>
              <a:ext cx="3240360" cy="13849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rgbClr val="660066"/>
                  </a:solidFill>
                </a:rPr>
                <a:t>Вильгодт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Теофил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Однер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</a:p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(1845 — 1905)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683567" y="1125464"/>
              <a:ext cx="2919565" cy="35662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5" name="Rectangle 1"/>
            <p:cNvSpPr>
              <a:spLocks noChangeArrowheads="1"/>
            </p:cNvSpPr>
            <p:nvPr/>
          </p:nvSpPr>
          <p:spPr bwMode="auto">
            <a:xfrm>
              <a:off x="4355976" y="1124744"/>
              <a:ext cx="4392488" cy="35394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660066"/>
                  </a:solidFill>
                  <a:effectLst/>
                  <a:cs typeface="Times New Roman" pitchFamily="18" charset="0"/>
                </a:rPr>
                <a:t>«После пятнадцатилетнего труда и постоянных улучшений мне удалось устроить аппарат, превосходящий значительно изобретенные моими предшественниками»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7544" y="1124744"/>
            <a:ext cx="8208912" cy="5058563"/>
            <a:chOff x="251520" y="1268760"/>
            <a:chExt cx="8208912" cy="5058563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251520" y="1323538"/>
              <a:ext cx="3076253" cy="38817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539552" y="5373216"/>
              <a:ext cx="2332307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Джон Не́пер </a:t>
              </a:r>
              <a:endParaRPr lang="ru-RU" sz="28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1550—1617) </a:t>
              </a:r>
              <a:endParaRPr lang="ru-RU" sz="2800" b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23928" y="1268760"/>
              <a:ext cx="4536504" cy="39703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«Я всегда старался, насколько позволяли мои силы и способности, освободить людей от трудности и скуки вычислений, докучливость которых обыкновенно отпугивает очень многих от изучения математики»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51520" y="1124744"/>
            <a:ext cx="8424936" cy="5058563"/>
            <a:chOff x="611560" y="908720"/>
            <a:chExt cx="8424936" cy="5058563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827583" y="908720"/>
              <a:ext cx="3392974" cy="3960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611560" y="5013176"/>
              <a:ext cx="3600400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Вильге́льм</a:t>
              </a:r>
              <a:r>
                <a:rPr lang="vi-VN" sz="2800" b="1" dirty="0" smtClean="0">
                  <a:solidFill>
                    <a:srgbClr val="660066"/>
                  </a:solidFill>
                </a:rPr>
                <a:t> </a:t>
              </a:r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Шиккард</a:t>
              </a:r>
              <a:endParaRPr lang="ru-RU" sz="28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 (1592 — 1635</a:t>
              </a:r>
              <a:r>
                <a:rPr lang="ru-RU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ru-RU" sz="2800" b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716016" y="908721"/>
              <a:ext cx="4320480" cy="50405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«То, что ты просчитываешь сам, я попытался сделать механическим способом и ... сконструировал машину, которая может автоматически складывать заданные числа»</a:t>
              </a:r>
            </a:p>
            <a:p>
              <a:endParaRPr lang="ru-RU" sz="1600" b="1" dirty="0" smtClean="0">
                <a:solidFill>
                  <a:srgbClr val="660066"/>
                </a:solidFill>
              </a:endParaRPr>
            </a:p>
            <a:p>
              <a:pPr algn="r"/>
              <a:r>
                <a:rPr lang="ru-RU" sz="2800" b="1" dirty="0" smtClean="0">
                  <a:solidFill>
                    <a:srgbClr val="660066"/>
                  </a:solidFill>
                </a:rPr>
                <a:t>(из письма к </a:t>
              </a:r>
            </a:p>
            <a:p>
              <a:pPr algn="r"/>
              <a:r>
                <a:rPr lang="ru-RU" sz="2800" b="1" dirty="0" smtClean="0">
                  <a:solidFill>
                    <a:srgbClr val="660066"/>
                  </a:solidFill>
                </a:rPr>
                <a:t>Иоганну Кеплеру)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7544" y="1124744"/>
            <a:ext cx="8352928" cy="5328592"/>
            <a:chOff x="313789" y="903433"/>
            <a:chExt cx="8352928" cy="5328592"/>
          </a:xfrm>
        </p:grpSpPr>
        <p:grpSp>
          <p:nvGrpSpPr>
            <p:cNvPr id="59" name="Группа 1"/>
            <p:cNvGrpSpPr/>
            <p:nvPr/>
          </p:nvGrpSpPr>
          <p:grpSpPr>
            <a:xfrm>
              <a:off x="313789" y="903433"/>
              <a:ext cx="8352928" cy="5328592"/>
              <a:chOff x="216024" y="836712"/>
              <a:chExt cx="8352928" cy="5328592"/>
            </a:xfrm>
          </p:grpSpPr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 bwMode="auto">
              <a:xfrm>
                <a:off x="216024" y="837136"/>
                <a:ext cx="2990534" cy="39595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2" name="Прямоугольник 61"/>
              <p:cNvSpPr/>
              <p:nvPr/>
            </p:nvSpPr>
            <p:spPr>
              <a:xfrm>
                <a:off x="3456384" y="836712"/>
                <a:ext cx="5112568" cy="4401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660066"/>
                    </a:solidFill>
                  </a:rPr>
                  <a:t>Только после смерти Бэббиджа его сын Генри сумел построить по чертежам отца центральный узел "Аналитической машины" - арифметическое устройство, которое в 1888 г. вычислило произведения числа </a:t>
                </a:r>
                <a:r>
                  <a:rPr lang="el-GR" sz="2800" b="1" dirty="0" smtClean="0">
                    <a:solidFill>
                      <a:srgbClr val="660066"/>
                    </a:solidFill>
                    <a:latin typeface="Calibri"/>
                    <a:cs typeface="Calibri"/>
                  </a:rPr>
                  <a:t>π</a:t>
                </a:r>
                <a:r>
                  <a:rPr lang="ru-RU" sz="2800" b="1" dirty="0" smtClean="0">
                    <a:solidFill>
                      <a:srgbClr val="660066"/>
                    </a:solidFill>
                  </a:rPr>
                  <a:t> на числа натурального ряда от 1 до 32 с точностью до 29 знаков! </a:t>
                </a:r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63" name="Багетная рамка 62">
                <a:hlinkClick r:id="rId10"/>
              </p:cNvPr>
              <p:cNvSpPr/>
              <p:nvPr/>
            </p:nvSpPr>
            <p:spPr>
              <a:xfrm>
                <a:off x="4536504" y="5373216"/>
                <a:ext cx="2808312" cy="792088"/>
              </a:xfrm>
              <a:prstGeom prst="bevel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660066"/>
                    </a:solidFill>
                  </a:rPr>
                  <a:t>Это интересно</a:t>
                </a:r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313789" y="5007889"/>
              <a:ext cx="2757673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Ча́рльз Бэ́ббидж </a:t>
              </a:r>
              <a:endParaRPr lang="ru-RU" sz="28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  <a:p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(1791 — 1871) </a:t>
              </a:r>
              <a:endParaRPr lang="ru-RU" sz="2800" b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1520" y="1124744"/>
            <a:ext cx="8676456" cy="5129411"/>
            <a:chOff x="-365004" y="939972"/>
            <a:chExt cx="8676456" cy="5129411"/>
          </a:xfrm>
        </p:grpSpPr>
        <p:grpSp>
          <p:nvGrpSpPr>
            <p:cNvPr id="26" name="Группа 4"/>
            <p:cNvGrpSpPr/>
            <p:nvPr/>
          </p:nvGrpSpPr>
          <p:grpSpPr>
            <a:xfrm>
              <a:off x="-365004" y="939972"/>
              <a:ext cx="2987824" cy="5129411"/>
              <a:chOff x="-365004" y="939972"/>
              <a:chExt cx="2987824" cy="5129411"/>
            </a:xfrm>
          </p:grpSpPr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-365004" y="939972"/>
                <a:ext cx="2950088" cy="36724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9" name="Прямоугольник 2"/>
              <p:cNvSpPr/>
              <p:nvPr/>
            </p:nvSpPr>
            <p:spPr>
              <a:xfrm>
                <a:off x="-329508" y="4684388"/>
                <a:ext cx="2952328" cy="13849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Авгу́ста</a:t>
                </a:r>
                <a:r>
                  <a:rPr lang="ru-RU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 Ада Лавлейс </a:t>
                </a:r>
              </a:p>
              <a:p>
                <a:pPr algn="ctr"/>
                <a:r>
                  <a:rPr lang="ru-RU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(1815 — 1852)</a:t>
                </a:r>
                <a:endParaRPr lang="ru-RU" sz="2800" b="1" dirty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2766836" y="944047"/>
              <a:ext cx="5544616" cy="51167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«Дочь, птенчик, Ада милая! На мать</a:t>
              </a: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Похожа ль ты, единственно родная?</a:t>
              </a: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В день той разлуки мне могла сиять</a:t>
              </a: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В твоих глазах надежда голубая…</a:t>
              </a: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Спи в колыбели сладко, без волнения;</a:t>
              </a: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Я через море, с горной высоты</a:t>
              </a: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Тебе любимой, шлю благословенье,</a:t>
              </a: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Каким могла б ты стать для моего томленья!» </a:t>
              </a:r>
            </a:p>
            <a:p>
              <a:endParaRPr lang="ru-RU" sz="1050" b="1" dirty="0" smtClean="0">
                <a:solidFill>
                  <a:srgbClr val="660066"/>
                </a:solidFill>
              </a:endParaRPr>
            </a:p>
            <a:p>
              <a:endParaRPr lang="ru-RU" sz="3600" b="1" spc="-150" dirty="0" smtClean="0">
                <a:solidFill>
                  <a:srgbClr val="660066"/>
                </a:solidFill>
              </a:endParaRPr>
            </a:p>
            <a:p>
              <a:r>
                <a:rPr lang="ru-RU" sz="2800" b="1" spc="-150" dirty="0" smtClean="0">
                  <a:solidFill>
                    <a:srgbClr val="660066"/>
                  </a:solidFill>
                </a:rPr>
                <a:t>Из поэмы Байрона  "</a:t>
              </a:r>
              <a:r>
                <a:rPr lang="ru-RU" sz="2800" b="1" spc="-150" dirty="0" err="1" smtClean="0">
                  <a:solidFill>
                    <a:srgbClr val="660066"/>
                  </a:solidFill>
                </a:rPr>
                <a:t>Чайльд</a:t>
              </a:r>
              <a:r>
                <a:rPr lang="ru-RU" sz="2800" b="1" spc="-150" dirty="0" smtClean="0">
                  <a:solidFill>
                    <a:srgbClr val="660066"/>
                  </a:solidFill>
                </a:rPr>
                <a:t> Гарольд»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 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1520" y="1124744"/>
            <a:ext cx="8640960" cy="5274587"/>
            <a:chOff x="323528" y="764704"/>
            <a:chExt cx="8640960" cy="5274587"/>
          </a:xfrm>
        </p:grpSpPr>
        <p:grpSp>
          <p:nvGrpSpPr>
            <p:cNvPr id="21" name="Группа 5"/>
            <p:cNvGrpSpPr/>
            <p:nvPr/>
          </p:nvGrpSpPr>
          <p:grpSpPr>
            <a:xfrm>
              <a:off x="323528" y="764704"/>
              <a:ext cx="2880320" cy="5274587"/>
              <a:chOff x="323528" y="764704"/>
              <a:chExt cx="2880320" cy="5274587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 bwMode="auto">
              <a:xfrm>
                <a:off x="325365" y="764704"/>
                <a:ext cx="2875976" cy="4104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323528" y="5085184"/>
                <a:ext cx="2880320" cy="9541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660066"/>
                    </a:solidFill>
                  </a:rPr>
                  <a:t>Герман Холлерит </a:t>
                </a:r>
              </a:p>
              <a:p>
                <a:pPr algn="ctr"/>
                <a:r>
                  <a:rPr lang="ru-RU" sz="2800" b="1" dirty="0" smtClean="0">
                    <a:solidFill>
                      <a:srgbClr val="660066"/>
                    </a:solidFill>
                  </a:rPr>
                  <a:t>( 1860 — 1929)</a:t>
                </a:r>
                <a:endParaRPr lang="ru-RU" sz="2800" b="1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3275856" y="764704"/>
              <a:ext cx="5688632" cy="52629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Холлерит был удостоен нескольких премий, звания профессора в Колумбийском университете. «Этот аппарат, - восхищенно писал журнал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Electrical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Engineer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, - работает так же безошибочно, как машины бессмертных богов, но намного превосходит их по быстродействию». Холлерит с гордостью называл себя «первым инженером-статистиком», что было на самом деле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7544" y="1124744"/>
            <a:ext cx="7992888" cy="5273427"/>
            <a:chOff x="611560" y="1052736"/>
            <a:chExt cx="7992888" cy="5273427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11560" y="1052736"/>
              <a:ext cx="3168352" cy="370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611560" y="4941168"/>
              <a:ext cx="3096344" cy="13849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Ри́чард Фи́ллипс Фе́йнман </a:t>
              </a:r>
              <a:endParaRPr lang="ru-RU" sz="28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vi-VN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rPr>
                <a:t>(1918 —  1988)</a:t>
              </a:r>
              <a:endParaRPr lang="ru-RU" sz="2800" b="1" dirty="0">
                <a:solidFill>
                  <a:srgbClr val="66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716016" y="1052736"/>
              <a:ext cx="3888432" cy="52629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«Кажется, что законы физики не будут препятствовать</a:t>
              </a:r>
              <a:br>
                <a:rPr lang="ru-RU" sz="2800" b="1" dirty="0" smtClean="0">
                  <a:solidFill>
                    <a:srgbClr val="660066"/>
                  </a:solidFill>
                </a:rPr>
              </a:br>
              <a:r>
                <a:rPr lang="ru-RU" sz="2800" b="1" dirty="0" smtClean="0">
                  <a:solidFill>
                    <a:srgbClr val="660066"/>
                  </a:solidFill>
                </a:rPr>
                <a:t>уменьшению размеров компьютеров до тех пор, пока они не достигнут размеров атомов, тогда квантовое поведение будет уже оказывать доминирующее влияние»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9512" y="1124744"/>
            <a:ext cx="8603620" cy="5291916"/>
            <a:chOff x="318747" y="999017"/>
            <a:chExt cx="8603620" cy="5291916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18747" y="999017"/>
              <a:ext cx="2843092" cy="374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318747" y="5319497"/>
              <a:ext cx="2808312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rgbClr val="660066"/>
                  </a:solidFill>
                </a:rPr>
                <a:t>Ко́нрад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Цу́зе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</a:p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(1910 — 1995) 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15091" y="1027954"/>
              <a:ext cx="5507276" cy="52629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«… один из изобретателей компьютера, но один из лучших!!! … многие ученые занимались разработкой проектов, связанных с созданием искусственного разума… Появление компьютера было неотвратимо. Конрад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Цузе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просто ускорил этот процесс… данное изобретение являло собой знаменательнейший прорыв в науке и технике» (А.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Калигин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)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1124744"/>
            <a:ext cx="8737245" cy="5262979"/>
            <a:chOff x="176569" y="1031684"/>
            <a:chExt cx="8737245" cy="5262979"/>
          </a:xfrm>
        </p:grpSpPr>
        <p:grpSp>
          <p:nvGrpSpPr>
            <p:cNvPr id="8" name="Группа 36"/>
            <p:cNvGrpSpPr/>
            <p:nvPr/>
          </p:nvGrpSpPr>
          <p:grpSpPr>
            <a:xfrm>
              <a:off x="176569" y="1064302"/>
              <a:ext cx="2880320" cy="5201419"/>
              <a:chOff x="-80472" y="1266094"/>
              <a:chExt cx="2880320" cy="520141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80472" y="1266094"/>
                <a:ext cx="2857500" cy="374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-80472" y="5082518"/>
                <a:ext cx="2880320" cy="13849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Клод Э́лвуд Ше́ннон </a:t>
                </a:r>
                <a:endParaRPr lang="ru-RU" sz="2800" b="1" dirty="0" smtClean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vi-VN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(1916 — 2001</a:t>
                </a:r>
                <a:r>
                  <a:rPr lang="ru-RU" sz="2800" b="1" dirty="0" smtClean="0">
                    <a:solidFill>
                      <a:srgbClr val="660066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endParaRPr lang="ru-RU" sz="2800" b="1" dirty="0">
                  <a:solidFill>
                    <a:srgbClr val="66006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3200905" y="1031684"/>
              <a:ext cx="5712909" cy="52629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В своей диссертации (1940 г.) он доказал, что работу переключателей и реле в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электросхемах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можно представить посредством алгебры, изобретенной в середине XIX в. математиком Джорджем Булем. «Просто случилось так, что никто другой не был знаком с этими обеими областями одновременно!» - так Шеннон объяснил причину своего открытия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1520" y="1124743"/>
            <a:ext cx="8640960" cy="5262980"/>
            <a:chOff x="-60237" y="1022274"/>
            <a:chExt cx="8640960" cy="5262980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-60237" y="1022274"/>
              <a:ext cx="2863038" cy="40324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-60237" y="5270746"/>
              <a:ext cx="2880320" cy="954107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err="1" smtClean="0">
                  <a:solidFill>
                    <a:srgbClr val="660066"/>
                  </a:solidFill>
                </a:rPr>
                <a:t>Серге́й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Ле́бедев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</a:t>
              </a:r>
            </a:p>
            <a:p>
              <a:pPr algn="ctr"/>
              <a:r>
                <a:rPr lang="ru-RU" sz="2800" b="1" dirty="0" smtClean="0">
                  <a:solidFill>
                    <a:srgbClr val="660066"/>
                  </a:solidFill>
                </a:rPr>
                <a:t>(1902 — 1974) 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92091" y="1022275"/>
              <a:ext cx="5688632" cy="526297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660066"/>
                  </a:solidFill>
                </a:rPr>
                <a:t>Он жил и трудился в период бурного развития электроники, вычислительной техники, ракетостроения, освоения космоса и атомной энергии. Будучи патриотом своей страны, принял участие в крупнейших проектах И. Курчатова, С. Королева, В. Келдыша. Во всех их работах роль электронных вычислительных машин, созданных Сергеем Алексеевичем огромна</a:t>
              </a:r>
              <a:endParaRPr lang="ru-RU" sz="2800" b="1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1547664" y="1772816"/>
            <a:ext cx="7344816" cy="3744416"/>
          </a:xfrm>
          <a:prstGeom prst="wedgeEllipseCallout">
            <a:avLst>
              <a:gd name="adj1" fmla="val -50995"/>
              <a:gd name="adj2" fmla="val 29997"/>
            </a:avLst>
          </a:prstGeom>
          <a:solidFill>
            <a:srgbClr val="FFE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«Прогресс наук и машин –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это  полезное средство, 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но единственной целью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 цивилизации является 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развитие человека»</a:t>
            </a:r>
          </a:p>
          <a:p>
            <a:pPr algn="r"/>
            <a:r>
              <a:rPr lang="ru-RU" sz="2800" b="1" dirty="0" err="1" smtClean="0">
                <a:solidFill>
                  <a:srgbClr val="660066"/>
                </a:solidFill>
              </a:rPr>
              <a:t>Эннио</a:t>
            </a:r>
            <a:r>
              <a:rPr lang="ru-RU" sz="2800" b="1" dirty="0" smtClean="0">
                <a:solidFill>
                  <a:srgbClr val="660066"/>
                </a:solidFill>
              </a:rPr>
              <a:t> </a:t>
            </a:r>
            <a:r>
              <a:rPr lang="ru-RU" sz="2800" b="1" dirty="0" err="1" smtClean="0">
                <a:solidFill>
                  <a:srgbClr val="660066"/>
                </a:solidFill>
              </a:rPr>
              <a:t>Флайано</a:t>
            </a:r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5" name="Picture 2" descr="C:\Users\123\Desktop\мкэ\rss_bot_by_leoblanchett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437112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werpoint-slide-backgrou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1700808"/>
            <a:ext cx="5616624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3284984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По десятку на </a:t>
            </a:r>
            <a:r>
              <a:rPr lang="ru-RU" sz="2800" b="1" dirty="0" err="1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шесточке</a:t>
            </a:r>
            <a:endParaRPr lang="ru-RU" sz="2800" b="1" dirty="0" smtClean="0">
              <a:solidFill>
                <a:srgbClr val="660066"/>
              </a:solidFill>
              <a:latin typeface="+mj-lt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Сели умные кружочки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И считают громко вслух,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Только слышно: стук да стук!</a:t>
            </a:r>
            <a:endParaRPr lang="ru-RU" sz="2800" b="1" dirty="0">
              <a:solidFill>
                <a:srgbClr val="660066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84984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Что-то бабушкины счёты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 Брать с собою неохота.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 Лучше я возьму ребята,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 В школу новый…</a:t>
            </a:r>
            <a:endParaRPr lang="ru-RU" sz="2800" b="1" dirty="0">
              <a:solidFill>
                <a:srgbClr val="660066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5536" y="3501008"/>
            <a:ext cx="26642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79912" y="2204864"/>
            <a:ext cx="4824536" cy="404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Он быстрее человека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Перемножит два числа,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В нем сто раз библиотека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Поместиться бы смогла,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Только там открыть возможно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Сто окошек за минуту.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Угадать совсем несложно,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Что загадка про…</a:t>
            </a:r>
            <a:endParaRPr lang="ru-RU" sz="2800" b="1" dirty="0">
              <a:solidFill>
                <a:srgbClr val="660066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44" y="4870060"/>
            <a:ext cx="2664296" cy="179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879268" y="3212976"/>
            <a:ext cx="2579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агадки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email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653" y="1556792"/>
            <a:ext cx="287008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665 L 0.16198 -0.255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10" grpId="0"/>
      <p:bldP spid="10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0"/>
            <a:ext cx="6984776" cy="3326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Информационные источники: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9644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Слайд 1. </a:t>
            </a:r>
            <a:r>
              <a:rPr lang="ru-RU" sz="1100" u="sng" dirty="0" smtClean="0">
                <a:hlinkClick r:id="rId2"/>
              </a:rPr>
              <a:t>http://www.mirgeografii.ru/wp-content/uploads/2011/12/35а.jpg</a:t>
            </a:r>
            <a:r>
              <a:rPr lang="ru-RU" sz="1100" u="sng" dirty="0" smtClean="0"/>
              <a:t> -   фон</a:t>
            </a:r>
          </a:p>
          <a:p>
            <a:r>
              <a:rPr lang="en-US" sz="1100" dirty="0" smtClean="0">
                <a:hlinkClick r:id="rId3"/>
              </a:rPr>
              <a:t>http://im5-tub-ru.yandex.net/i?id=10201026-51-72&amp;n=5</a:t>
            </a:r>
            <a:r>
              <a:rPr lang="ru-RU" sz="1100" dirty="0" smtClean="0"/>
              <a:t> учащиеся со счетами</a:t>
            </a:r>
          </a:p>
          <a:p>
            <a:r>
              <a:rPr lang="en-US" sz="1100" u="sng" dirty="0" smtClean="0">
                <a:hlinkClick r:id="rId4"/>
              </a:rPr>
              <a:t>http://www.gazetairkutsk.ru/wp-content/uploads/2010/09/komuterniy-klub.jpg</a:t>
            </a:r>
            <a:r>
              <a:rPr lang="ru-RU" sz="1100" u="sng" dirty="0" smtClean="0"/>
              <a:t> - компьютерный класс</a:t>
            </a:r>
          </a:p>
          <a:p>
            <a:r>
              <a:rPr lang="ru-RU" sz="1100" dirty="0" smtClean="0"/>
              <a:t>Слайд 2. </a:t>
            </a:r>
            <a:r>
              <a:rPr lang="ru-RU" sz="1100" u="sng" dirty="0" smtClean="0">
                <a:hlinkClick r:id="rId5"/>
              </a:rPr>
              <a:t>http://www.edu54.ru/sites/default/files/userfiles/image/matematika_carica_nauk_1.jpg</a:t>
            </a:r>
            <a:r>
              <a:rPr lang="ru-RU" sz="1100" u="sng" dirty="0" smtClean="0"/>
              <a:t>  </a:t>
            </a:r>
            <a:r>
              <a:rPr lang="ru-RU" sz="1100" dirty="0" smtClean="0"/>
              <a:t>фон</a:t>
            </a:r>
          </a:p>
          <a:p>
            <a:r>
              <a:rPr lang="en-US" sz="1100" dirty="0" smtClean="0">
                <a:hlinkClick r:id="rId6"/>
              </a:rPr>
              <a:t>http://st.free-lance.ru/users/Komodo/upload/f_491c095fdb454.jpg</a:t>
            </a:r>
            <a:r>
              <a:rPr lang="ru-RU" sz="1100" dirty="0" smtClean="0"/>
              <a:t>  счеты</a:t>
            </a:r>
          </a:p>
          <a:p>
            <a:r>
              <a:rPr lang="en-US" sz="1100" dirty="0" smtClean="0">
                <a:hlinkClick r:id="rId7"/>
              </a:rPr>
              <a:t>http://s51.radikal.ru/i134/0904/d0/4c93b2f29e1e.jpg</a:t>
            </a:r>
            <a:r>
              <a:rPr lang="ru-RU" sz="1100" dirty="0" smtClean="0"/>
              <a:t>  калькулятор</a:t>
            </a:r>
          </a:p>
          <a:p>
            <a:r>
              <a:rPr lang="en-US" sz="1100" dirty="0" smtClean="0">
                <a:hlinkClick r:id="rId8"/>
              </a:rPr>
              <a:t>http://www.tugentelatina.com/uploads/images/ordenador.jpg</a:t>
            </a:r>
            <a:r>
              <a:rPr lang="ru-RU" sz="1100" dirty="0" smtClean="0"/>
              <a:t> компьютер</a:t>
            </a:r>
          </a:p>
          <a:p>
            <a:r>
              <a:rPr lang="ru-RU" sz="1100" dirty="0" smtClean="0"/>
              <a:t>Слайд 3.</a:t>
            </a:r>
          </a:p>
          <a:p>
            <a:r>
              <a:rPr lang="en-US" sz="1100" dirty="0" smtClean="0">
                <a:hlinkClick r:id="rId9"/>
              </a:rPr>
              <a:t> </a:t>
            </a:r>
            <a:r>
              <a:rPr lang="ru-RU" sz="1100" u="sng" dirty="0" smtClean="0">
                <a:hlinkClick r:id="rId10"/>
              </a:rPr>
              <a:t>http://rssicons.ru/wp-content/uploads/2009/01/rss_bot_by_leoblanchette.jpg</a:t>
            </a:r>
            <a:r>
              <a:rPr lang="ru-RU" sz="1100" u="sng" dirty="0" smtClean="0"/>
              <a:t> - робот</a:t>
            </a:r>
            <a:endParaRPr lang="ru-RU" sz="1100" dirty="0" smtClean="0"/>
          </a:p>
          <a:p>
            <a:r>
              <a:rPr lang="en-US" sz="1100" dirty="0" smtClean="0">
                <a:hlinkClick r:id="rId11"/>
              </a:rPr>
              <a:t>http://rudocs.exdat.com/pars_docs/tw_refs/54/53770/53770_html_678e3954.jpg</a:t>
            </a:r>
            <a:r>
              <a:rPr lang="ru-RU" sz="1100" dirty="0" smtClean="0"/>
              <a:t>  счеты</a:t>
            </a:r>
          </a:p>
          <a:p>
            <a:r>
              <a:rPr lang="en-US" sz="1100" dirty="0" smtClean="0">
                <a:hlinkClick r:id="rId12"/>
              </a:rPr>
              <a:t>http://img03.avito.ru/images/big/85629083.jpg</a:t>
            </a:r>
            <a:r>
              <a:rPr lang="ru-RU" sz="1100" dirty="0" smtClean="0"/>
              <a:t>  арифмометр </a:t>
            </a:r>
            <a:r>
              <a:rPr lang="ru-RU" sz="1100" dirty="0" err="1" smtClean="0"/>
              <a:t>Однера</a:t>
            </a:r>
            <a:endParaRPr lang="ru-RU" sz="1100" dirty="0" smtClean="0"/>
          </a:p>
          <a:p>
            <a:r>
              <a:rPr lang="en-US" sz="1100" dirty="0" smtClean="0">
                <a:hlinkClick r:id="rId13"/>
              </a:rPr>
              <a:t>http://img.thesun.co.uk/multimedia/archive/01230/SNN1532B-682_1230331a.jpg</a:t>
            </a:r>
            <a:r>
              <a:rPr lang="ru-RU" sz="1100" dirty="0" smtClean="0"/>
              <a:t>  ЭВМ</a:t>
            </a:r>
            <a:r>
              <a:rPr lang="en-US" sz="1100" dirty="0" smtClean="0"/>
              <a:t>, 1949</a:t>
            </a:r>
            <a:endParaRPr lang="ru-RU" sz="1100" dirty="0" smtClean="0"/>
          </a:p>
          <a:p>
            <a:r>
              <a:rPr lang="en-US" sz="1100" dirty="0" smtClean="0">
                <a:hlinkClick r:id="rId14"/>
              </a:rPr>
              <a:t>http://gorod.tomsk.ru/uploads/34046/1295202914/9.jpg</a:t>
            </a:r>
            <a:r>
              <a:rPr lang="ru-RU" sz="1100" dirty="0" smtClean="0"/>
              <a:t>  команда разработчиков БЭСМ-66, 1967</a:t>
            </a:r>
          </a:p>
          <a:p>
            <a:r>
              <a:rPr lang="ru-RU" sz="1100" dirty="0" smtClean="0"/>
              <a:t>Слайд 4. </a:t>
            </a:r>
            <a:r>
              <a:rPr lang="en-US" sz="1100" dirty="0" smtClean="0">
                <a:hlinkClick r:id="rId15"/>
              </a:rPr>
              <a:t>http://lh3.ggpht.com/_MLJcoU4w0cU/ScqPbGLYPCI/AAAAAAAAHwU/7DZEm_vlMHk/s800/</a:t>
            </a:r>
            <a:r>
              <a:rPr lang="ru-RU" sz="1100" dirty="0" err="1" smtClean="0">
                <a:hlinkClick r:id="rId15"/>
              </a:rPr>
              <a:t>миша</a:t>
            </a:r>
            <a:r>
              <a:rPr lang="ru-RU" sz="1100" dirty="0" smtClean="0">
                <a:hlinkClick r:id="rId15"/>
              </a:rPr>
              <a:t>.</a:t>
            </a:r>
            <a:r>
              <a:rPr lang="en-US" sz="1100" dirty="0" smtClean="0">
                <a:hlinkClick r:id="rId15"/>
              </a:rPr>
              <a:t>jpg</a:t>
            </a:r>
            <a:r>
              <a:rPr lang="ru-RU" sz="1100" dirty="0" smtClean="0"/>
              <a:t> - фон</a:t>
            </a:r>
          </a:p>
          <a:p>
            <a:r>
              <a:rPr lang="en-US" sz="1100" dirty="0" smtClean="0">
                <a:hlinkClick r:id="rId16"/>
              </a:rPr>
              <a:t>http://www.coolreferat.com/</a:t>
            </a:r>
            <a:r>
              <a:rPr lang="ru-RU" sz="1100" dirty="0" err="1" smtClean="0">
                <a:hlinkClick r:id="rId16"/>
              </a:rPr>
              <a:t>История_развития_вычислительной_техники</a:t>
            </a:r>
            <a:r>
              <a:rPr lang="ru-RU" sz="1100" dirty="0" smtClean="0"/>
              <a:t> - текст</a:t>
            </a:r>
          </a:p>
          <a:p>
            <a:r>
              <a:rPr lang="ru-RU" sz="1100" u="sng" dirty="0" smtClean="0">
                <a:hlinkClick r:id="rId17"/>
              </a:rPr>
              <a:t>http://www.bibliotekar.ru/vostok/65-5.files/image001.jpg</a:t>
            </a:r>
            <a:r>
              <a:rPr lang="ru-RU" sz="1100" u="sng" dirty="0" smtClean="0"/>
              <a:t> - кости</a:t>
            </a:r>
          </a:p>
          <a:p>
            <a:r>
              <a:rPr lang="ru-RU" sz="1100" u="sng" dirty="0" smtClean="0">
                <a:hlinkClick r:id="rId18"/>
              </a:rPr>
              <a:t>http://www.braintools.ru/wp-content/uploads/2010/10/image045.png</a:t>
            </a:r>
            <a:r>
              <a:rPr lang="ru-RU" sz="1100" u="sng" dirty="0" smtClean="0"/>
              <a:t> - </a:t>
            </a:r>
            <a:r>
              <a:rPr lang="ru-RU" sz="1100" dirty="0" smtClean="0"/>
              <a:t>жестовый счет от 1 до 30 у австралийского племени </a:t>
            </a:r>
            <a:r>
              <a:rPr lang="ru-RU" sz="1100" dirty="0" err="1" smtClean="0"/>
              <a:t>аранта</a:t>
            </a:r>
            <a:endParaRPr lang="ru-RU" sz="1100" dirty="0" smtClean="0"/>
          </a:p>
          <a:p>
            <a:r>
              <a:rPr lang="en-US" sz="1100" dirty="0" smtClean="0">
                <a:hlinkClick r:id="rId19"/>
              </a:rPr>
              <a:t>http://us.cdn4.123rf.com/168nwm/paulpaladin/paulpaladin0908/paulpaladin090800085/5372494-stack-of-stones-isolated-on-white-background.jpg</a:t>
            </a:r>
            <a:r>
              <a:rPr lang="ru-RU" sz="1100" dirty="0" smtClean="0"/>
              <a:t> - пирамида из камней</a:t>
            </a:r>
          </a:p>
          <a:p>
            <a:r>
              <a:rPr lang="en-US" sz="1100" dirty="0" smtClean="0">
                <a:hlinkClick r:id="rId20"/>
              </a:rPr>
              <a:t>http://oferta.by/upload/catalog/11.jpg</a:t>
            </a:r>
            <a:r>
              <a:rPr lang="ru-RU" sz="1100" dirty="0" smtClean="0"/>
              <a:t> - пирамида из камней</a:t>
            </a:r>
          </a:p>
          <a:p>
            <a:r>
              <a:rPr lang="en-US" sz="1100" dirty="0" smtClean="0">
                <a:hlinkClick r:id="rId21"/>
              </a:rPr>
              <a:t>http://www.myjulia.ru/data/cache/2011/06/24/802553_9509-0x600.jpg</a:t>
            </a:r>
            <a:r>
              <a:rPr lang="ru-RU" sz="1100" dirty="0" smtClean="0"/>
              <a:t> - древнегреческий абак</a:t>
            </a:r>
          </a:p>
          <a:p>
            <a:r>
              <a:rPr lang="en-US" sz="1100" dirty="0" smtClean="0">
                <a:hlinkClick r:id="rId22"/>
              </a:rPr>
              <a:t>http://informatic-10.at.ua/urok3/3.jpg</a:t>
            </a:r>
            <a:r>
              <a:rPr lang="ru-RU" sz="1100" dirty="0" smtClean="0"/>
              <a:t> - китайские счеты </a:t>
            </a:r>
            <a:r>
              <a:rPr lang="ru-RU" sz="1100" dirty="0" err="1" smtClean="0"/>
              <a:t>суан-пан</a:t>
            </a:r>
            <a:endParaRPr lang="ru-RU" sz="1100" dirty="0" smtClean="0"/>
          </a:p>
          <a:p>
            <a:r>
              <a:rPr lang="en-US" sz="1100" dirty="0" smtClean="0">
                <a:hlinkClick r:id="rId23"/>
              </a:rPr>
              <a:t>http://informatic-10.at.ua/urok3/4.jpg</a:t>
            </a:r>
            <a:r>
              <a:rPr lang="ru-RU" sz="1100" dirty="0" smtClean="0"/>
              <a:t> - японские счеты - </a:t>
            </a:r>
            <a:r>
              <a:rPr lang="ru-RU" sz="1100" dirty="0" err="1" smtClean="0"/>
              <a:t>серобян</a:t>
            </a:r>
            <a:endParaRPr lang="ru-RU" sz="1100" dirty="0" smtClean="0"/>
          </a:p>
          <a:p>
            <a:r>
              <a:rPr lang="en-US" sz="1100" dirty="0" smtClean="0">
                <a:hlinkClick r:id="rId24"/>
              </a:rPr>
              <a:t>http://computerhistory.narod.ru/vichislit_prisposob_ustrojstva/schot.png</a:t>
            </a:r>
            <a:r>
              <a:rPr lang="ru-RU" sz="1100" dirty="0" smtClean="0"/>
              <a:t> - русские счеты</a:t>
            </a:r>
          </a:p>
          <a:p>
            <a:r>
              <a:rPr lang="en-US" sz="1100" dirty="0" smtClean="0">
                <a:hlinkClick r:id="rId25"/>
              </a:rPr>
              <a:t>http://static.diary.ru/userdir/2/7/7/8/277818/30865249.jpg</a:t>
            </a:r>
            <a:r>
              <a:rPr lang="ru-RU" sz="1100" dirty="0" smtClean="0"/>
              <a:t> - Джон Непер</a:t>
            </a:r>
          </a:p>
          <a:p>
            <a:r>
              <a:rPr lang="en-US" sz="1100" dirty="0" smtClean="0">
                <a:hlinkClick r:id="rId26"/>
              </a:rPr>
              <a:t>http://muzey1368.ru/IT/img/events/IMG_6333.JPG</a:t>
            </a:r>
            <a:r>
              <a:rPr lang="ru-RU" sz="1100" dirty="0" smtClean="0"/>
              <a:t> - счётные палочки Джона Непера</a:t>
            </a:r>
          </a:p>
          <a:p>
            <a:r>
              <a:rPr lang="en-US" sz="1100" dirty="0" smtClean="0">
                <a:hlinkClick r:id="rId27"/>
              </a:rPr>
              <a:t>http://darudar.org/var/files/img/f4/4b/f44b4e1d1c6989deb680bc196addb914_600.jpg</a:t>
            </a:r>
            <a:r>
              <a:rPr lang="ru-RU" sz="1100" dirty="0" smtClean="0"/>
              <a:t> - логарифмическая линейка</a:t>
            </a:r>
          </a:p>
          <a:p>
            <a:r>
              <a:rPr lang="en-US" sz="1100" dirty="0" smtClean="0">
                <a:hlinkClick r:id="rId28"/>
              </a:rPr>
              <a:t>http://www.yaplakal.com/uploads/post-2-13064985011407.jpg</a:t>
            </a:r>
            <a:r>
              <a:rPr lang="ru-RU" sz="1100" dirty="0" smtClean="0"/>
              <a:t> - логарифмическая линейка</a:t>
            </a:r>
          </a:p>
          <a:p>
            <a:r>
              <a:rPr lang="ru-RU" sz="1100" u="sng" dirty="0" smtClean="0">
                <a:hlinkClick r:id="rId10"/>
              </a:rPr>
              <a:t>http://rssicons.ru/wp-content/uploads/2009/01/rss_bot_by_leoblanchette.jpg</a:t>
            </a:r>
            <a:r>
              <a:rPr lang="ru-RU" sz="1100" u="sng" dirty="0" smtClean="0"/>
              <a:t> - робот</a:t>
            </a:r>
            <a:endParaRPr lang="ru-RU" sz="1100" dirty="0" smtClean="0"/>
          </a:p>
          <a:p>
            <a:r>
              <a:rPr lang="ru-RU" sz="1100" dirty="0" smtClean="0"/>
              <a:t>Слайд 5.</a:t>
            </a:r>
            <a:r>
              <a:rPr lang="en-US" sz="1100" dirty="0" smtClean="0">
                <a:hlinkClick r:id="rId29"/>
              </a:rPr>
              <a:t> http://php.siryx.ru/preview.php?url=http://siryx.ru/_ph/29/98118963.jpg</a:t>
            </a:r>
            <a:r>
              <a:rPr lang="ru-RU" sz="1100" dirty="0" smtClean="0"/>
              <a:t>  фон </a:t>
            </a:r>
            <a:r>
              <a:rPr lang="en-US" sz="1100" dirty="0" smtClean="0">
                <a:hlinkClick r:id="rId30"/>
              </a:rPr>
              <a:t>http://schools.keldysh.ru/sch444/MUSEUM/picture/leonardo_machine.jpg</a:t>
            </a:r>
            <a:r>
              <a:rPr lang="ru-RU" sz="1100" dirty="0" smtClean="0"/>
              <a:t> - эскиз 30-зарядного суммирующего устройства с </a:t>
            </a:r>
            <a:r>
              <a:rPr lang="ru-RU" sz="1100" dirty="0" err="1" smtClean="0"/>
              <a:t>десятизубыми</a:t>
            </a:r>
            <a:r>
              <a:rPr lang="ru-RU" sz="1100" dirty="0" smtClean="0"/>
              <a:t> колесами</a:t>
            </a:r>
          </a:p>
          <a:p>
            <a:r>
              <a:rPr lang="en-US" sz="1100" dirty="0" smtClean="0">
                <a:hlinkClick r:id="rId31"/>
              </a:rPr>
              <a:t>https://sites.google.com/site/mrmazznyc/DaVinciportrait.jpg</a:t>
            </a:r>
            <a:r>
              <a:rPr lang="ru-RU" sz="1100" dirty="0" smtClean="0"/>
              <a:t>  - Леонардо да Винчи</a:t>
            </a:r>
          </a:p>
          <a:p>
            <a:r>
              <a:rPr lang="en-US" sz="1100" dirty="0" smtClean="0">
                <a:hlinkClick r:id="rId32"/>
              </a:rPr>
              <a:t>http://upload.wikimedia.org/wikipedia/commons/f/f3/Wilhelm-schickhardt.jpg </a:t>
            </a:r>
            <a:r>
              <a:rPr lang="ru-RU" sz="1100" dirty="0" smtClean="0"/>
              <a:t> - Вильгельм </a:t>
            </a:r>
            <a:r>
              <a:rPr lang="ru-RU" sz="1100" dirty="0" err="1" smtClean="0"/>
              <a:t>Шиккард</a:t>
            </a:r>
            <a:endParaRPr lang="ru-RU" sz="1100" dirty="0" smtClean="0"/>
          </a:p>
          <a:p>
            <a:r>
              <a:rPr lang="en-US" sz="1100" dirty="0" smtClean="0">
                <a:hlinkClick r:id="rId33"/>
              </a:rPr>
              <a:t>http://polemika.com.ua/images/2011-45/75024/f1a36a76f17a8182bd677f46f7b.jpg</a:t>
            </a:r>
            <a:r>
              <a:rPr lang="ru-RU" sz="1100" dirty="0" smtClean="0"/>
              <a:t> - вычислительная машина Вильгельма </a:t>
            </a:r>
            <a:r>
              <a:rPr lang="ru-RU" sz="1100" dirty="0" err="1" smtClean="0"/>
              <a:t>Шиккарда</a:t>
            </a:r>
            <a:endParaRPr lang="ru-RU" sz="1100" dirty="0" smtClean="0"/>
          </a:p>
          <a:p>
            <a:r>
              <a:rPr lang="en-US" sz="1100" dirty="0" smtClean="0">
                <a:hlinkClick r:id="rId34"/>
              </a:rPr>
              <a:t>http://www.vokrugsveta.ru/encyclopedia/images/9/94/Pascal.jpg</a:t>
            </a:r>
            <a:r>
              <a:rPr lang="ru-RU" sz="1100" dirty="0" smtClean="0"/>
              <a:t> - Блез Паскаль</a:t>
            </a:r>
          </a:p>
          <a:p>
            <a:r>
              <a:rPr lang="en-US" sz="1100" dirty="0" smtClean="0">
                <a:hlinkClick r:id="rId35"/>
              </a:rPr>
              <a:t>http://gamestar.ru/aimages/7969.jpg</a:t>
            </a:r>
            <a:r>
              <a:rPr lang="ru-RU" sz="1100" dirty="0" smtClean="0"/>
              <a:t> - машина Блеза Паскаля</a:t>
            </a:r>
          </a:p>
          <a:p>
            <a:r>
              <a:rPr lang="ru-RU" sz="1100" dirty="0" smtClean="0"/>
              <a:t>Слайд 6.</a:t>
            </a:r>
            <a:r>
              <a:rPr lang="en-US" sz="1100" dirty="0" smtClean="0">
                <a:hlinkClick r:id="rId29"/>
              </a:rPr>
              <a:t> </a:t>
            </a:r>
            <a:r>
              <a:rPr lang="ru-RU" sz="1100" dirty="0" smtClean="0"/>
              <a:t> </a:t>
            </a:r>
            <a:r>
              <a:rPr lang="en-US" sz="1100" dirty="0" smtClean="0">
                <a:hlinkClick r:id="rId36"/>
              </a:rPr>
              <a:t>http://900igr.net/datai/algebra/Vychislenie-proizvodnykh/0010-010-Istorija-Proizvodnoj.jpg</a:t>
            </a:r>
            <a:r>
              <a:rPr lang="ru-RU" sz="1100" dirty="0" smtClean="0"/>
              <a:t> - Готфрид Лейбниц </a:t>
            </a:r>
          </a:p>
          <a:p>
            <a:r>
              <a:rPr lang="en-US" sz="1100" dirty="0" smtClean="0">
                <a:hlinkClick r:id="rId37"/>
              </a:rPr>
              <a:t>http://schools.keldysh.ru/sch444/MUSEUM/PICTURE/leibrech.jpg</a:t>
            </a:r>
            <a:r>
              <a:rPr lang="ru-RU" sz="1100" dirty="0" smtClean="0"/>
              <a:t> - машина Готфрида </a:t>
            </a:r>
            <a:r>
              <a:rPr lang="ru-RU" sz="1100" dirty="0" err="1" smtClean="0"/>
              <a:t>лейбница</a:t>
            </a:r>
            <a:endParaRPr lang="ru-RU" sz="1100" dirty="0" smtClean="0"/>
          </a:p>
          <a:p>
            <a:r>
              <a:rPr lang="en-US" sz="1100" dirty="0" smtClean="0">
                <a:hlinkClick r:id="rId38"/>
              </a:rPr>
              <a:t>http://computerhistory.narod.ru/vichislit_prisposob_ustrojstva/arifm_feliks.png</a:t>
            </a:r>
            <a:r>
              <a:rPr lang="ru-RU" sz="1100" dirty="0" smtClean="0"/>
              <a:t> - арифмометр Феликс</a:t>
            </a:r>
          </a:p>
          <a:p>
            <a:endParaRPr lang="ru-RU" sz="11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605" y="0"/>
            <a:ext cx="8989395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2"/>
              </a:rPr>
              <a:t>http://rufact.org/media/attachments/wakawaka_wikipage/380/</a:t>
            </a:r>
            <a:r>
              <a:rPr lang="ru-RU" sz="1100" dirty="0" smtClean="0">
                <a:hlinkClick r:id="rId2"/>
              </a:rPr>
              <a:t>Однер%20Вильгодт%20Теофил.</a:t>
            </a:r>
            <a:r>
              <a:rPr lang="en-US" sz="1100" dirty="0" smtClean="0">
                <a:hlinkClick r:id="rId2"/>
              </a:rPr>
              <a:t>jpg</a:t>
            </a:r>
            <a:r>
              <a:rPr lang="ru-RU" sz="1100" dirty="0" smtClean="0"/>
              <a:t> – Т.В. </a:t>
            </a:r>
            <a:r>
              <a:rPr lang="ru-RU" sz="1100" dirty="0" err="1" smtClean="0"/>
              <a:t>Однер</a:t>
            </a:r>
            <a:endParaRPr lang="ru-RU" sz="1100" dirty="0" smtClean="0"/>
          </a:p>
          <a:p>
            <a:r>
              <a:rPr lang="en-US" sz="1100" dirty="0" smtClean="0">
                <a:hlinkClick r:id="rId3"/>
              </a:rPr>
              <a:t>http://www.obouka.ru/wallpapers/e5036742087045602b262cdb6d7cf68d/2515_4.jpg</a:t>
            </a:r>
            <a:r>
              <a:rPr lang="ru-RU" sz="1100" dirty="0" smtClean="0">
                <a:hlinkClick r:id="rId3"/>
              </a:rPr>
              <a:t> – </a:t>
            </a:r>
            <a:r>
              <a:rPr lang="ru-RU" sz="1100" dirty="0" err="1" smtClean="0">
                <a:hlinkClick r:id="rId3"/>
              </a:rPr>
              <a:t>ы=фон</a:t>
            </a:r>
            <a:endParaRPr lang="ru-RU" sz="1100" dirty="0" smtClean="0">
              <a:hlinkClick r:id="rId3"/>
            </a:endParaRPr>
          </a:p>
          <a:p>
            <a:r>
              <a:rPr lang="en-US" sz="1100" dirty="0" smtClean="0">
                <a:hlinkClick r:id="rId3"/>
              </a:rPr>
              <a:t>http://sht-rajvo.narod.ru/photo/arifm3.jpg</a:t>
            </a:r>
            <a:r>
              <a:rPr lang="ru-RU" sz="1100" dirty="0" smtClean="0"/>
              <a:t> - машина </a:t>
            </a:r>
            <a:r>
              <a:rPr lang="ru-RU" sz="1100" dirty="0" err="1" smtClean="0"/>
              <a:t>Однера</a:t>
            </a:r>
            <a:endParaRPr lang="ru-RU" sz="1100" dirty="0" smtClean="0"/>
          </a:p>
          <a:p>
            <a:r>
              <a:rPr lang="ru-RU" sz="1100" u="sng" dirty="0" smtClean="0">
                <a:hlinkClick r:id="rId4"/>
              </a:rPr>
              <a:t>http://rssicons.ru/wp-content/uploads/2009/01/rss_bot_by_leoblanchette.jpg</a:t>
            </a:r>
            <a:r>
              <a:rPr lang="ru-RU" sz="1100" u="sng" dirty="0" smtClean="0"/>
              <a:t> - робот</a:t>
            </a:r>
            <a:endParaRPr lang="ru-RU" sz="1100" dirty="0" smtClean="0"/>
          </a:p>
          <a:p>
            <a:r>
              <a:rPr lang="ru-RU" sz="1100" dirty="0" smtClean="0"/>
              <a:t>Слайд 7. </a:t>
            </a:r>
            <a:r>
              <a:rPr lang="en-US" sz="1100" dirty="0" smtClean="0">
                <a:hlinkClick r:id="rId5"/>
              </a:rPr>
              <a:t>http://www2.cegep-rimouski.qc.ca/isc/wp-content/uploads/2010/04/MachineHOLLERITH.jpg</a:t>
            </a:r>
            <a:r>
              <a:rPr lang="ru-RU" sz="1100" dirty="0" smtClean="0"/>
              <a:t>  - фон</a:t>
            </a:r>
          </a:p>
          <a:p>
            <a:r>
              <a:rPr lang="en-US" sz="1100" dirty="0" smtClean="0">
                <a:hlinkClick r:id="rId6"/>
              </a:rPr>
              <a:t>http://www.census.gov/history/img/HollerithPhoto.jpg</a:t>
            </a:r>
            <a:r>
              <a:rPr lang="ru-RU" sz="1100" dirty="0" smtClean="0"/>
              <a:t> - .Герман Холлерит</a:t>
            </a:r>
          </a:p>
          <a:p>
            <a:r>
              <a:rPr lang="ru-RU" sz="1100" dirty="0" smtClean="0"/>
              <a:t>Слайд 8.</a:t>
            </a:r>
            <a:r>
              <a:rPr lang="ru-RU" sz="1100" u="sng" dirty="0" smtClean="0">
                <a:hlinkClick r:id="rId7"/>
              </a:rPr>
              <a:t> </a:t>
            </a:r>
            <a:r>
              <a:rPr lang="en-US" sz="1100" dirty="0" smtClean="0">
                <a:hlinkClick r:id="rId8"/>
              </a:rPr>
              <a:t>http://upload.wikimedia.org/wikipedia/commons/thumb/4/4c/Z3_Deutsches_Museum.JPG/800px-Z3_Deutsches_Museum.JPG </a:t>
            </a:r>
            <a:r>
              <a:rPr lang="ru-RU" sz="1100" dirty="0" smtClean="0"/>
              <a:t> - фон</a:t>
            </a:r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9"/>
              </a:rPr>
              <a:t>http://www.sps.ch/uploads/pics/11_Zuse_mit_Z1.jpg</a:t>
            </a:r>
            <a:r>
              <a:rPr lang="ru-RU" sz="1100" dirty="0" smtClean="0"/>
              <a:t> - Конрад </a:t>
            </a:r>
            <a:r>
              <a:rPr lang="ru-RU" sz="1100" dirty="0" err="1" smtClean="0"/>
              <a:t>Цузе</a:t>
            </a:r>
            <a:endParaRPr lang="ru-RU" sz="1100" dirty="0" smtClean="0"/>
          </a:p>
          <a:p>
            <a:r>
              <a:rPr lang="ru-RU" sz="1100" dirty="0" smtClean="0"/>
              <a:t>Слайд 9.  </a:t>
            </a:r>
            <a:r>
              <a:rPr lang="en-US" sz="1100" dirty="0" smtClean="0">
                <a:hlinkClick r:id="rId10"/>
              </a:rPr>
              <a:t>http://enigma.wikispaces.com/file/view/Collussus.JPG/30606538/Collussus.JPG </a:t>
            </a:r>
            <a:r>
              <a:rPr lang="ru-RU" sz="1100" dirty="0" smtClean="0"/>
              <a:t> - фон</a:t>
            </a:r>
          </a:p>
          <a:p>
            <a:r>
              <a:rPr lang="ru-RU" sz="1100" dirty="0" smtClean="0"/>
              <a:t>Слайд 10. </a:t>
            </a:r>
            <a:r>
              <a:rPr lang="en-US" sz="1100" dirty="0" smtClean="0">
                <a:hlinkClick r:id="rId11"/>
              </a:rPr>
              <a:t>http://www.cs.kent.edu/~rothstei/10051/HistoryPt3_files/mark1.jpg</a:t>
            </a:r>
            <a:r>
              <a:rPr lang="ru-RU" sz="1100" dirty="0" smtClean="0"/>
              <a:t> - фон</a:t>
            </a:r>
          </a:p>
          <a:p>
            <a:r>
              <a:rPr lang="en-US" sz="1100" dirty="0" smtClean="0">
                <a:hlinkClick r:id="rId12"/>
              </a:rPr>
              <a:t>http://www.computerhistory.org/babbage/henrybabbage/img/5-3-4.jpg </a:t>
            </a:r>
            <a:r>
              <a:rPr lang="ru-RU" sz="1100" dirty="0" smtClean="0"/>
              <a:t>- </a:t>
            </a:r>
            <a:r>
              <a:rPr lang="ru-RU" sz="1100" dirty="0" err="1" smtClean="0"/>
              <a:t>Говард</a:t>
            </a:r>
            <a:r>
              <a:rPr lang="ru-RU" sz="1100" dirty="0" smtClean="0"/>
              <a:t> </a:t>
            </a:r>
            <a:r>
              <a:rPr lang="ru-RU" sz="1100" dirty="0" err="1" smtClean="0"/>
              <a:t>Эйкен</a:t>
            </a:r>
            <a:endParaRPr lang="ru-RU" sz="1100" dirty="0" smtClean="0"/>
          </a:p>
          <a:p>
            <a:r>
              <a:rPr lang="ru-RU" sz="1100" dirty="0" smtClean="0"/>
              <a:t>Слайд  11  </a:t>
            </a:r>
            <a:r>
              <a:rPr lang="en-US" sz="1100" dirty="0" smtClean="0">
                <a:hlinkClick r:id="rId13"/>
              </a:rPr>
              <a:t>h</a:t>
            </a:r>
            <a:r>
              <a:rPr lang="en-US" sz="1100" dirty="0" smtClean="0">
                <a:hlinkClick r:id="rId14"/>
              </a:rPr>
              <a:t>http://www.fresher.ru/images7/istoriya-razvitiya-kompyuterov/9.jpg</a:t>
            </a:r>
            <a:r>
              <a:rPr lang="ru-RU" sz="1100" dirty="0" smtClean="0"/>
              <a:t>  - фон</a:t>
            </a:r>
          </a:p>
          <a:p>
            <a:r>
              <a:rPr lang="en-US" sz="1100" dirty="0" smtClean="0">
                <a:hlinkClick r:id="rId15"/>
              </a:rPr>
              <a:t>http://archive.computerhistory.org/resources/still-image/Eckert/eckert_and_mauchly_vacuum_tubes.c1960s.102657861.lg.jpg</a:t>
            </a:r>
            <a:r>
              <a:rPr lang="ru-RU" sz="1100" dirty="0" smtClean="0"/>
              <a:t> - Создатели "ENIAC". Джон </a:t>
            </a:r>
            <a:r>
              <a:rPr lang="ru-RU" sz="1100" dirty="0" err="1" smtClean="0"/>
              <a:t>Мочли</a:t>
            </a:r>
            <a:r>
              <a:rPr lang="ru-RU" sz="1100" dirty="0" smtClean="0"/>
              <a:t> и Дж. </a:t>
            </a:r>
            <a:r>
              <a:rPr lang="ru-RU" sz="1100" dirty="0" err="1" smtClean="0"/>
              <a:t>Преспер</a:t>
            </a:r>
            <a:r>
              <a:rPr lang="ru-RU" sz="1100" dirty="0" smtClean="0"/>
              <a:t> </a:t>
            </a:r>
            <a:r>
              <a:rPr lang="ru-RU" sz="1100" dirty="0" err="1" smtClean="0"/>
              <a:t>Эккерт</a:t>
            </a:r>
            <a:r>
              <a:rPr lang="ru-RU" sz="1100" dirty="0" smtClean="0"/>
              <a:t> рядом с "ENIAC", 1966 год </a:t>
            </a:r>
          </a:p>
          <a:p>
            <a:r>
              <a:rPr lang="ru-RU" sz="1100" dirty="0" smtClean="0"/>
              <a:t>Слайд 12. </a:t>
            </a:r>
            <a:r>
              <a:rPr lang="ru-RU" sz="1100" u="sng" dirty="0" smtClean="0">
                <a:hlinkClick r:id="rId16"/>
              </a:rPr>
              <a:t>http://img15.nnm.ru/c/a/c/8/a/11d32e6f0e394eb6b45ebeeb31a.jpg</a:t>
            </a:r>
            <a:r>
              <a:rPr lang="ru-RU" sz="1100" dirty="0" smtClean="0"/>
              <a:t> - фон</a:t>
            </a:r>
          </a:p>
          <a:p>
            <a:r>
              <a:rPr lang="en-US" sz="1100" dirty="0" smtClean="0">
                <a:hlinkClick r:id="rId17"/>
              </a:rPr>
              <a:t>http://www.livejournal.ru/static/files/themes/quote/13181_03.jpg</a:t>
            </a:r>
            <a:r>
              <a:rPr lang="ru-RU" sz="1100" dirty="0" smtClean="0"/>
              <a:t> - Лебедев</a:t>
            </a:r>
          </a:p>
          <a:p>
            <a:r>
              <a:rPr lang="ru-RU" sz="1100" dirty="0" smtClean="0"/>
              <a:t>Слайд 13.  </a:t>
            </a:r>
            <a:r>
              <a:rPr lang="en-US" sz="1100" dirty="0" smtClean="0">
                <a:hlinkClick r:id="rId13"/>
              </a:rPr>
              <a:t>http://tatyana-chulan.ucoz.ru/master_6.jpg</a:t>
            </a:r>
            <a:r>
              <a:rPr lang="ru-RU" sz="1100" dirty="0" smtClean="0"/>
              <a:t> - фон</a:t>
            </a:r>
          </a:p>
          <a:p>
            <a:r>
              <a:rPr lang="en-US" sz="1100" dirty="0" smtClean="0">
                <a:hlinkClick r:id="rId18"/>
              </a:rPr>
              <a:t>http://www.kidsoft.ru/files2011/web_design/000128/design.000128/1/6.JPG</a:t>
            </a:r>
            <a:r>
              <a:rPr lang="en-US" sz="1100" dirty="0" smtClean="0"/>
              <a:t> - </a:t>
            </a:r>
            <a:r>
              <a:rPr lang="ru-RU" sz="1100" dirty="0" smtClean="0"/>
              <a:t>ЭНИАК</a:t>
            </a:r>
          </a:p>
          <a:p>
            <a:r>
              <a:rPr lang="en-US" sz="1100" dirty="0" smtClean="0">
                <a:hlinkClick r:id="rId19"/>
              </a:rPr>
              <a:t>http://a6.sphotos.ak.fbcdn.net/hphotos-ak-ash4/s720x720/320300_158113807607555_100002268107574_309348_1395709288_n.jpg</a:t>
            </a:r>
            <a:r>
              <a:rPr lang="ru-RU" sz="1100" dirty="0" smtClean="0"/>
              <a:t> - Урал 1</a:t>
            </a:r>
          </a:p>
          <a:p>
            <a:r>
              <a:rPr lang="en-US" sz="1100" dirty="0" smtClean="0">
                <a:hlinkClick r:id="rId20"/>
              </a:rPr>
              <a:t>http://gorod.tomsk.ru/uploads/34046/1295768391/25.jpg</a:t>
            </a:r>
            <a:r>
              <a:rPr lang="ru-RU" sz="1100" dirty="0" smtClean="0"/>
              <a:t> - Урал 1</a:t>
            </a:r>
          </a:p>
          <a:p>
            <a:r>
              <a:rPr lang="en-US" sz="1100" dirty="0" smtClean="0">
                <a:hlinkClick r:id="rId21"/>
              </a:rPr>
              <a:t>http://www.espacial.org/images/jpg2/besm_6full.jpg</a:t>
            </a:r>
            <a:r>
              <a:rPr lang="ru-RU" sz="1100" dirty="0" smtClean="0"/>
              <a:t> – </a:t>
            </a:r>
            <a:r>
              <a:rPr lang="ru-RU" sz="1100" dirty="0" err="1" smtClean="0"/>
              <a:t>мэсм</a:t>
            </a:r>
            <a:endParaRPr lang="ru-RU" sz="1100" dirty="0" smtClean="0"/>
          </a:p>
          <a:p>
            <a:r>
              <a:rPr lang="ru-RU" sz="1100" dirty="0" smtClean="0"/>
              <a:t>Слайд 14.  </a:t>
            </a:r>
            <a:r>
              <a:rPr lang="en-US" sz="1100" dirty="0" smtClean="0">
                <a:hlinkClick r:id="rId13"/>
              </a:rPr>
              <a:t>http://tatyana-chulan.ucoz.ru/master_6.jpg</a:t>
            </a:r>
            <a:r>
              <a:rPr lang="ru-RU" sz="1100" dirty="0" smtClean="0"/>
              <a:t> - фон  </a:t>
            </a:r>
          </a:p>
          <a:p>
            <a:r>
              <a:rPr lang="en-US" sz="1100" dirty="0" smtClean="0">
                <a:hlinkClick r:id="rId22"/>
              </a:rPr>
              <a:t>http://s42.radikal.ru/i096/1010/a3/43c2d16792e5.jpg</a:t>
            </a:r>
            <a:r>
              <a:rPr lang="ru-RU" sz="1100" dirty="0" smtClean="0"/>
              <a:t> - БЭСМ 2</a:t>
            </a:r>
          </a:p>
          <a:p>
            <a:r>
              <a:rPr lang="en-US" sz="1100" dirty="0" smtClean="0">
                <a:hlinkClick r:id="rId23"/>
              </a:rPr>
              <a:t>http://www.luti.ru/1/images/1_6_jpg.jpg</a:t>
            </a:r>
            <a:r>
              <a:rPr lang="ru-RU" sz="1100" dirty="0" smtClean="0"/>
              <a:t> - Минск</a:t>
            </a:r>
          </a:p>
          <a:p>
            <a:r>
              <a:rPr lang="en-US" sz="1100" dirty="0" smtClean="0">
                <a:hlinkClick r:id="rId24"/>
              </a:rPr>
              <a:t>http://www.botik.ru/ICCC/NewPage/ICCCpageRus/Projects/2008/1session/HTML/abak/pics/ee2.jpg</a:t>
            </a:r>
            <a:r>
              <a:rPr lang="ru-RU" sz="1100" dirty="0" smtClean="0"/>
              <a:t> - </a:t>
            </a:r>
          </a:p>
          <a:p>
            <a:r>
              <a:rPr lang="ru-RU" sz="1100" dirty="0" smtClean="0"/>
              <a:t>Слайд  15. </a:t>
            </a:r>
            <a:r>
              <a:rPr lang="en-US" sz="1100" dirty="0" smtClean="0">
                <a:hlinkClick r:id="rId13"/>
              </a:rPr>
              <a:t>http://tatyana-chulan.ucoz.ru/master_6.jpg</a:t>
            </a:r>
            <a:r>
              <a:rPr lang="ru-RU" sz="1100" dirty="0" smtClean="0"/>
              <a:t> - фон</a:t>
            </a:r>
          </a:p>
          <a:p>
            <a:r>
              <a:rPr lang="en-US" sz="1100" dirty="0" smtClean="0">
                <a:hlinkClick r:id="rId25"/>
              </a:rPr>
              <a:t>http://ib1.keep4u.ru/b/070504/2bff4714f8daf1488a.jpg</a:t>
            </a:r>
            <a:r>
              <a:rPr lang="ru-RU" sz="1100" dirty="0" smtClean="0">
                <a:hlinkClick r:id="rId25"/>
              </a:rPr>
              <a:t> - </a:t>
            </a:r>
            <a:r>
              <a:rPr lang="en-US" sz="1100" dirty="0" smtClean="0">
                <a:hlinkClick r:id="rId25"/>
              </a:rPr>
              <a:t> </a:t>
            </a:r>
            <a:r>
              <a:rPr lang="ru-RU" sz="1100" dirty="0" smtClean="0"/>
              <a:t>2 поколение ЭВМ</a:t>
            </a:r>
          </a:p>
          <a:p>
            <a:r>
              <a:rPr lang="en-US" sz="1100" dirty="0" smtClean="0">
                <a:hlinkClick r:id="rId25"/>
              </a:rPr>
              <a:t>http://rudocs.exdat.com/pars_docs/tw_refs/48/47733/47733_html_mbd52a77.jpg</a:t>
            </a:r>
            <a:r>
              <a:rPr lang="ru-RU" sz="1100" dirty="0" smtClean="0">
                <a:hlinkClick r:id="rId25"/>
              </a:rPr>
              <a:t> </a:t>
            </a:r>
            <a:r>
              <a:rPr lang="ru-RU" sz="1100" dirty="0" smtClean="0"/>
              <a:t>- БЭСМ-6 (1967) - первая супер-ЭВМ второго поколения</a:t>
            </a:r>
            <a:endParaRPr lang="ru-RU" sz="1100" dirty="0" smtClean="0">
              <a:hlinkClick r:id="rId25"/>
            </a:endParaRPr>
          </a:p>
          <a:p>
            <a:r>
              <a:rPr lang="en-US" sz="1100" dirty="0" smtClean="0">
                <a:hlinkClick r:id="rId25"/>
              </a:rPr>
              <a:t>http://www.columbia.edu/cu/computinghistory/a10-702.jpg</a:t>
            </a:r>
            <a:r>
              <a:rPr lang="ru-RU" sz="1100" dirty="0" smtClean="0">
                <a:hlinkClick r:id="rId25"/>
              </a:rPr>
              <a:t> – </a:t>
            </a:r>
            <a:r>
              <a:rPr lang="ru-RU" sz="1100" dirty="0" smtClean="0"/>
              <a:t>второе поколение ЭВМ</a:t>
            </a:r>
          </a:p>
          <a:p>
            <a:r>
              <a:rPr lang="en-US" sz="1100" dirty="0" smtClean="0">
                <a:hlinkClick r:id="rId25"/>
              </a:rPr>
              <a:t>http://s42.radikal.ru/i096/1010/a3/43c2d16792e5.jpg</a:t>
            </a:r>
            <a:r>
              <a:rPr lang="ru-RU" sz="1100" dirty="0" smtClean="0">
                <a:hlinkClick r:id="rId25"/>
              </a:rPr>
              <a:t> - </a:t>
            </a:r>
            <a:r>
              <a:rPr lang="ru-RU" sz="1100" dirty="0" smtClean="0"/>
              <a:t>БЭСМ-6 - шедевр творчества коллектива  ИТМ и ВТ АН СССР</a:t>
            </a:r>
          </a:p>
          <a:p>
            <a:r>
              <a:rPr lang="ru-RU" sz="1100" dirty="0" smtClean="0"/>
              <a:t>Слайд 16.  </a:t>
            </a:r>
            <a:r>
              <a:rPr lang="en-US" sz="1100" dirty="0" smtClean="0">
                <a:hlinkClick r:id="rId13"/>
              </a:rPr>
              <a:t>http://tatyana-chulan.ucoz.ru/master_6.jpg</a:t>
            </a:r>
            <a:r>
              <a:rPr lang="ru-RU" sz="1100" dirty="0" smtClean="0"/>
              <a:t> - фон </a:t>
            </a:r>
          </a:p>
          <a:p>
            <a:r>
              <a:rPr lang="en-US" sz="1100" dirty="0" smtClean="0">
                <a:hlinkClick r:id="rId26"/>
              </a:rPr>
              <a:t>http://s60.radikal.ru/i170/0902/ec/a8c3c88bbcf9.jpg</a:t>
            </a:r>
            <a:r>
              <a:rPr lang="ru-RU" sz="1100" dirty="0" smtClean="0">
                <a:hlinkClick r:id="rId26"/>
              </a:rPr>
              <a:t> -  </a:t>
            </a:r>
            <a:r>
              <a:rPr lang="ru-RU" sz="1100" dirty="0" smtClean="0"/>
              <a:t>ЭВМ третьего поколения ЕС ЭВМ...</a:t>
            </a:r>
            <a:endParaRPr lang="ru-RU" sz="1100" dirty="0" smtClean="0">
              <a:hlinkClick r:id="rId26"/>
            </a:endParaRPr>
          </a:p>
          <a:p>
            <a:r>
              <a:rPr lang="en-US" sz="1100" dirty="0" smtClean="0">
                <a:hlinkClick r:id="rId26"/>
              </a:rPr>
              <a:t>http://img11.nnm.ru/d/c/e/4/0/aba1011f23287c6ad7b18fd7c34.jpg</a:t>
            </a:r>
            <a:r>
              <a:rPr lang="ru-RU" sz="1100" dirty="0" smtClean="0">
                <a:hlinkClick r:id="rId26"/>
              </a:rPr>
              <a:t> - </a:t>
            </a:r>
            <a:r>
              <a:rPr lang="ru-RU" sz="1100" dirty="0" smtClean="0"/>
              <a:t>машина третьего поколения</a:t>
            </a:r>
            <a:r>
              <a:rPr lang="ru-RU" sz="1100" dirty="0" smtClean="0">
                <a:hlinkClick r:id="rId26"/>
              </a:rPr>
              <a:t> </a:t>
            </a:r>
          </a:p>
          <a:p>
            <a:r>
              <a:rPr lang="en-US" sz="1100" dirty="0" smtClean="0">
                <a:hlinkClick r:id="rId26"/>
              </a:rPr>
              <a:t>http://www.qualite.qc.ca/blogue/wp-content/uploads/2008/10/54408562_0062922720_b3.jpg</a:t>
            </a:r>
            <a:r>
              <a:rPr lang="ru-RU" sz="1100" dirty="0" smtClean="0">
                <a:hlinkClick r:id="rId26"/>
              </a:rPr>
              <a:t> – </a:t>
            </a:r>
            <a:r>
              <a:rPr lang="ru-RU" sz="1100" dirty="0" smtClean="0"/>
              <a:t>ЭВМ третьего поколения </a:t>
            </a:r>
            <a:r>
              <a:rPr lang="en-US" sz="1100" dirty="0" smtClean="0"/>
              <a:t>IBM/360</a:t>
            </a:r>
            <a:endParaRPr lang="ru-RU" sz="1100" dirty="0" smtClean="0">
              <a:hlinkClick r:id="rId26"/>
            </a:endParaRPr>
          </a:p>
          <a:p>
            <a:r>
              <a:rPr lang="en-US" sz="1100" dirty="0" smtClean="0">
                <a:hlinkClick r:id="rId26"/>
              </a:rPr>
              <a:t>http://all-ht.ru/inf/history/img/05_03.gif</a:t>
            </a:r>
            <a:r>
              <a:rPr lang="ru-RU" sz="1100" dirty="0" smtClean="0">
                <a:hlinkClick r:id="rId26"/>
              </a:rPr>
              <a:t> – </a:t>
            </a:r>
            <a:r>
              <a:rPr lang="ru-RU" sz="1100" dirty="0" smtClean="0"/>
              <a:t>жесткий диск </a:t>
            </a:r>
            <a:r>
              <a:rPr lang="en-US" sz="1100" dirty="0" smtClean="0"/>
              <a:t>IBM</a:t>
            </a:r>
            <a:r>
              <a:rPr lang="ru-RU" sz="1100" dirty="0" smtClean="0"/>
              <a:t> 3340</a:t>
            </a:r>
          </a:p>
          <a:p>
            <a:r>
              <a:rPr lang="ru-RU" sz="1100" dirty="0" smtClean="0"/>
              <a:t>Слайд 17.  </a:t>
            </a:r>
            <a:r>
              <a:rPr lang="en-US" sz="1100" dirty="0" smtClean="0">
                <a:hlinkClick r:id="rId13"/>
              </a:rPr>
              <a:t>http://tatyana-chulan.ucoz.ru/master_6.jpg</a:t>
            </a:r>
            <a:r>
              <a:rPr lang="ru-RU" sz="1100" dirty="0" smtClean="0"/>
              <a:t> - фон</a:t>
            </a:r>
          </a:p>
          <a:p>
            <a:r>
              <a:rPr lang="en-US" sz="1100" dirty="0" smtClean="0">
                <a:hlinkClick r:id="rId26"/>
              </a:rPr>
              <a:t>http://www.3dnews.ru/documents/7229/IbmSystem370.jpg</a:t>
            </a:r>
            <a:r>
              <a:rPr lang="ru-RU" sz="1100" dirty="0" smtClean="0"/>
              <a:t> - четвёртое поколение </a:t>
            </a:r>
            <a:r>
              <a:rPr lang="ru-RU" sz="1100" dirty="0" err="1" smtClean="0"/>
              <a:t>эвм</a:t>
            </a:r>
            <a:endParaRPr lang="ru-RU" sz="1100" dirty="0" smtClean="0"/>
          </a:p>
          <a:p>
            <a:r>
              <a:rPr lang="en-US" sz="1100" dirty="0" smtClean="0">
                <a:hlinkClick r:id="rId27"/>
              </a:rPr>
              <a:t>http://cft3.igromania.ru/upload/articles/115/57511/system370.jpg</a:t>
            </a:r>
            <a:r>
              <a:rPr lang="ru-RU" sz="1100" dirty="0" smtClean="0"/>
              <a:t> - 4 поколения </a:t>
            </a:r>
            <a:r>
              <a:rPr lang="ru-RU" sz="1100" dirty="0" err="1" smtClean="0"/>
              <a:t>эвм</a:t>
            </a:r>
            <a:endParaRPr lang="ru-RU" sz="1100" dirty="0" smtClean="0"/>
          </a:p>
          <a:p>
            <a:r>
              <a:rPr lang="en-US" sz="1100" dirty="0" smtClean="0">
                <a:hlinkClick r:id="rId28"/>
              </a:rPr>
              <a:t>http://www.botik.ru/ICCC/NewPage/ICCCpageRus/Projects/2008/1session/HTML/abak/pics/evm4.jpg</a:t>
            </a:r>
            <a:r>
              <a:rPr lang="ru-RU" sz="1100" dirty="0" smtClean="0"/>
              <a:t> - элементная база ЭВМ (БИС)</a:t>
            </a:r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29"/>
              </a:rPr>
              <a:t>http://www.sch2.stavedu.ru/pict/photo_iso/inf3.jpg</a:t>
            </a:r>
            <a:r>
              <a:rPr lang="ru-RU" sz="1100" dirty="0" smtClean="0"/>
              <a:t> - компьютеры четвертого поколения</a:t>
            </a:r>
          </a:p>
          <a:p>
            <a:endParaRPr lang="ru-RU" sz="11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Слайд 18.  </a:t>
            </a:r>
            <a:r>
              <a:rPr lang="en-US" sz="1100" dirty="0" smtClean="0">
                <a:hlinkClick r:id="rId2"/>
              </a:rPr>
              <a:t>http://sovrnau.ru/images/sovrnau.ru/photo/full/44.jpg</a:t>
            </a:r>
            <a:r>
              <a:rPr lang="ru-RU" sz="1100" dirty="0" smtClean="0"/>
              <a:t> - Паскаль</a:t>
            </a:r>
          </a:p>
          <a:p>
            <a:r>
              <a:rPr lang="en-US" sz="1100" dirty="0" smtClean="0">
                <a:hlinkClick r:id="rId3"/>
              </a:rPr>
              <a:t>http://im4-tub-ru.yandex.net/i?id=309516306-29-72</a:t>
            </a:r>
            <a:r>
              <a:rPr lang="ru-RU" sz="1100" dirty="0" smtClean="0"/>
              <a:t> – Лейбниц</a:t>
            </a:r>
          </a:p>
          <a:p>
            <a:r>
              <a:rPr lang="en-US" sz="1100" dirty="0" smtClean="0">
                <a:hlinkClick r:id="rId4"/>
              </a:rPr>
              <a:t>http://im7-tub-ru.yandex.net/i?id=360667738-03-72</a:t>
            </a:r>
            <a:r>
              <a:rPr lang="ru-RU" sz="1100" dirty="0" smtClean="0"/>
              <a:t> – </a:t>
            </a:r>
            <a:r>
              <a:rPr lang="ru-RU" sz="1100" dirty="0" err="1" smtClean="0"/>
              <a:t>Однер</a:t>
            </a:r>
            <a:endParaRPr lang="ru-RU" sz="1100" dirty="0" smtClean="0"/>
          </a:p>
          <a:p>
            <a:r>
              <a:rPr lang="en-US" sz="1100" u="sng" dirty="0" smtClean="0">
                <a:hlinkClick r:id="rId5"/>
              </a:rPr>
              <a:t>http</a:t>
            </a:r>
            <a:r>
              <a:rPr lang="ru-RU" sz="1100" u="sng" dirty="0" smtClean="0">
                <a:hlinkClick r:id="rId5"/>
              </a:rPr>
              <a:t>://</a:t>
            </a:r>
            <a:r>
              <a:rPr lang="en-US" sz="1100" u="sng" dirty="0" smtClean="0">
                <a:hlinkClick r:id="rId5"/>
              </a:rPr>
              <a:t>upload</a:t>
            </a:r>
            <a:r>
              <a:rPr lang="ru-RU" sz="1100" u="sng" dirty="0" smtClean="0">
                <a:hlinkClick r:id="rId5"/>
              </a:rPr>
              <a:t>.</a:t>
            </a:r>
            <a:r>
              <a:rPr lang="en-US" sz="1100" u="sng" dirty="0" err="1" smtClean="0">
                <a:hlinkClick r:id="rId5"/>
              </a:rPr>
              <a:t>wikimedia</a:t>
            </a:r>
            <a:r>
              <a:rPr lang="ru-RU" sz="1100" u="sng" dirty="0" smtClean="0">
                <a:hlinkClick r:id="rId5"/>
              </a:rPr>
              <a:t>.</a:t>
            </a:r>
            <a:r>
              <a:rPr lang="en-US" sz="1100" u="sng" dirty="0" smtClean="0">
                <a:hlinkClick r:id="rId5"/>
              </a:rPr>
              <a:t>org</a:t>
            </a:r>
            <a:r>
              <a:rPr lang="ru-RU" sz="1100" u="sng" dirty="0" smtClean="0">
                <a:hlinkClick r:id="rId5"/>
              </a:rPr>
              <a:t>/</a:t>
            </a:r>
            <a:r>
              <a:rPr lang="en-US" sz="1100" u="sng" dirty="0" err="1" smtClean="0">
                <a:hlinkClick r:id="rId5"/>
              </a:rPr>
              <a:t>wikipedia</a:t>
            </a:r>
            <a:r>
              <a:rPr lang="ru-RU" sz="1100" u="sng" dirty="0" smtClean="0">
                <a:hlinkClick r:id="rId5"/>
              </a:rPr>
              <a:t>/</a:t>
            </a:r>
            <a:r>
              <a:rPr lang="en-US" sz="1100" u="sng" dirty="0" smtClean="0">
                <a:hlinkClick r:id="rId5"/>
              </a:rPr>
              <a:t>commons</a:t>
            </a:r>
            <a:r>
              <a:rPr lang="ru-RU" sz="1100" u="sng" dirty="0" smtClean="0">
                <a:hlinkClick r:id="rId5"/>
              </a:rPr>
              <a:t>/</a:t>
            </a:r>
            <a:r>
              <a:rPr lang="en-US" sz="1100" u="sng" dirty="0" smtClean="0">
                <a:hlinkClick r:id="rId5"/>
              </a:rPr>
              <a:t>thumb</a:t>
            </a:r>
            <a:r>
              <a:rPr lang="ru-RU" sz="1100" u="sng" dirty="0" smtClean="0">
                <a:hlinkClick r:id="rId5"/>
              </a:rPr>
              <a:t>/</a:t>
            </a:r>
            <a:r>
              <a:rPr lang="en-US" sz="1100" u="sng" dirty="0" smtClean="0">
                <a:hlinkClick r:id="rId5"/>
              </a:rPr>
              <a:t>e</a:t>
            </a:r>
            <a:r>
              <a:rPr lang="ru-RU" sz="1100" u="sng" dirty="0" smtClean="0">
                <a:hlinkClick r:id="rId5"/>
              </a:rPr>
              <a:t>/</a:t>
            </a:r>
            <a:r>
              <a:rPr lang="en-US" sz="1100" u="sng" dirty="0" smtClean="0">
                <a:hlinkClick r:id="rId5"/>
              </a:rPr>
              <a:t>e</a:t>
            </a:r>
            <a:r>
              <a:rPr lang="ru-RU" sz="1100" u="sng" dirty="0" smtClean="0">
                <a:hlinkClick r:id="rId5"/>
              </a:rPr>
              <a:t>3/</a:t>
            </a:r>
            <a:r>
              <a:rPr lang="en-US" sz="1100" u="sng" dirty="0" smtClean="0">
                <a:hlinkClick r:id="rId5"/>
              </a:rPr>
              <a:t>John</a:t>
            </a:r>
            <a:r>
              <a:rPr lang="ru-RU" sz="1100" u="sng" dirty="0" smtClean="0">
                <a:hlinkClick r:id="rId5"/>
              </a:rPr>
              <a:t>_</a:t>
            </a:r>
            <a:r>
              <a:rPr lang="en-US" sz="1100" u="sng" dirty="0" smtClean="0">
                <a:hlinkClick r:id="rId5"/>
              </a:rPr>
              <a:t>Napier</a:t>
            </a:r>
            <a:r>
              <a:rPr lang="ru-RU" sz="1100" u="sng" dirty="0" smtClean="0">
                <a:hlinkClick r:id="rId5"/>
              </a:rPr>
              <a:t>.</a:t>
            </a:r>
            <a:r>
              <a:rPr lang="en-US" sz="1100" u="sng" dirty="0" smtClean="0">
                <a:hlinkClick r:id="rId5"/>
              </a:rPr>
              <a:t>jpg</a:t>
            </a:r>
            <a:r>
              <a:rPr lang="ru-RU" sz="1100" u="sng" dirty="0" smtClean="0">
                <a:hlinkClick r:id="rId5"/>
              </a:rPr>
              <a:t>/240</a:t>
            </a:r>
            <a:r>
              <a:rPr lang="en-US" sz="1100" u="sng" dirty="0" err="1" smtClean="0">
                <a:hlinkClick r:id="rId5"/>
              </a:rPr>
              <a:t>px</a:t>
            </a:r>
            <a:r>
              <a:rPr lang="ru-RU" sz="1100" u="sng" dirty="0" smtClean="0">
                <a:hlinkClick r:id="rId5"/>
              </a:rPr>
              <a:t>-</a:t>
            </a:r>
            <a:r>
              <a:rPr lang="en-US" sz="1100" u="sng" dirty="0" smtClean="0">
                <a:hlinkClick r:id="rId5"/>
              </a:rPr>
              <a:t>John</a:t>
            </a:r>
            <a:r>
              <a:rPr lang="ru-RU" sz="1100" u="sng" dirty="0" smtClean="0">
                <a:hlinkClick r:id="rId5"/>
              </a:rPr>
              <a:t>_</a:t>
            </a:r>
            <a:r>
              <a:rPr lang="en-US" sz="1100" u="sng" dirty="0" smtClean="0">
                <a:hlinkClick r:id="rId5"/>
              </a:rPr>
              <a:t>Napier</a:t>
            </a:r>
            <a:r>
              <a:rPr lang="ru-RU" sz="1100" u="sng" dirty="0" smtClean="0">
                <a:hlinkClick r:id="rId5"/>
              </a:rPr>
              <a:t>.</a:t>
            </a:r>
            <a:r>
              <a:rPr lang="en-US" sz="1100" u="sng" dirty="0" smtClean="0">
                <a:hlinkClick r:id="rId5"/>
              </a:rPr>
              <a:t>jpg</a:t>
            </a:r>
            <a:r>
              <a:rPr lang="ru-RU" sz="1100" dirty="0" smtClean="0"/>
              <a:t> - Джон Непер</a:t>
            </a:r>
          </a:p>
          <a:p>
            <a:r>
              <a:rPr lang="en-US" sz="1100" u="sng" dirty="0" smtClean="0">
                <a:hlinkClick r:id="rId6"/>
              </a:rPr>
              <a:t>http</a:t>
            </a:r>
            <a:r>
              <a:rPr lang="ru-RU" sz="1100" u="sng" dirty="0" smtClean="0">
                <a:hlinkClick r:id="rId6"/>
              </a:rPr>
              <a:t>://</a:t>
            </a:r>
            <a:r>
              <a:rPr lang="en-US" sz="1100" u="sng" dirty="0" smtClean="0">
                <a:hlinkClick r:id="rId6"/>
              </a:rPr>
              <a:t>upload</a:t>
            </a:r>
            <a:r>
              <a:rPr lang="ru-RU" sz="1100" u="sng" dirty="0" smtClean="0">
                <a:hlinkClick r:id="rId6"/>
              </a:rPr>
              <a:t>.</a:t>
            </a:r>
            <a:r>
              <a:rPr lang="en-US" sz="1100" u="sng" dirty="0" err="1" smtClean="0">
                <a:hlinkClick r:id="rId6"/>
              </a:rPr>
              <a:t>wikimedia</a:t>
            </a:r>
            <a:r>
              <a:rPr lang="ru-RU" sz="1100" u="sng" dirty="0" smtClean="0">
                <a:hlinkClick r:id="rId6"/>
              </a:rPr>
              <a:t>.</a:t>
            </a:r>
            <a:r>
              <a:rPr lang="en-US" sz="1100" u="sng" dirty="0" smtClean="0">
                <a:hlinkClick r:id="rId6"/>
              </a:rPr>
              <a:t>org</a:t>
            </a:r>
            <a:r>
              <a:rPr lang="ru-RU" sz="1100" u="sng" dirty="0" smtClean="0">
                <a:hlinkClick r:id="rId6"/>
              </a:rPr>
              <a:t>/</a:t>
            </a:r>
            <a:r>
              <a:rPr lang="en-US" sz="1100" u="sng" dirty="0" err="1" smtClean="0">
                <a:hlinkClick r:id="rId6"/>
              </a:rPr>
              <a:t>wikipedia</a:t>
            </a:r>
            <a:r>
              <a:rPr lang="ru-RU" sz="1100" u="sng" dirty="0" smtClean="0">
                <a:hlinkClick r:id="rId6"/>
              </a:rPr>
              <a:t>/</a:t>
            </a:r>
            <a:r>
              <a:rPr lang="en-US" sz="1100" u="sng" dirty="0" smtClean="0">
                <a:hlinkClick r:id="rId6"/>
              </a:rPr>
              <a:t>commons</a:t>
            </a:r>
            <a:r>
              <a:rPr lang="ru-RU" sz="1100" u="sng" dirty="0" smtClean="0">
                <a:hlinkClick r:id="rId6"/>
              </a:rPr>
              <a:t>/</a:t>
            </a:r>
            <a:r>
              <a:rPr lang="en-US" sz="1100" u="sng" dirty="0" smtClean="0">
                <a:hlinkClick r:id="rId6"/>
              </a:rPr>
              <a:t>thumb</a:t>
            </a:r>
            <a:r>
              <a:rPr lang="ru-RU" sz="1100" u="sng" dirty="0" smtClean="0">
                <a:hlinkClick r:id="rId6"/>
              </a:rPr>
              <a:t>/</a:t>
            </a:r>
            <a:r>
              <a:rPr lang="en-US" sz="1100" u="sng" dirty="0" smtClean="0">
                <a:hlinkClick r:id="rId6"/>
              </a:rPr>
              <a:t>f</a:t>
            </a:r>
            <a:r>
              <a:rPr lang="ru-RU" sz="1100" u="sng" dirty="0" smtClean="0">
                <a:hlinkClick r:id="rId6"/>
              </a:rPr>
              <a:t>/</a:t>
            </a:r>
            <a:r>
              <a:rPr lang="en-US" sz="1100" u="sng" dirty="0" smtClean="0">
                <a:hlinkClick r:id="rId6"/>
              </a:rPr>
              <a:t>f</a:t>
            </a:r>
            <a:r>
              <a:rPr lang="ru-RU" sz="1100" u="sng" dirty="0" smtClean="0">
                <a:hlinkClick r:id="rId6"/>
              </a:rPr>
              <a:t>3/</a:t>
            </a:r>
            <a:r>
              <a:rPr lang="en-US" sz="1100" u="sng" dirty="0" smtClean="0">
                <a:hlinkClick r:id="rId6"/>
              </a:rPr>
              <a:t>Wilhelm</a:t>
            </a:r>
            <a:r>
              <a:rPr lang="ru-RU" sz="1100" u="sng" dirty="0" smtClean="0">
                <a:hlinkClick r:id="rId6"/>
              </a:rPr>
              <a:t>-</a:t>
            </a:r>
            <a:r>
              <a:rPr lang="en-US" sz="1100" u="sng" dirty="0" err="1" smtClean="0">
                <a:hlinkClick r:id="rId6"/>
              </a:rPr>
              <a:t>schickhardt</a:t>
            </a:r>
            <a:r>
              <a:rPr lang="ru-RU" sz="1100" u="sng" dirty="0" smtClean="0">
                <a:hlinkClick r:id="rId6"/>
              </a:rPr>
              <a:t>.</a:t>
            </a:r>
            <a:r>
              <a:rPr lang="en-US" sz="1100" u="sng" dirty="0" smtClean="0">
                <a:hlinkClick r:id="rId6"/>
              </a:rPr>
              <a:t>jpg</a:t>
            </a:r>
            <a:r>
              <a:rPr lang="ru-RU" sz="1100" u="sng" dirty="0" smtClean="0">
                <a:hlinkClick r:id="rId6"/>
              </a:rPr>
              <a:t>/200</a:t>
            </a:r>
            <a:r>
              <a:rPr lang="en-US" sz="1100" u="sng" dirty="0" err="1" smtClean="0">
                <a:hlinkClick r:id="rId6"/>
              </a:rPr>
              <a:t>px</a:t>
            </a:r>
            <a:r>
              <a:rPr lang="ru-RU" sz="1100" u="sng" dirty="0" smtClean="0">
                <a:hlinkClick r:id="rId6"/>
              </a:rPr>
              <a:t>-</a:t>
            </a:r>
            <a:r>
              <a:rPr lang="en-US" sz="1100" u="sng" dirty="0" smtClean="0">
                <a:hlinkClick r:id="rId6"/>
              </a:rPr>
              <a:t>Wilhelm</a:t>
            </a:r>
            <a:r>
              <a:rPr lang="ru-RU" sz="1100" u="sng" dirty="0" smtClean="0">
                <a:hlinkClick r:id="rId6"/>
              </a:rPr>
              <a:t>-</a:t>
            </a:r>
            <a:r>
              <a:rPr lang="en-US" sz="1100" u="sng" dirty="0" err="1" smtClean="0">
                <a:hlinkClick r:id="rId6"/>
              </a:rPr>
              <a:t>schickhardt</a:t>
            </a:r>
            <a:r>
              <a:rPr lang="ru-RU" sz="1100" u="sng" dirty="0" smtClean="0">
                <a:hlinkClick r:id="rId6"/>
              </a:rPr>
              <a:t>.</a:t>
            </a:r>
            <a:r>
              <a:rPr lang="en-US" sz="1100" u="sng" dirty="0" smtClean="0">
                <a:hlinkClick r:id="rId6"/>
              </a:rPr>
              <a:t>jpg</a:t>
            </a:r>
            <a:r>
              <a:rPr lang="ru-RU" sz="1100" dirty="0" smtClean="0"/>
              <a:t> - Вильгельм </a:t>
            </a:r>
            <a:r>
              <a:rPr lang="ru-RU" sz="1100" dirty="0" err="1" smtClean="0"/>
              <a:t>Шиккард</a:t>
            </a:r>
            <a:endParaRPr lang="ru-RU" sz="1100" dirty="0" smtClean="0"/>
          </a:p>
          <a:p>
            <a:r>
              <a:rPr lang="en-US" sz="1100" dirty="0" smtClean="0">
                <a:hlinkClick r:id="rId7"/>
              </a:rPr>
              <a:t>http://img1.liveinternet.ru/images/attach/c/0/52/967/52967011_CharlesBabbage.jpg</a:t>
            </a:r>
            <a:r>
              <a:rPr lang="ru-RU" sz="1100" dirty="0" smtClean="0"/>
              <a:t> - </a:t>
            </a:r>
            <a:r>
              <a:rPr lang="ru-RU" sz="1100" dirty="0" err="1" smtClean="0"/>
              <a:t>Чарлз</a:t>
            </a:r>
            <a:r>
              <a:rPr lang="ru-RU" sz="1100" dirty="0" smtClean="0"/>
              <a:t> Беббидж </a:t>
            </a:r>
          </a:p>
          <a:p>
            <a:r>
              <a:rPr lang="en-US" sz="1100" dirty="0" smtClean="0">
                <a:hlinkClick r:id="rId8"/>
              </a:rPr>
              <a:t>http://upload.wikimedia.org/wikipedia/commons/thumb/2/2e/Ada_Lovelace_1838.jpg/200px-Ada_Lovelace_1838.jpg</a:t>
            </a:r>
            <a:r>
              <a:rPr lang="ru-RU" sz="1100" dirty="0" smtClean="0"/>
              <a:t> - Ада Лавлейс</a:t>
            </a:r>
          </a:p>
          <a:p>
            <a:r>
              <a:rPr lang="en-US" sz="1100" dirty="0" smtClean="0">
                <a:hlinkClick r:id="rId9"/>
              </a:rPr>
              <a:t>http://upload.wikimedia.org/wikipedia/commons/thumb/4/42/Hollerith.jpg/200px-Hollerith.jpg</a:t>
            </a:r>
            <a:r>
              <a:rPr lang="ru-RU" sz="1100" dirty="0" smtClean="0"/>
              <a:t> - Холлерит</a:t>
            </a:r>
          </a:p>
          <a:p>
            <a:r>
              <a:rPr lang="en-US" sz="1100" dirty="0" smtClean="0">
                <a:hlinkClick r:id="rId10"/>
              </a:rPr>
              <a:t>http://www.fnal.gov/pub/news/feynman.jpg</a:t>
            </a:r>
            <a:r>
              <a:rPr lang="ru-RU" sz="1100" dirty="0" smtClean="0"/>
              <a:t> -Фейнман</a:t>
            </a:r>
          </a:p>
          <a:p>
            <a:r>
              <a:rPr lang="en-US" sz="1100" dirty="0" smtClean="0">
                <a:hlinkClick r:id="rId11"/>
              </a:rPr>
              <a:t>http://upload.wikimedia.org/wikipedia/commons/thumb/d/da/Konrad_Zuse_(1992).jpg/200px-Konrad_Zuse_(1992).jpg</a:t>
            </a:r>
            <a:r>
              <a:rPr lang="ru-RU" sz="1100" dirty="0" smtClean="0"/>
              <a:t> - </a:t>
            </a:r>
            <a:r>
              <a:rPr lang="ru-RU" sz="1100" dirty="0" err="1" smtClean="0"/>
              <a:t>Ко́нрад</a:t>
            </a:r>
            <a:r>
              <a:rPr lang="ru-RU" sz="1100" dirty="0" smtClean="0"/>
              <a:t> </a:t>
            </a:r>
            <a:r>
              <a:rPr lang="ru-RU" sz="1100" dirty="0" err="1" smtClean="0"/>
              <a:t>Цу́зе</a:t>
            </a:r>
            <a:r>
              <a:rPr lang="ru-RU" sz="1100" dirty="0" smtClean="0"/>
              <a:t> </a:t>
            </a:r>
          </a:p>
          <a:p>
            <a:r>
              <a:rPr lang="en-US" sz="1100" u="sng" dirty="0" smtClean="0">
                <a:hlinkClick r:id="rId12"/>
              </a:rPr>
              <a:t>http</a:t>
            </a:r>
            <a:r>
              <a:rPr lang="ru-RU" sz="1100" u="sng" dirty="0" smtClean="0">
                <a:hlinkClick r:id="rId12"/>
              </a:rPr>
              <a:t>://</a:t>
            </a:r>
            <a:r>
              <a:rPr lang="en-US" sz="1100" u="sng" dirty="0" smtClean="0">
                <a:hlinkClick r:id="rId12"/>
              </a:rPr>
              <a:t>upload</a:t>
            </a:r>
            <a:r>
              <a:rPr lang="ru-RU" sz="1100" u="sng" dirty="0" smtClean="0">
                <a:hlinkClick r:id="rId12"/>
              </a:rPr>
              <a:t>.</a:t>
            </a:r>
            <a:r>
              <a:rPr lang="en-US" sz="1100" u="sng" dirty="0" err="1" smtClean="0">
                <a:hlinkClick r:id="rId12"/>
              </a:rPr>
              <a:t>wikimedia</a:t>
            </a:r>
            <a:r>
              <a:rPr lang="ru-RU" sz="1100" u="sng" dirty="0" smtClean="0">
                <a:hlinkClick r:id="rId12"/>
              </a:rPr>
              <a:t>.</a:t>
            </a:r>
            <a:r>
              <a:rPr lang="en-US" sz="1100" u="sng" dirty="0" smtClean="0">
                <a:hlinkClick r:id="rId12"/>
              </a:rPr>
              <a:t>org</a:t>
            </a:r>
            <a:r>
              <a:rPr lang="ru-RU" sz="1100" u="sng" dirty="0" smtClean="0">
                <a:hlinkClick r:id="rId12"/>
              </a:rPr>
              <a:t>/</a:t>
            </a:r>
            <a:r>
              <a:rPr lang="en-US" sz="1100" u="sng" dirty="0" err="1" smtClean="0">
                <a:hlinkClick r:id="rId12"/>
              </a:rPr>
              <a:t>wikipedia</a:t>
            </a:r>
            <a:r>
              <a:rPr lang="ru-RU" sz="1100" u="sng" dirty="0" smtClean="0">
                <a:hlinkClick r:id="rId12"/>
              </a:rPr>
              <a:t>/</a:t>
            </a:r>
            <a:r>
              <a:rPr lang="en-US" sz="1100" u="sng" dirty="0" err="1" smtClean="0">
                <a:hlinkClick r:id="rId12"/>
              </a:rPr>
              <a:t>ru</a:t>
            </a:r>
            <a:r>
              <a:rPr lang="ru-RU" sz="1100" u="sng" dirty="0" smtClean="0">
                <a:hlinkClick r:id="rId12"/>
              </a:rPr>
              <a:t>/3/3</a:t>
            </a:r>
            <a:r>
              <a:rPr lang="en-US" sz="1100" u="sng" dirty="0" smtClean="0">
                <a:hlinkClick r:id="rId12"/>
              </a:rPr>
              <a:t>d</a:t>
            </a:r>
            <a:r>
              <a:rPr lang="ru-RU" sz="1100" u="sng" dirty="0" smtClean="0">
                <a:hlinkClick r:id="rId12"/>
              </a:rPr>
              <a:t>/</a:t>
            </a:r>
            <a:r>
              <a:rPr lang="en-US" sz="1100" u="sng" dirty="0" smtClean="0">
                <a:hlinkClick r:id="rId12"/>
              </a:rPr>
              <a:t>Shannon</a:t>
            </a:r>
            <a:r>
              <a:rPr lang="ru-RU" sz="1100" u="sng" dirty="0" smtClean="0">
                <a:hlinkClick r:id="rId12"/>
              </a:rPr>
              <a:t>.</a:t>
            </a:r>
            <a:r>
              <a:rPr lang="en-US" sz="1100" u="sng" dirty="0" smtClean="0">
                <a:hlinkClick r:id="rId12"/>
              </a:rPr>
              <a:t>jpg</a:t>
            </a:r>
            <a:r>
              <a:rPr lang="ru-RU" sz="1100" dirty="0" smtClean="0"/>
              <a:t> - </a:t>
            </a:r>
            <a:r>
              <a:rPr lang="vi-VN" sz="1100" dirty="0" smtClean="0"/>
              <a:t>Клод Э́лвуд Ше́ннон </a:t>
            </a:r>
            <a:endParaRPr lang="ru-RU" sz="1100" dirty="0" smtClean="0"/>
          </a:p>
          <a:p>
            <a:r>
              <a:rPr lang="en-US" sz="1100" u="sng" dirty="0" smtClean="0">
                <a:hlinkClick r:id="rId13"/>
              </a:rPr>
              <a:t>http</a:t>
            </a:r>
            <a:r>
              <a:rPr lang="ru-RU" sz="1100" u="sng" dirty="0" smtClean="0">
                <a:hlinkClick r:id="rId13"/>
              </a:rPr>
              <a:t>://</a:t>
            </a:r>
            <a:r>
              <a:rPr lang="en-US" sz="1100" u="sng" dirty="0" err="1" smtClean="0">
                <a:hlinkClick r:id="rId13"/>
              </a:rPr>
              <a:t>im</a:t>
            </a:r>
            <a:r>
              <a:rPr lang="ru-RU" sz="1100" u="sng" dirty="0" smtClean="0">
                <a:hlinkClick r:id="rId13"/>
              </a:rPr>
              <a:t>4-</a:t>
            </a:r>
            <a:r>
              <a:rPr lang="en-US" sz="1100" u="sng" dirty="0" smtClean="0">
                <a:hlinkClick r:id="rId13"/>
              </a:rPr>
              <a:t>tub</a:t>
            </a:r>
            <a:r>
              <a:rPr lang="ru-RU" sz="1100" u="sng" dirty="0" smtClean="0">
                <a:hlinkClick r:id="rId13"/>
              </a:rPr>
              <a:t>-</a:t>
            </a:r>
            <a:r>
              <a:rPr lang="en-US" sz="1100" u="sng" dirty="0" err="1" smtClean="0">
                <a:hlinkClick r:id="rId13"/>
              </a:rPr>
              <a:t>ru</a:t>
            </a:r>
            <a:r>
              <a:rPr lang="ru-RU" sz="1100" u="sng" dirty="0" smtClean="0">
                <a:hlinkClick r:id="rId13"/>
              </a:rPr>
              <a:t>.</a:t>
            </a:r>
            <a:r>
              <a:rPr lang="en-US" sz="1100" u="sng" dirty="0" err="1" smtClean="0">
                <a:hlinkClick r:id="rId13"/>
              </a:rPr>
              <a:t>yandex</a:t>
            </a:r>
            <a:r>
              <a:rPr lang="ru-RU" sz="1100" u="sng" dirty="0" smtClean="0">
                <a:hlinkClick r:id="rId13"/>
              </a:rPr>
              <a:t>.</a:t>
            </a:r>
            <a:r>
              <a:rPr lang="en-US" sz="1100" u="sng" dirty="0" smtClean="0">
                <a:hlinkClick r:id="rId13"/>
              </a:rPr>
              <a:t>net</a:t>
            </a:r>
            <a:r>
              <a:rPr lang="ru-RU" sz="1100" u="sng" dirty="0" smtClean="0">
                <a:hlinkClick r:id="rId13"/>
              </a:rPr>
              <a:t>/</a:t>
            </a:r>
            <a:r>
              <a:rPr lang="en-US" sz="1100" u="sng" dirty="0" err="1" smtClean="0">
                <a:hlinkClick r:id="rId13"/>
              </a:rPr>
              <a:t>i</a:t>
            </a:r>
            <a:r>
              <a:rPr lang="ru-RU" sz="1100" u="sng" dirty="0" smtClean="0">
                <a:hlinkClick r:id="rId13"/>
              </a:rPr>
              <a:t>?</a:t>
            </a:r>
            <a:r>
              <a:rPr lang="en-US" sz="1100" u="sng" dirty="0" smtClean="0">
                <a:hlinkClick r:id="rId13"/>
              </a:rPr>
              <a:t>id</a:t>
            </a:r>
            <a:r>
              <a:rPr lang="ru-RU" sz="1100" u="sng" dirty="0" smtClean="0">
                <a:hlinkClick r:id="rId13"/>
              </a:rPr>
              <a:t>=104241136-26-72</a:t>
            </a:r>
            <a:r>
              <a:rPr lang="ru-RU" sz="1100" dirty="0" smtClean="0"/>
              <a:t> – Лебедев</a:t>
            </a:r>
          </a:p>
          <a:p>
            <a:r>
              <a:rPr lang="ru-RU" sz="1100" dirty="0" smtClean="0"/>
              <a:t>Слайд  19.</a:t>
            </a:r>
            <a:r>
              <a:rPr lang="ru-RU" sz="1100" u="sng" dirty="0" smtClean="0">
                <a:hlinkClick r:id="rId14"/>
              </a:rPr>
              <a:t> http://www.edu54.ru/sites/default/files/userfiles/image/matematika_carica_nauk_1.jpg</a:t>
            </a:r>
            <a:r>
              <a:rPr lang="ru-RU" sz="1100" u="sng" dirty="0" smtClean="0"/>
              <a:t>  </a:t>
            </a:r>
            <a:r>
              <a:rPr lang="ru-RU" sz="1100" dirty="0" smtClean="0"/>
              <a:t>фон</a:t>
            </a:r>
          </a:p>
          <a:p>
            <a:r>
              <a:rPr lang="en-US" sz="1100" dirty="0" smtClean="0">
                <a:hlinkClick r:id="rId15"/>
              </a:rPr>
              <a:t> </a:t>
            </a:r>
            <a:r>
              <a:rPr lang="ru-RU" sz="1100" u="sng" dirty="0" smtClean="0">
                <a:hlinkClick r:id="rId16"/>
              </a:rPr>
              <a:t>http://rssicons.ru/wp-content/uploads/2009/01/rss_bot_by_leoblanchette.jpg</a:t>
            </a:r>
            <a:r>
              <a:rPr lang="ru-RU" sz="1100" u="sng" dirty="0" smtClean="0"/>
              <a:t> – робот</a:t>
            </a:r>
          </a:p>
          <a:p>
            <a:pPr eaLnBrk="0" fontAlgn="base" hangingPunct="0"/>
            <a:r>
              <a:rPr lang="ru-RU" sz="1100" b="1" dirty="0" smtClean="0"/>
              <a:t>Интернет ресурсы: </a:t>
            </a:r>
            <a:r>
              <a:rPr lang="ru-RU" sz="1100" u="sng" dirty="0" err="1" smtClean="0">
                <a:hlinkClick r:id="rId17"/>
              </a:rPr>
              <a:t>Википедия</a:t>
            </a:r>
            <a:r>
              <a:rPr lang="ru-RU" sz="1100" u="sng" dirty="0" smtClean="0">
                <a:hlinkClick r:id="rId17"/>
              </a:rPr>
              <a:t> свободная энциклопедия</a:t>
            </a:r>
            <a:endParaRPr lang="ru-RU" sz="1100" dirty="0" smtClean="0"/>
          </a:p>
          <a:p>
            <a:pPr eaLnBrk="0" fontAlgn="base" hangingPunct="0"/>
            <a:r>
              <a:rPr lang="ru-RU" sz="1100" u="sng" dirty="0" smtClean="0">
                <a:hlinkClick r:id="rId18"/>
              </a:rPr>
              <a:t>http://www.kolomna-school7-ict.narod.ru/st10501.htm</a:t>
            </a:r>
            <a:r>
              <a:rPr lang="ru-RU" sz="1100" dirty="0" smtClean="0"/>
              <a:t> - История вычислительной техники</a:t>
            </a:r>
          </a:p>
          <a:p>
            <a:pPr eaLnBrk="0" fontAlgn="base" hangingPunct="0"/>
            <a:r>
              <a:rPr lang="ru-RU" sz="1100" u="sng" dirty="0" smtClean="0">
                <a:hlinkClick r:id="rId19"/>
              </a:rPr>
              <a:t>http://istrasvvt.narod.ru/mex.htm</a:t>
            </a:r>
            <a:r>
              <a:rPr lang="ru-RU" sz="1100" dirty="0" smtClean="0"/>
              <a:t> - история развития вычислительной техники</a:t>
            </a:r>
          </a:p>
          <a:p>
            <a:pPr eaLnBrk="0" fontAlgn="base" hangingPunct="0"/>
            <a:r>
              <a:rPr lang="ru-RU" sz="1100" u="sng" dirty="0" smtClean="0">
                <a:hlinkClick r:id="rId20"/>
              </a:rPr>
              <a:t>http://wiki.mvtom.ru/index.php/</a:t>
            </a:r>
            <a:r>
              <a:rPr lang="ru-RU" sz="1100" dirty="0" smtClean="0"/>
              <a:t> - Этапы развития вычислительной техники</a:t>
            </a:r>
          </a:p>
          <a:p>
            <a:pPr eaLnBrk="0" fontAlgn="base" hangingPunct="0"/>
            <a:r>
              <a:rPr lang="ru-RU" sz="1100" u="sng" dirty="0" smtClean="0">
                <a:hlinkClick r:id="rId21"/>
              </a:rPr>
              <a:t>http://vsv.lokos.net/users/ls21/2/2.html</a:t>
            </a:r>
            <a:r>
              <a:rPr lang="ru-RU" sz="1100" dirty="0" smtClean="0"/>
              <a:t> - история ЭВМ</a:t>
            </a:r>
          </a:p>
          <a:p>
            <a:pPr eaLnBrk="0" fontAlgn="base" hangingPunct="0"/>
            <a:r>
              <a:rPr lang="ru-RU" sz="1100" u="sng" dirty="0" smtClean="0">
                <a:hlinkClick r:id="rId22"/>
              </a:rPr>
              <a:t>http://wiki.kgpi.ru/mediawiki/index.php/</a:t>
            </a:r>
            <a:r>
              <a:rPr lang="ru-RU" sz="1100" dirty="0" smtClean="0"/>
              <a:t> </a:t>
            </a:r>
            <a:r>
              <a:rPr lang="en-US" sz="1100" dirty="0" smtClean="0"/>
              <a:t>Wiki</a:t>
            </a:r>
            <a:r>
              <a:rPr lang="ru-RU" sz="1100" dirty="0" smtClean="0"/>
              <a:t> История развития вычислительной техники</a:t>
            </a:r>
          </a:p>
          <a:p>
            <a:pPr eaLnBrk="0" fontAlgn="base" hangingPunct="0"/>
            <a:r>
              <a:rPr lang="ru-RU" sz="1100" u="sng" dirty="0" smtClean="0">
                <a:hlinkClick r:id="rId23"/>
              </a:rPr>
              <a:t>http://portall.zp.ua/video/kompjuter-v-rossii-19-vek-kak-jeto-bylo/id-ExPOk82VFH8.html</a:t>
            </a:r>
            <a:r>
              <a:rPr lang="ru-RU" sz="1100" dirty="0" smtClean="0"/>
              <a:t> - машина Холлерита</a:t>
            </a:r>
          </a:p>
          <a:p>
            <a:pPr eaLnBrk="0" fontAlgn="base" hangingPunct="0"/>
            <a:r>
              <a:rPr lang="ru-RU" sz="1100" u="sng" dirty="0" smtClean="0">
                <a:hlinkClick r:id="rId24"/>
              </a:rPr>
              <a:t>http://www.youtube.com/watch?v=n2OIcyoHruI&amp;feature=player_embedded</a:t>
            </a:r>
            <a:r>
              <a:rPr lang="ru-RU" sz="1100" dirty="0" smtClean="0"/>
              <a:t> - Готфрид Вильгельм Лейбниц</a:t>
            </a:r>
          </a:p>
          <a:p>
            <a:pPr eaLnBrk="0" fontAlgn="base" hangingPunct="0"/>
            <a:r>
              <a:rPr lang="ru-RU" sz="1100" u="sng" dirty="0" smtClean="0">
                <a:hlinkClick r:id="rId25"/>
              </a:rPr>
              <a:t>http://www.youtube.com/watch?v=aCsBDNf9Mig&amp;feature=player_embedded</a:t>
            </a:r>
            <a:r>
              <a:rPr lang="ru-RU" sz="1100" dirty="0" smtClean="0"/>
              <a:t> – машина Бэббиджа.</a:t>
            </a:r>
          </a:p>
          <a:p>
            <a:r>
              <a:rPr lang="ru-RU" sz="1100" b="1" dirty="0" smtClean="0"/>
              <a:t>Материалы портала:</a:t>
            </a:r>
            <a:endParaRPr lang="ru-RU" sz="1100" dirty="0" smtClean="0"/>
          </a:p>
          <a:p>
            <a:pPr eaLnBrk="0" fontAlgn="base" hangingPunct="0"/>
            <a:r>
              <a:rPr lang="ru-RU" sz="1100" dirty="0" smtClean="0">
                <a:hlinkClick r:id="rId26"/>
              </a:rPr>
              <a:t>Беленькая Л.В. Положение о мастер-классе-4 "Создание виртуальной экскурсии </a:t>
            </a:r>
            <a:r>
              <a:rPr lang="ru-RU" sz="1100" dirty="0" err="1" smtClean="0">
                <a:hlinkClick r:id="rId26"/>
              </a:rPr>
              <a:t>спомощью</a:t>
            </a:r>
            <a:r>
              <a:rPr lang="ru-RU" sz="1100" dirty="0" smtClean="0">
                <a:hlinkClick r:id="rId26"/>
              </a:rPr>
              <a:t> программы MS </a:t>
            </a:r>
            <a:r>
              <a:rPr lang="ru-RU" sz="1100" dirty="0" err="1" smtClean="0">
                <a:hlinkClick r:id="rId26"/>
              </a:rPr>
              <a:t>PowerPoint</a:t>
            </a:r>
            <a:r>
              <a:rPr lang="ru-RU" sz="1100" dirty="0" smtClean="0">
                <a:hlinkClick r:id="rId26"/>
              </a:rPr>
              <a:t>»</a:t>
            </a:r>
            <a:r>
              <a:rPr lang="ru-RU" sz="1100" dirty="0" smtClean="0"/>
              <a:t> </a:t>
            </a:r>
          </a:p>
          <a:p>
            <a:pPr eaLnBrk="0" fontAlgn="base" hangingPunct="0"/>
            <a:r>
              <a:rPr lang="ru-RU" sz="1100" dirty="0" smtClean="0">
                <a:hlinkClick r:id="rId27"/>
              </a:rPr>
              <a:t>Беленькая Л.В. Анимация в </a:t>
            </a:r>
            <a:r>
              <a:rPr lang="ru-RU" sz="1100" dirty="0" err="1" smtClean="0">
                <a:hlinkClick r:id="rId27"/>
              </a:rPr>
              <a:t>PowerPoint</a:t>
            </a:r>
            <a:r>
              <a:rPr lang="ru-RU" sz="1100" dirty="0" smtClean="0">
                <a:hlinkClick r:id="rId27"/>
              </a:rPr>
              <a:t>. В помощь учителю.</a:t>
            </a:r>
            <a:r>
              <a:rPr lang="ru-RU" sz="1100" dirty="0" smtClean="0"/>
              <a:t> </a:t>
            </a:r>
          </a:p>
          <a:p>
            <a:pPr eaLnBrk="0" fontAlgn="base" hangingPunct="0"/>
            <a:r>
              <a:rPr lang="ru-RU" sz="1100" dirty="0" smtClean="0">
                <a:hlinkClick r:id="rId28"/>
              </a:rPr>
              <a:t>Беленькая Л.В. Создание изображения для фона презентации. В помощь учителю</a:t>
            </a:r>
            <a:r>
              <a:rPr lang="ru-RU" sz="1100" dirty="0" smtClean="0"/>
              <a:t> </a:t>
            </a:r>
          </a:p>
          <a:p>
            <a:pPr eaLnBrk="0" fontAlgn="base" hangingPunct="0"/>
            <a:r>
              <a:rPr lang="ru-RU" sz="1100" dirty="0" smtClean="0">
                <a:hlinkClick r:id="rId29"/>
              </a:rPr>
              <a:t>Беленькая Л.В. Как сделать фигуру полупрозрачной? И другое... В помощь учителю</a:t>
            </a:r>
            <a:endParaRPr lang="ru-RU" sz="1100" dirty="0" smtClean="0"/>
          </a:p>
          <a:p>
            <a:pPr eaLnBrk="0" fontAlgn="base" hangingPunct="0"/>
            <a:r>
              <a:rPr lang="ru-RU" sz="1100" dirty="0" smtClean="0"/>
              <a:t> </a:t>
            </a:r>
            <a:r>
              <a:rPr lang="ru-RU" sz="1100" dirty="0" smtClean="0">
                <a:hlinkClick r:id="rId30"/>
              </a:rPr>
              <a:t>Беленькая Л.В. Алгоритм уменьшения веса презентации через опцию программы </a:t>
            </a:r>
            <a:r>
              <a:rPr lang="ru-RU" sz="1100" dirty="0" err="1" smtClean="0">
                <a:hlinkClick r:id="rId30"/>
              </a:rPr>
              <a:t>Power</a:t>
            </a:r>
            <a:r>
              <a:rPr lang="ru-RU" sz="1100" dirty="0" smtClean="0">
                <a:hlinkClick r:id="rId30"/>
              </a:rPr>
              <a:t> </a:t>
            </a:r>
            <a:r>
              <a:rPr lang="ru-RU" sz="1100" dirty="0" err="1" smtClean="0">
                <a:hlinkClick r:id="rId30"/>
              </a:rPr>
              <a:t>Point</a:t>
            </a:r>
            <a:r>
              <a:rPr lang="ru-RU" sz="1100" dirty="0" smtClean="0">
                <a:hlinkClick r:id="rId30"/>
              </a:rPr>
              <a:t> «сжатие рисунков»</a:t>
            </a:r>
            <a:endParaRPr lang="ru-RU" sz="1100" dirty="0" smtClean="0"/>
          </a:p>
          <a:p>
            <a:pPr eaLnBrk="0" fontAlgn="base" hangingPunct="0"/>
            <a:r>
              <a:rPr lang="ru-RU" sz="1100" dirty="0" smtClean="0"/>
              <a:t> </a:t>
            </a:r>
            <a:r>
              <a:rPr lang="ru-RU" sz="1100" dirty="0" smtClean="0">
                <a:hlinkClick r:id="rId31"/>
              </a:rPr>
              <a:t>Беленькая Л.В. Уменьшение веса презентации через опцию "Сжатие рисунков</a:t>
            </a:r>
            <a:endParaRPr lang="ru-RU" sz="1100" dirty="0" smtClean="0"/>
          </a:p>
          <a:p>
            <a:pPr eaLnBrk="0" fontAlgn="base" hangingPunct="0"/>
            <a:r>
              <a:rPr lang="ru-RU" sz="1100" dirty="0" smtClean="0">
                <a:hlinkClick r:id="rId32"/>
              </a:rPr>
              <a:t>Беленькая Л.В. Общие правила оформления презентации </a:t>
            </a:r>
            <a:r>
              <a:rPr lang="ru-RU" sz="1100" dirty="0" err="1" smtClean="0">
                <a:hlinkClick r:id="rId32"/>
              </a:rPr>
              <a:t>PowerPoint</a:t>
            </a:r>
            <a:r>
              <a:rPr lang="ru-RU" sz="1100" dirty="0" smtClean="0">
                <a:hlinkClick r:id="rId32"/>
              </a:rPr>
              <a:t>. В помощь учителю.</a:t>
            </a:r>
            <a:endParaRPr lang="ru-RU" sz="1100" dirty="0" smtClean="0"/>
          </a:p>
          <a:p>
            <a:pPr eaLnBrk="0" fontAlgn="base" hangingPunct="0"/>
            <a:r>
              <a:rPr lang="ru-RU" sz="1100" dirty="0" smtClean="0">
                <a:hlinkClick r:id="rId33"/>
              </a:rPr>
              <a:t>Беленькая Л.В. Задание 2. Разработка маршрутного листа (слайда)</a:t>
            </a:r>
            <a:endParaRPr lang="ru-RU" sz="1100" dirty="0" smtClean="0"/>
          </a:p>
          <a:p>
            <a:pPr eaLnBrk="0" fontAlgn="base" hangingPunct="0"/>
            <a:r>
              <a:rPr lang="ru-RU" sz="1100" dirty="0" smtClean="0">
                <a:hlinkClick r:id="rId34"/>
              </a:rPr>
              <a:t>Беленькая Л.В. Цвет в презентации </a:t>
            </a:r>
            <a:r>
              <a:rPr lang="ru-RU" sz="1100" dirty="0" err="1" smtClean="0">
                <a:hlinkClick r:id="rId34"/>
              </a:rPr>
              <a:t>PowerPoint</a:t>
            </a:r>
            <a:r>
              <a:rPr lang="ru-RU" sz="1100" dirty="0" smtClean="0">
                <a:hlinkClick r:id="rId34"/>
              </a:rPr>
              <a:t>. В помощь учителю.</a:t>
            </a:r>
            <a:endParaRPr lang="ru-RU" sz="1100" dirty="0" smtClean="0"/>
          </a:p>
          <a:p>
            <a:pPr eaLnBrk="0" fontAlgn="base" hangingPunct="0"/>
            <a:r>
              <a:rPr lang="ru-RU" sz="1100" dirty="0" smtClean="0">
                <a:hlinkClick r:id="rId35"/>
              </a:rPr>
              <a:t>Беленькая Л.В. Общие правила оформления презентации </a:t>
            </a:r>
            <a:r>
              <a:rPr lang="ru-RU" sz="1100" dirty="0" err="1" smtClean="0">
                <a:hlinkClick r:id="rId35"/>
              </a:rPr>
              <a:t>PowerPoint</a:t>
            </a:r>
            <a:r>
              <a:rPr lang="ru-RU" sz="1100" dirty="0" smtClean="0">
                <a:hlinkClick r:id="rId35"/>
              </a:rPr>
              <a:t>. В помощь учителю</a:t>
            </a:r>
            <a:r>
              <a:rPr lang="ru-RU" sz="1100" dirty="0" smtClean="0"/>
              <a:t> </a:t>
            </a:r>
          </a:p>
          <a:p>
            <a:pPr eaLnBrk="0" fontAlgn="base" hangingPunct="0"/>
            <a:r>
              <a:rPr lang="ru-RU" sz="1100" dirty="0" smtClean="0">
                <a:hlinkClick r:id="rId36"/>
              </a:rPr>
              <a:t>Беленькая Л.В. Экскурсия как инструмент и продукт исследовательской деятельности.</a:t>
            </a:r>
            <a:endParaRPr lang="ru-RU" sz="1100" dirty="0" smtClean="0"/>
          </a:p>
          <a:p>
            <a:pPr eaLnBrk="0" fontAlgn="base" hangingPunct="0"/>
            <a:r>
              <a:rPr lang="ru-RU" sz="1100" dirty="0" err="1" smtClean="0">
                <a:hlinkClick r:id="rId37"/>
              </a:rPr>
              <a:t>Нехорошкина</a:t>
            </a:r>
            <a:r>
              <a:rPr lang="ru-RU" sz="1100" dirty="0" smtClean="0">
                <a:hlinkClick r:id="rId37"/>
              </a:rPr>
              <a:t> О.А. Как использовать </a:t>
            </a:r>
            <a:r>
              <a:rPr lang="ru-RU" sz="1100" dirty="0" err="1" smtClean="0">
                <a:hlinkClick r:id="rId37"/>
              </a:rPr>
              <a:t>медиаобъекты</a:t>
            </a:r>
            <a:r>
              <a:rPr lang="ru-RU" sz="1100" dirty="0" smtClean="0">
                <a:hlinkClick r:id="rId37"/>
              </a:rPr>
              <a:t> в Презентациях</a:t>
            </a:r>
            <a:endParaRPr lang="ru-RU" sz="1100" dirty="0" smtClean="0"/>
          </a:p>
          <a:p>
            <a:pPr eaLnBrk="0" fontAlgn="base" hangingPunct="0"/>
            <a:r>
              <a:rPr lang="ru-RU" sz="1100" dirty="0" err="1" smtClean="0">
                <a:hlinkClick r:id="rId38"/>
              </a:rPr>
              <a:t>Нехорошкина</a:t>
            </a:r>
            <a:r>
              <a:rPr lang="ru-RU" sz="1100" dirty="0" smtClean="0">
                <a:hlinkClick r:id="rId38"/>
              </a:rPr>
              <a:t> О.А. Презентация о презентации.</a:t>
            </a:r>
            <a:endParaRPr lang="ru-RU" sz="1100" dirty="0" smtClean="0"/>
          </a:p>
          <a:p>
            <a:pPr eaLnBrk="0" fontAlgn="base" hangingPunct="0"/>
            <a:r>
              <a:rPr lang="ru-RU" sz="1100" dirty="0" err="1" smtClean="0">
                <a:hlinkClick r:id="rId39"/>
              </a:rPr>
              <a:t>Аствацатуров</a:t>
            </a:r>
            <a:r>
              <a:rPr lang="ru-RU" sz="1100" dirty="0" smtClean="0">
                <a:hlinkClick r:id="rId39"/>
              </a:rPr>
              <a:t> Г.О. Технологический прием ИНТЕРАКТИВНАЯ ЛЕНТА</a:t>
            </a:r>
            <a:endParaRPr lang="ru-RU" sz="1100" dirty="0" smtClean="0"/>
          </a:p>
          <a:p>
            <a:r>
              <a:rPr lang="ru-RU" sz="1100" dirty="0" smtClean="0">
                <a:hlinkClick r:id="rId40"/>
              </a:rPr>
              <a:t>Беленькая Л.В. Методическое сопровождение виртуальной экскурсии. Этап 5 мастер-класса.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rId3" action="ppaction://hlinksldjump"/>
          </p:cNvPr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3528" y="1628800"/>
            <a:ext cx="2520280" cy="18722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hlinkClick r:id="rId5" action="ppaction://hlinksldjump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1628800"/>
            <a:ext cx="2592288" cy="18722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3131840" y="1628800"/>
            <a:ext cx="2664296" cy="187220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ьная выноска 11"/>
          <p:cNvSpPr/>
          <p:nvPr/>
        </p:nvSpPr>
        <p:spPr>
          <a:xfrm>
            <a:off x="1547664" y="4077072"/>
            <a:ext cx="4104456" cy="1008112"/>
          </a:xfrm>
          <a:prstGeom prst="wedgeEllipseCallout">
            <a:avLst>
              <a:gd name="adj1" fmla="val -50307"/>
              <a:gd name="adj2" fmla="val 9778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660066"/>
                </a:solidFill>
              </a:rPr>
              <a:t>Готовы к путешествию? </a:t>
            </a:r>
            <a:endParaRPr lang="ru-RU" sz="2000" b="1" cap="all" dirty="0">
              <a:solidFill>
                <a:srgbClr val="660066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491880" y="0"/>
            <a:ext cx="1584176" cy="459432"/>
          </a:xfrm>
          <a:prstGeom prst="wedgeRoundRectCallout">
            <a:avLst>
              <a:gd name="adj1" fmla="val -2280"/>
              <a:gd name="adj2" fmla="val 132773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660066"/>
                </a:solidFill>
              </a:rPr>
              <a:t>ДА!</a:t>
            </a:r>
            <a:endParaRPr lang="ru-RU" sz="2000" b="1" dirty="0">
              <a:solidFill>
                <a:srgbClr val="66006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4365104"/>
            <a:ext cx="13714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Вперед!</a:t>
            </a:r>
            <a:endParaRPr lang="ru-RU" sz="2000" b="1" cap="all" spc="0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9752" y="4221088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err="1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Домеханический</a:t>
            </a:r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период</a:t>
            </a:r>
            <a:endParaRPr lang="ru-RU" sz="2000" b="1" cap="all" spc="0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7744" y="4221088"/>
            <a:ext cx="2592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Механический </a:t>
            </a:r>
          </a:p>
          <a:p>
            <a:pPr algn="ctr"/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период</a:t>
            </a:r>
            <a:endParaRPr lang="ru-RU" sz="2000" b="1" cap="all" spc="0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4077072"/>
            <a:ext cx="33123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Электронно-вычислительный</a:t>
            </a:r>
          </a:p>
          <a:p>
            <a:pPr algn="ctr"/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этап</a:t>
            </a:r>
            <a:endParaRPr lang="ru-RU" sz="2000" b="1" cap="all" spc="0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4293096"/>
            <a:ext cx="30879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Информатика в 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лицах</a:t>
            </a:r>
            <a:endParaRPr lang="ru-RU" sz="2000" b="1" cap="all" spc="0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C:\Documents and Settings\Администратор\Рабочий стол\фоны\4fcc2791b695f6cc280561a5c2a267f8_big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168" y="4437112"/>
            <a:ext cx="2559757" cy="18227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699792" y="5013176"/>
            <a:ext cx="26642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маршрут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2" descr="C:\Users\123\Desktop\мкэ\rss_bot_by_leoblanchette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33056"/>
            <a:ext cx="2441848" cy="24418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20469 -0.104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10591 -0.103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5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39393 -0.084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1389 0.296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  <p:bldP spid="12" grpId="1" build="allAtOnce" animBg="1"/>
      <p:bldP spid="14" grpId="0" animBg="1"/>
      <p:bldP spid="14" grpId="1" animBg="1"/>
      <p:bldP spid="16" grpId="0"/>
      <p:bldP spid="16" grpId="1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39552" y="2996952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-1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домеханический</a:t>
            </a:r>
            <a:endParaRPr lang="ru-RU" sz="40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2996952"/>
            <a:ext cx="29523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25936" y="332656"/>
            <a:ext cx="4243655" cy="5832648"/>
            <a:chOff x="-4714624" y="548680"/>
            <a:chExt cx="4243655" cy="5832648"/>
          </a:xfrm>
        </p:grpSpPr>
        <p:pic>
          <p:nvPicPr>
            <p:cNvPr id="34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-4714624" y="548680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/>
            <p:cNvPicPr/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714349" y="1412776"/>
              <a:ext cx="402708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4572000" y="404664"/>
            <a:ext cx="4282067" cy="5837882"/>
            <a:chOff x="14437096" y="404664"/>
            <a:chExt cx="4282067" cy="5837882"/>
          </a:xfrm>
        </p:grpSpPr>
        <p:pic>
          <p:nvPicPr>
            <p:cNvPr id="36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14475508" y="404664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14437096" y="548680"/>
              <a:ext cx="4248472" cy="5693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Счет на пальцах -  самый древний способ вычисления. Обнаруженная археологами  "</a:t>
              </a:r>
              <a:r>
                <a:rPr lang="ru-RU" sz="2800" b="1" dirty="0" err="1" smtClean="0">
                  <a:solidFill>
                    <a:srgbClr val="482400"/>
                  </a:solidFill>
                </a:rPr>
                <a:t>вестоницкая</a:t>
              </a:r>
              <a:r>
                <a:rPr lang="ru-RU" sz="2800" b="1" dirty="0" smtClean="0">
                  <a:solidFill>
                    <a:srgbClr val="482400"/>
                  </a:solidFill>
                </a:rPr>
                <a:t> кость" с зарубками, оставленная древнем человеком </a:t>
              </a:r>
            </a:p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30 тыс. лет до н.э., позволяет предположить, что уже тогда наши предки были знакомы</a:t>
              </a:r>
            </a:p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со счетом </a:t>
              </a:r>
              <a:endParaRPr lang="ru-RU" sz="2800" b="1" dirty="0">
                <a:solidFill>
                  <a:srgbClr val="4824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572000" y="332656"/>
            <a:ext cx="4282068" cy="5832648"/>
            <a:chOff x="-4822636" y="332656"/>
            <a:chExt cx="4282068" cy="5832648"/>
          </a:xfrm>
        </p:grpSpPr>
        <p:pic>
          <p:nvPicPr>
            <p:cNvPr id="41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-4822636" y="332656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-4717032" y="908720"/>
              <a:ext cx="4176464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У многих народов пальцы рук остаются инструментом счета и на более высоких ступенях развития. </a:t>
              </a:r>
            </a:p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К числу этих народов принадлежали и греки, сохраняющие счет на пальцах в качестве практического средства очень долгое время</a:t>
              </a:r>
              <a:endParaRPr lang="ru-RU" sz="2800" b="1" dirty="0">
                <a:solidFill>
                  <a:srgbClr val="482400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23528" y="332656"/>
            <a:ext cx="4243655" cy="5832648"/>
            <a:chOff x="13863440" y="7173416"/>
            <a:chExt cx="4243655" cy="5832648"/>
          </a:xfrm>
        </p:grpSpPr>
        <p:pic>
          <p:nvPicPr>
            <p:cNvPr id="5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13863440" y="7173416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/>
            <p:cNvPicPr/>
            <p:nvPr/>
          </p:nvPicPr>
          <p:blipFill>
            <a:blip r:embed="rId6" cstate="email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05049" y="8325544"/>
              <a:ext cx="388843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4572000" y="332656"/>
            <a:ext cx="4243655" cy="5832648"/>
            <a:chOff x="-4822636" y="-6436096"/>
            <a:chExt cx="4243655" cy="5832648"/>
          </a:xfrm>
        </p:grpSpPr>
        <p:pic>
          <p:nvPicPr>
            <p:cNvPr id="45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-4822636" y="-6436096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-4645024" y="-5860032"/>
              <a:ext cx="3960440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Чтобы сделать процесс счета более удобным, первобытный человек начал использовать вместо пальцев узелки, засечки,  небольшие камни. </a:t>
              </a:r>
            </a:p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Он складывал из камней пирамиду  из десяти камней по числу пальцев на руках</a:t>
              </a:r>
              <a:endParaRPr lang="ru-RU" sz="2800" b="1" dirty="0">
                <a:solidFill>
                  <a:srgbClr val="4824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23528" y="332656"/>
            <a:ext cx="4243655" cy="5832648"/>
            <a:chOff x="9470952" y="7245424"/>
            <a:chExt cx="4243655" cy="5832648"/>
          </a:xfrm>
        </p:grpSpPr>
        <p:pic>
          <p:nvPicPr>
            <p:cNvPr id="9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9470952" y="7245424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7" cstate="email">
              <a:clrChange>
                <a:clrFrom>
                  <a:srgbClr val="FFF6FF"/>
                </a:clrFrom>
                <a:clrTo>
                  <a:srgbClr val="FFF6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900592" y="7677472"/>
              <a:ext cx="3458792" cy="216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28583" y="10485784"/>
              <a:ext cx="1818469" cy="2107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76598" y="9823635"/>
              <a:ext cx="1726801" cy="282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Группа 49"/>
          <p:cNvGrpSpPr/>
          <p:nvPr/>
        </p:nvGrpSpPr>
        <p:grpSpPr>
          <a:xfrm>
            <a:off x="323528" y="332656"/>
            <a:ext cx="4243655" cy="5832648"/>
            <a:chOff x="-7090888" y="-7948264"/>
            <a:chExt cx="4243655" cy="5832648"/>
          </a:xfrm>
        </p:grpSpPr>
        <p:pic>
          <p:nvPicPr>
            <p:cNvPr id="14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-7090888" y="-7948264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Прямоугольник 48"/>
            <p:cNvSpPr/>
            <p:nvPr/>
          </p:nvSpPr>
          <p:spPr>
            <a:xfrm>
              <a:off x="-6949280" y="-7660232"/>
              <a:ext cx="387017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Следующий шаг – </a:t>
              </a:r>
            </a:p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создание древнейших счетов - "</a:t>
              </a:r>
              <a:r>
                <a:rPr lang="ru-RU" sz="2800" b="1" dirty="0" err="1" smtClean="0">
                  <a:solidFill>
                    <a:srgbClr val="482400"/>
                  </a:solidFill>
                </a:rPr>
                <a:t>саламинской</a:t>
              </a:r>
              <a:r>
                <a:rPr lang="ru-RU" sz="2800" b="1" dirty="0" smtClean="0">
                  <a:solidFill>
                    <a:srgbClr val="482400"/>
                  </a:solidFill>
                </a:rPr>
                <a:t> доски" по имени острова </a:t>
              </a:r>
              <a:r>
                <a:rPr lang="ru-RU" sz="2800" b="1" dirty="0" err="1" smtClean="0">
                  <a:solidFill>
                    <a:srgbClr val="482400"/>
                  </a:solidFill>
                </a:rPr>
                <a:t>Саламин</a:t>
              </a:r>
              <a:r>
                <a:rPr lang="ru-RU" sz="2800" b="1" dirty="0" smtClean="0">
                  <a:solidFill>
                    <a:srgbClr val="482400"/>
                  </a:solidFill>
                </a:rPr>
                <a:t> в Эгейском море </a:t>
              </a:r>
              <a:endParaRPr lang="ru-RU" dirty="0">
                <a:solidFill>
                  <a:srgbClr val="482400"/>
                </a:solidFill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10" cstate="email"/>
            <a:stretch>
              <a:fillRect/>
            </a:stretch>
          </p:blipFill>
          <p:spPr bwMode="auto">
            <a:xfrm>
              <a:off x="-6876162" y="-4923928"/>
              <a:ext cx="3670188" cy="2453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4574408" y="332656"/>
            <a:ext cx="4318072" cy="5832648"/>
            <a:chOff x="-4714624" y="-7732240"/>
            <a:chExt cx="4318072" cy="5832648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-4714624" y="-7732240"/>
              <a:ext cx="4243655" cy="5832648"/>
              <a:chOff x="4969944" y="7245424"/>
              <a:chExt cx="4243655" cy="5832648"/>
            </a:xfrm>
          </p:grpSpPr>
          <p:pic>
            <p:nvPicPr>
              <p:cNvPr id="51" name="Содержимое 3"/>
              <p:cNvPicPr>
                <a:picLocks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 bwMode="auto">
              <a:xfrm>
                <a:off x="4969944" y="7245424"/>
                <a:ext cx="4243655" cy="5832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11" cstate="email"/>
              <a:stretch>
                <a:fillRect/>
              </a:stretch>
            </p:blipFill>
            <p:spPr bwMode="auto">
              <a:xfrm>
                <a:off x="5376002" y="9981728"/>
                <a:ext cx="3263941" cy="16561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12" cstate="email"/>
              <a:stretch>
                <a:fillRect/>
              </a:stretch>
            </p:blipFill>
            <p:spPr bwMode="auto">
              <a:xfrm>
                <a:off x="5380055" y="11565904"/>
                <a:ext cx="3270871" cy="144015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53" name="Прямоугольник 52"/>
            <p:cNvSpPr/>
            <p:nvPr/>
          </p:nvSpPr>
          <p:spPr>
            <a:xfrm>
              <a:off x="-4645024" y="-7732240"/>
              <a:ext cx="4248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482400"/>
                  </a:solidFill>
                </a:rPr>
                <a:t>У древних греков такая доска называлась "абак", </a:t>
              </a:r>
            </a:p>
            <a:p>
              <a:pPr lvl="0" algn="ctr"/>
              <a:r>
                <a:rPr lang="ru-RU" sz="2800" b="1" dirty="0" smtClean="0">
                  <a:solidFill>
                    <a:srgbClr val="482400"/>
                  </a:solidFill>
                </a:rPr>
                <a:t>у китайцев - "</a:t>
              </a:r>
              <a:r>
                <a:rPr lang="ru-RU" sz="2800" b="1" dirty="0" err="1" smtClean="0">
                  <a:solidFill>
                    <a:srgbClr val="482400"/>
                  </a:solidFill>
                </a:rPr>
                <a:t>суан</a:t>
              </a:r>
              <a:r>
                <a:rPr lang="ru-RU" sz="2800" b="1" dirty="0" smtClean="0">
                  <a:solidFill>
                    <a:srgbClr val="482400"/>
                  </a:solidFill>
                </a:rPr>
                <a:t> - пан", у японцев - "</a:t>
              </a:r>
              <a:r>
                <a:rPr lang="ru-RU" sz="2800" b="1" dirty="0" err="1" smtClean="0">
                  <a:solidFill>
                    <a:srgbClr val="482400"/>
                  </a:solidFill>
                </a:rPr>
                <a:t>серобян</a:t>
              </a:r>
              <a:r>
                <a:rPr lang="ru-RU" sz="2800" b="1" dirty="0" smtClean="0">
                  <a:solidFill>
                    <a:srgbClr val="482400"/>
                  </a:solidFill>
                </a:rPr>
                <a:t>". Эти счеты сохранились </a:t>
              </a:r>
            </a:p>
            <a:p>
              <a:pPr lvl="0" algn="ctr"/>
              <a:r>
                <a:rPr lang="ru-RU" sz="2800" b="1" dirty="0" smtClean="0">
                  <a:solidFill>
                    <a:srgbClr val="482400"/>
                  </a:solidFill>
                </a:rPr>
                <a:t>до эпохи Возрождения</a:t>
              </a:r>
              <a:endParaRPr lang="ru-RU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72000" y="332656"/>
            <a:ext cx="4243655" cy="5832648"/>
            <a:chOff x="38412" y="-6220072"/>
            <a:chExt cx="4243655" cy="5832648"/>
          </a:xfrm>
        </p:grpSpPr>
        <p:pic>
          <p:nvPicPr>
            <p:cNvPr id="48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38412" y="-6220072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-4419872"/>
              <a:ext cx="388843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В измененном виде счеты дошли до настоящего времени.</a:t>
              </a:r>
            </a:p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Они известны как </a:t>
              </a:r>
            </a:p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русские счеты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23528" y="332656"/>
            <a:ext cx="4243655" cy="5832648"/>
            <a:chOff x="-4786632" y="-9172400"/>
            <a:chExt cx="4243655" cy="5832648"/>
          </a:xfrm>
        </p:grpSpPr>
        <p:pic>
          <p:nvPicPr>
            <p:cNvPr id="55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-4786632" y="-9172400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407885">
              <a:off x="-4567876" y="-8173385"/>
              <a:ext cx="3728932" cy="391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Группа 62"/>
          <p:cNvGrpSpPr/>
          <p:nvPr/>
        </p:nvGrpSpPr>
        <p:grpSpPr>
          <a:xfrm>
            <a:off x="323528" y="332656"/>
            <a:ext cx="4246064" cy="5832648"/>
            <a:chOff x="4897936" y="7173416"/>
            <a:chExt cx="4246064" cy="5832648"/>
          </a:xfrm>
        </p:grpSpPr>
        <p:pic>
          <p:nvPicPr>
            <p:cNvPr id="60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4897936" y="7173416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14" cstate="email"/>
            <a:stretch>
              <a:fillRect/>
            </a:stretch>
          </p:blipFill>
          <p:spPr bwMode="auto">
            <a:xfrm>
              <a:off x="5077126" y="7461448"/>
              <a:ext cx="3835139" cy="2160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1" name="Прямоугольник 60"/>
            <p:cNvSpPr/>
            <p:nvPr/>
          </p:nvSpPr>
          <p:spPr>
            <a:xfrm>
              <a:off x="4932040" y="9549680"/>
              <a:ext cx="421196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Первым устройством для выполнения умножения был набор деревянных брусков, известных как палочки Непера. На них размещалась таблица умножения</a:t>
              </a:r>
              <a:endParaRPr lang="ru-RU" dirty="0">
                <a:solidFill>
                  <a:srgbClr val="482400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572000" y="332656"/>
            <a:ext cx="4320480" cy="5832648"/>
            <a:chOff x="9540552" y="7173416"/>
            <a:chExt cx="4320480" cy="5832648"/>
          </a:xfrm>
        </p:grpSpPr>
        <p:pic>
          <p:nvPicPr>
            <p:cNvPr id="62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9578964" y="7173416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15" cstate="email"/>
            <a:stretch>
              <a:fillRect/>
            </a:stretch>
          </p:blipFill>
          <p:spPr bwMode="auto">
            <a:xfrm>
              <a:off x="10260632" y="9549680"/>
              <a:ext cx="2857500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9540552" y="7317432"/>
              <a:ext cx="432048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Они были изобретены шотландцем Джоном Непером (1550-1617гг.). Кроме того, он изобрел логарифмы</a:t>
              </a:r>
              <a:endParaRPr lang="ru-RU" sz="2800" b="1" dirty="0">
                <a:solidFill>
                  <a:srgbClr val="482400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23528" y="332656"/>
            <a:ext cx="4246063" cy="5832648"/>
            <a:chOff x="0" y="7101408"/>
            <a:chExt cx="4246063" cy="5832648"/>
          </a:xfrm>
        </p:grpSpPr>
        <p:pic>
          <p:nvPicPr>
            <p:cNvPr id="20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2408" y="7101408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544" y="10272140"/>
              <a:ext cx="3409051" cy="2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Прямоугольник 65"/>
            <p:cNvSpPr/>
            <p:nvPr/>
          </p:nvSpPr>
          <p:spPr>
            <a:xfrm>
              <a:off x="0" y="7389440"/>
              <a:ext cx="4139952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Англичане Р. </a:t>
              </a:r>
              <a:r>
                <a:rPr lang="ru-RU" sz="2800" b="1" dirty="0" err="1" smtClean="0">
                  <a:solidFill>
                    <a:srgbClr val="482400"/>
                  </a:solidFill>
                </a:rPr>
                <a:t>Биссакар</a:t>
              </a:r>
              <a:r>
                <a:rPr lang="ru-RU" sz="2800" b="1" dirty="0" smtClean="0">
                  <a:solidFill>
                    <a:srgbClr val="482400"/>
                  </a:solidFill>
                </a:rPr>
                <a:t> в 1654 г. и  С. </a:t>
              </a:r>
              <a:r>
                <a:rPr lang="ru-RU" sz="2800" b="1" dirty="0" err="1" smtClean="0">
                  <a:solidFill>
                    <a:srgbClr val="482400"/>
                  </a:solidFill>
                </a:rPr>
                <a:t>Патридж</a:t>
              </a:r>
              <a:r>
                <a:rPr lang="ru-RU" sz="2800" b="1" dirty="0" smtClean="0">
                  <a:solidFill>
                    <a:srgbClr val="482400"/>
                  </a:solidFill>
                </a:rPr>
                <a:t> в 1657 г. независимо друг от друга разработали прямоугольную логарифмическую линейку</a:t>
              </a:r>
              <a:endParaRPr lang="ru-RU" dirty="0">
                <a:solidFill>
                  <a:srgbClr val="482400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644008" y="332656"/>
            <a:ext cx="4283968" cy="5844847"/>
            <a:chOff x="4860032" y="7173416"/>
            <a:chExt cx="4283968" cy="5844847"/>
          </a:xfrm>
        </p:grpSpPr>
        <p:pic>
          <p:nvPicPr>
            <p:cNvPr id="65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4861932" y="7173416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17" cstate="email"/>
            <a:stretch>
              <a:fillRect/>
            </a:stretch>
          </p:blipFill>
          <p:spPr bwMode="auto">
            <a:xfrm>
              <a:off x="5436096" y="7329095"/>
              <a:ext cx="3034105" cy="2732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4860032" y="9909720"/>
              <a:ext cx="4283968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482400"/>
                  </a:solidFill>
                </a:rPr>
                <a:t>Это счетный инструмент для упрощения вычислений, когда операции над числами заменяются операциями над логарифмами этих чисел </a:t>
              </a:r>
              <a:endParaRPr lang="ru-RU" sz="2800" b="1" dirty="0">
                <a:solidFill>
                  <a:srgbClr val="482400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644008" y="332656"/>
            <a:ext cx="4243655" cy="5832648"/>
            <a:chOff x="4897936" y="7245424"/>
            <a:chExt cx="4243655" cy="5832648"/>
          </a:xfrm>
        </p:grpSpPr>
        <p:pic>
          <p:nvPicPr>
            <p:cNvPr id="24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4897936" y="7245424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Прямоугольник 31">
              <a:hlinkClick r:id="rId18" action="ppaction://hlinksldjump"/>
            </p:cNvPr>
            <p:cNvSpPr/>
            <p:nvPr/>
          </p:nvSpPr>
          <p:spPr>
            <a:xfrm>
              <a:off x="5652120" y="9765704"/>
              <a:ext cx="2664295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маршрут</a:t>
              </a:r>
              <a:endPara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23528" y="332656"/>
            <a:ext cx="4243655" cy="5832648"/>
            <a:chOff x="325936" y="7389440"/>
            <a:chExt cx="4243655" cy="5832648"/>
          </a:xfrm>
        </p:grpSpPr>
        <p:pic>
          <p:nvPicPr>
            <p:cNvPr id="29" name="Содержимое 3"/>
            <p:cNvPicPr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 rot="10800000">
              <a:off x="325936" y="7389440"/>
              <a:ext cx="4243655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 descr="C:\Users\123\Desktop\мкэ\rss_bot_by_leoblanchette.jpg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1640" y="9189640"/>
              <a:ext cx="2441848" cy="24418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980728"/>
            <a:ext cx="558862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Эскиз механического тринадцатиразрядного </a:t>
            </a:r>
            <a:r>
              <a:rPr lang="ru-RU" sz="2800" b="1" dirty="0" smtClean="0"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суммирующего</a:t>
            </a:r>
            <a:r>
              <a:rPr lang="ru-RU" sz="2800" b="1" dirty="0" smtClean="0">
                <a:solidFill>
                  <a:srgbClr val="660066"/>
                </a:solidFill>
              </a:rPr>
              <a:t> устройства с десятью колесами был разработан еще Леонардо да Винчи (1452— 1519)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23528" y="2498520"/>
            <a:ext cx="2808312" cy="400814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93913" y="338549"/>
            <a:ext cx="1876388" cy="2455174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431458" y="1728940"/>
            <a:ext cx="560621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Первая механическая счетная машина была изготовлена в 1623 г. </a:t>
            </a:r>
            <a:r>
              <a:rPr lang="ru-RU" sz="2800" b="1" dirty="0" smtClean="0">
                <a:solidFill>
                  <a:srgbClr val="66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профессором</a:t>
            </a:r>
            <a:r>
              <a:rPr lang="ru-RU" sz="2800" b="1" dirty="0" smtClean="0">
                <a:solidFill>
                  <a:srgbClr val="660066"/>
                </a:solidFill>
              </a:rPr>
              <a:t> математики Вильгельмом </a:t>
            </a:r>
            <a:r>
              <a:rPr lang="ru-RU" sz="2800" b="1" dirty="0" err="1" smtClean="0">
                <a:solidFill>
                  <a:srgbClr val="660066"/>
                </a:solidFill>
              </a:rPr>
              <a:t>Шиккардом</a:t>
            </a:r>
            <a:r>
              <a:rPr lang="ru-RU" sz="2800" b="1" dirty="0" smtClean="0">
                <a:solidFill>
                  <a:srgbClr val="660066"/>
                </a:solidFill>
              </a:rPr>
              <a:t> (1592—1636). В ней были механизированы операции сложения и вычитания, а умножение и деление выполнялось с элементами механизации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28085" y="2755263"/>
            <a:ext cx="557146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В 1642 г. Блез Паскаль  изобрел механическую суммирующую машину </a:t>
            </a:r>
            <a:endParaRPr lang="ru-RU" sz="2800" dirty="0"/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1560" y="332656"/>
            <a:ext cx="2162175" cy="2808019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83407" y="3405272"/>
            <a:ext cx="3096344" cy="3388096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58578" y="332656"/>
            <a:ext cx="2774931" cy="331236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91443" y="3975083"/>
            <a:ext cx="2857332" cy="2133600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03848" y="0"/>
            <a:ext cx="59401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еханический период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6" grpId="0" animBg="1"/>
      <p:bldP spid="26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31371" y="344081"/>
            <a:ext cx="8548183" cy="6181263"/>
            <a:chOff x="331371" y="344081"/>
            <a:chExt cx="8548183" cy="618126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395536" y="344081"/>
              <a:ext cx="2448272" cy="3101144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331371" y="3789040"/>
              <a:ext cx="3440697" cy="2705713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4016088" y="3789040"/>
              <a:ext cx="4863466" cy="2736304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419872" y="836712"/>
              <a:ext cx="5328592" cy="22467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b="1" dirty="0" smtClean="0"/>
                <a:t> 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В 1673 г. другой великий математик Готфрид Лейбниц разработал счетное устройство, на котором уже можно было умножать и делить 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43808" y="0"/>
            <a:ext cx="63001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еханический период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332656"/>
            <a:ext cx="8496944" cy="6304407"/>
            <a:chOff x="218621" y="339192"/>
            <a:chExt cx="8496944" cy="630440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396980" y="339192"/>
              <a:ext cx="2446828" cy="2880320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18621" y="3429001"/>
              <a:ext cx="4136166" cy="3214598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4578450" y="3429000"/>
              <a:ext cx="4036678" cy="3112392"/>
            </a:xfrm>
            <a:prstGeom prst="round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3386972" y="1052736"/>
              <a:ext cx="5328593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800" dirty="0" smtClean="0"/>
                <a:t> 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В 1880г. В.Т. </a:t>
              </a:r>
              <a:r>
                <a:rPr lang="ru-RU" sz="2800" b="1" dirty="0" err="1" smtClean="0">
                  <a:solidFill>
                    <a:srgbClr val="660066"/>
                  </a:solidFill>
                </a:rPr>
                <a:t>Однер</a:t>
              </a:r>
              <a:r>
                <a:rPr lang="ru-RU" sz="2800" b="1" dirty="0" smtClean="0">
                  <a:solidFill>
                    <a:srgbClr val="660066"/>
                  </a:solidFill>
                </a:rPr>
                <a:t> создает в России арифмометр </a:t>
              </a:r>
            </a:p>
          </p:txBody>
        </p:sp>
      </p:grpSp>
      <p:pic>
        <p:nvPicPr>
          <p:cNvPr id="15" name="Picture 2" descr="C:\Users\123\Desktop\мкэ\rss_bot_by_leoblanchett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896" y="2132856"/>
            <a:ext cx="1317104" cy="13171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879206" y="908720"/>
            <a:ext cx="2093048" cy="302540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21088"/>
            <a:ext cx="9144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Первый счетно-аналитический комплекс был создан в США Г. Холлеритом в 1887 г. и состоял из ручного перфоратора, сортировочной машины и табулятора. 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Он был электромеханическим 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9" name="Багетная рамка 8">
            <a:hlinkClick r:id="rId4"/>
          </p:cNvPr>
          <p:cNvSpPr/>
          <p:nvPr/>
        </p:nvSpPr>
        <p:spPr>
          <a:xfrm>
            <a:off x="2699792" y="6165304"/>
            <a:ext cx="4176464" cy="692696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Как это было?</a:t>
            </a:r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      Германский фашистский режим, уже развязавший вторую мировую войну, выдал </a:t>
            </a:r>
            <a:r>
              <a:rPr lang="ru-RU" sz="2800" b="1" dirty="0" err="1" smtClean="0">
                <a:solidFill>
                  <a:srgbClr val="660066"/>
                </a:solidFill>
              </a:rPr>
              <a:t>Цузе</a:t>
            </a:r>
            <a:r>
              <a:rPr lang="ru-RU" sz="2800" b="1" dirty="0" smtClean="0">
                <a:solidFill>
                  <a:srgbClr val="660066"/>
                </a:solidFill>
              </a:rPr>
              <a:t> заказ на разработку вычислительного устройства для военных нужд. В 1941 г. ученый создает третью вычислительную машину- Z3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735310" y="980728"/>
            <a:ext cx="2226107" cy="3148895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электронно-вычислительный этап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134451"/>
            <a:ext cx="9144000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В 1943 г. в Лондоне была построена машина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Colossus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 на 1500 электронных лампах. Разработчики машины 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М.Ньюмен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Т.Ф.Флауэрс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cs typeface="Arial" pitchFamily="34" charset="0"/>
              </a:rPr>
              <a:t>Ввод информации осуществлялся с перфоленты 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1930</Words>
  <Application>Microsoft Office PowerPoint</Application>
  <PresentationFormat>Экран (4:3)</PresentationFormat>
  <Paragraphs>309</Paragraphs>
  <Slides>22</Slides>
  <Notes>1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виртуальная экскурсия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Информационные источники: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123</dc:creator>
  <cp:lastModifiedBy>123</cp:lastModifiedBy>
  <cp:revision>360</cp:revision>
  <dcterms:created xsi:type="dcterms:W3CDTF">2012-04-18T20:04:19Z</dcterms:created>
  <dcterms:modified xsi:type="dcterms:W3CDTF">2013-01-28T19:25:27Z</dcterms:modified>
</cp:coreProperties>
</file>