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3" r:id="rId3"/>
    <p:sldId id="282" r:id="rId4"/>
    <p:sldId id="257" r:id="rId5"/>
    <p:sldId id="258" r:id="rId6"/>
    <p:sldId id="269" r:id="rId7"/>
    <p:sldId id="274" r:id="rId8"/>
    <p:sldId id="259" r:id="rId9"/>
    <p:sldId id="277" r:id="rId10"/>
    <p:sldId id="278" r:id="rId11"/>
    <p:sldId id="260" r:id="rId12"/>
    <p:sldId id="271" r:id="rId13"/>
    <p:sldId id="261" r:id="rId14"/>
    <p:sldId id="262" r:id="rId15"/>
    <p:sldId id="263" r:id="rId16"/>
    <p:sldId id="284" r:id="rId17"/>
    <p:sldId id="264" r:id="rId18"/>
    <p:sldId id="279" r:id="rId19"/>
    <p:sldId id="281" r:id="rId20"/>
    <p:sldId id="280" r:id="rId21"/>
    <p:sldId id="265" r:id="rId22"/>
    <p:sldId id="283" r:id="rId23"/>
    <p:sldId id="26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бдрахманова" initials="г.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87" autoAdjust="0"/>
    <p:restoredTop sz="94660"/>
  </p:normalViewPr>
  <p:slideViewPr>
    <p:cSldViewPr>
      <p:cViewPr>
        <p:scale>
          <a:sx n="54" d="100"/>
          <a:sy n="54" d="100"/>
        </p:scale>
        <p:origin x="-942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1-07T07:51:19.666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08E90-7974-4B8D-A176-77CD96787257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4184D-5937-4BFE-8C96-BF0A6099C5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350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4184D-5937-4BFE-8C96-BF0A6099C52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078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2E59CF-4114-45AA-B040-12324CA11DDE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0BC5D5-AD2E-4AC5-B9A9-29D6D54CC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1%85%D0%B8%D0%BC%D0%B8%D0%BA%D0%B8%20%D1%84%D0%BE%D1%82%D0%BE&amp;noreask=1&amp;img_url=www.aroma-rus.ru/assets/images/209878581.jpg&amp;pos=0&amp;rpt=simage&amp;lr=43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hyperlink" Target="http://images.yandex.ru/yandsearch?text=%D1%85%D0%B8%D0%BC%D0%B8%D0%BA%D0%B8%20%D1%84%D0%BE%D1%82%D0%BE&amp;noreask=1&amp;img_url=www.x-top.org/prikol/images/2006/10/31/46c0e1cdc0298.jpg&amp;pos=12&amp;rpt=simage&amp;lr=4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comments" Target="../comments/comment1.xml"/><Relationship Id="rId5" Type="http://schemas.openxmlformats.org/officeDocument/2006/relationships/image" Target="../media/image33.jpe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6.jpeg"/><Relationship Id="rId7" Type="http://schemas.openxmlformats.org/officeDocument/2006/relationships/hyperlink" Target="http://images.yandex.ru/yandsearch?img_url=http://img0.liveinternet.ru/images/attach/c/0/51/633/51633281_1259167601_5.jpg&amp;iorient=&amp;icolor=&amp;p=4&amp;site=&amp;text=%D1%84%D0%B8%D1%82%D0%BE%D0%BD%D1%86%D0%B8%D0%B4%D1%8B&amp;wp=&amp;pos=136&amp;isize=&amp;type=&amp;recent=&amp;rpt=simage&amp;itype=&amp;nojs=1" TargetMode="External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8.jpeg"/><Relationship Id="rId5" Type="http://schemas.openxmlformats.org/officeDocument/2006/relationships/hyperlink" Target="http://images.yandex.ru/yandsearch?img_url=http://hozyayka-vseznayka.ru/wp-content/uploads/2011/07/1282169858XcVg3C-300x200.jpg&amp;iorient=&amp;icolor=&amp;p=1&amp;site=&amp;text=%D1%84%D0%B8%D1%82%D0%BE%D0%BD%D1%86%D0%B8%D0%B4%D1%8B&amp;wp=&amp;pos=41&amp;isize=&amp;type=&amp;recent=&amp;rpt=simage&amp;itype=&amp;nojs=1" TargetMode="External"/><Relationship Id="rId10" Type="http://schemas.openxmlformats.org/officeDocument/2006/relationships/image" Target="../media/image40.jpeg"/><Relationship Id="rId4" Type="http://schemas.openxmlformats.org/officeDocument/2006/relationships/image" Target="../media/image37.jpeg"/><Relationship Id="rId9" Type="http://schemas.openxmlformats.org/officeDocument/2006/relationships/hyperlink" Target="http://images.yandex.ru/yandsearch?img_url=http://www.travolechenie.com/uploads/catalog/3522_1_m.jpg&amp;iorient=&amp;icolor=&amp;p=4&amp;site=&amp;text=%D1%84%D0%B8%D1%82%D0%BE%D0%BD%D1%86%D0%B8%D0%B4%D1%8B&amp;wp=&amp;pos=149&amp;isize=&amp;type=&amp;recent=&amp;rpt=simage&amp;itype=&amp;nojs=1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jpeg"/><Relationship Id="rId3" Type="http://schemas.openxmlformats.org/officeDocument/2006/relationships/image" Target="../media/image43.jpeg"/><Relationship Id="rId7" Type="http://schemas.openxmlformats.org/officeDocument/2006/relationships/image" Target="../media/image47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6.jpeg"/><Relationship Id="rId11" Type="http://schemas.openxmlformats.org/officeDocument/2006/relationships/image" Target="../media/image51.jpeg"/><Relationship Id="rId5" Type="http://schemas.openxmlformats.org/officeDocument/2006/relationships/image" Target="../media/image45.jpeg"/><Relationship Id="rId10" Type="http://schemas.openxmlformats.org/officeDocument/2006/relationships/image" Target="../media/image50.jpeg"/><Relationship Id="rId4" Type="http://schemas.openxmlformats.org/officeDocument/2006/relationships/image" Target="../media/image44.jpeg"/><Relationship Id="rId9" Type="http://schemas.openxmlformats.org/officeDocument/2006/relationships/image" Target="../media/image4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ommons.wikimedia.org/wiki/File:George_de_Hevesy.jpg?uselang=ru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enzoic_acid.svg?uselang=ru" TargetMode="External"/><Relationship Id="rId13" Type="http://schemas.openxmlformats.org/officeDocument/2006/relationships/image" Target="../media/image60.jpeg"/><Relationship Id="rId3" Type="http://schemas.openxmlformats.org/officeDocument/2006/relationships/image" Target="../media/image53.jpeg"/><Relationship Id="rId7" Type="http://schemas.openxmlformats.org/officeDocument/2006/relationships/image" Target="../media/image57.jpeg"/><Relationship Id="rId12" Type="http://schemas.openxmlformats.org/officeDocument/2006/relationships/hyperlink" Target="http://images.yandex.ru/yandsearch?img_url=http://0.tqn.com/d/chemistry/1/0/Y/a/ammonia.jpg&amp;iorient=&amp;icolor=&amp;site=&amp;text=%D0%B0%D0%BC%D0%BC%D0%B8%D0%B0%D0%BA%20%D0%BA%D0%B0%D1%80%D1%82%D0%B8%D0%BD%D0%BA%D0%B8&amp;wp=&amp;pos=13&amp;isize=&amp;type=&amp;recent=&amp;rpt=simage&amp;itype=&amp;nojs=1" TargetMode="External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6.jpeg"/><Relationship Id="rId11" Type="http://schemas.openxmlformats.org/officeDocument/2006/relationships/image" Target="../media/image59.png"/><Relationship Id="rId5" Type="http://schemas.openxmlformats.org/officeDocument/2006/relationships/image" Target="../media/image55.jpeg"/><Relationship Id="rId10" Type="http://schemas.openxmlformats.org/officeDocument/2006/relationships/hyperlink" Target="http://commons.wikimedia.org/wiki/File:Benzoic-acid-3D-vdW.png?uselang=ru" TargetMode="External"/><Relationship Id="rId4" Type="http://schemas.openxmlformats.org/officeDocument/2006/relationships/image" Target="../media/image54.jpeg"/><Relationship Id="rId9" Type="http://schemas.openxmlformats.org/officeDocument/2006/relationships/image" Target="../media/image5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eg"/><Relationship Id="rId2" Type="http://schemas.openxmlformats.org/officeDocument/2006/relationships/hyperlink" Target="http://commons.wikimedia.org/wiki/File:Friedrich_W%C3%B6hler_Stich.jpg?uselang=ru" TargetMode="Externa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hyperlink" Target="http://images.yandex.ru/yandsearch?text=%D1%85%D0%B8%D0%BC%D0%B8%D0%BA%D0%B8%20%D1%84%D0%BE%D1%82%D0%BE&amp;noreask=1&amp;img_url=pozdravish.ru/wp-content/uploads/2010/12/den_farmacevta_2.jpg&amp;pos=18&amp;rpt=simage&amp;lr=4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E%D0%BA%D0%B8%D1%81%D1%8C_%D0%BC%D0%B5%D0%B4%D0%B8" TargetMode="External"/><Relationship Id="rId13" Type="http://schemas.openxmlformats.org/officeDocument/2006/relationships/hyperlink" Target="http://ru.wikipedia.org/wiki/%D0%A6%D0%B8%D0%BD%D0%BA" TargetMode="External"/><Relationship Id="rId3" Type="http://schemas.openxmlformats.org/officeDocument/2006/relationships/hyperlink" Target="http://ru.wikipedia.org/wiki/%D0%91%D1%83%D1%80%D0%B0" TargetMode="External"/><Relationship Id="rId7" Type="http://schemas.openxmlformats.org/officeDocument/2006/relationships/hyperlink" Target="http://ru.wikipedia.org/w/index.php?title=%D0%9E%D0%BA%D0%B8%D1%81%D1%8C_%D0%BA%D0%B0%D0%B4%D0%BC%D0%B8%D1%8F&amp;action=edit&amp;redlink=1" TargetMode="External"/><Relationship Id="rId12" Type="http://schemas.openxmlformats.org/officeDocument/2006/relationships/hyperlink" Target="http://ru.wikipedia.org/wiki/%D0%9A%D0%BE%D1%80%D1%83%D0%BD%D0%B4" TargetMode="External"/><Relationship Id="rId2" Type="http://schemas.openxmlformats.org/officeDocument/2006/relationships/hyperlink" Target="http://ru.wikipedia.org/wiki/%D0%9A%D0%B2%D0%B0%D1%80%D1%86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ru.wikipedia.org/wiki/%D0%9E%D0%BA%D0%B8%D1%81%D1%8C_%D0%BA%D0%BE%D0%B1%D0%B0%D0%BB%D1%8C%D1%82%D0%B0" TargetMode="External"/><Relationship Id="rId11" Type="http://schemas.openxmlformats.org/officeDocument/2006/relationships/hyperlink" Target="http://ru.wikipedia.org/wiki/%D0%9E%D0%BA%D1%81%D0%B8%D0%B4_%D1%82%D0%B8%D1%82%D0%B0%D0%BD%D0%B0(IV)" TargetMode="External"/><Relationship Id="rId5" Type="http://schemas.openxmlformats.org/officeDocument/2006/relationships/hyperlink" Target="http://ru.wikipedia.org/wiki/%D0%9F%D0%B8%D0%B3%D0%BC%D0%B5%D0%BD%D1%82" TargetMode="External"/><Relationship Id="rId10" Type="http://schemas.openxmlformats.org/officeDocument/2006/relationships/hyperlink" Target="http://ru.wikipedia.org/wiki/%D0%9E%D0%BA%D1%81%D0%B8%D0%B4_%D0%B1%D0%BE%D1%80%D0%B0" TargetMode="External"/><Relationship Id="rId4" Type="http://schemas.openxmlformats.org/officeDocument/2006/relationships/hyperlink" Target="http://ru.wikipedia.org/wiki/%D0%A1%D0%B2%D0%B8%D0%BD%D1%86%D0%BE%D0%B2%D1%8B%D0%B9_%D1%81%D1%83%D1%80%D0%B8%D0%BA" TargetMode="External"/><Relationship Id="rId9" Type="http://schemas.openxmlformats.org/officeDocument/2006/relationships/hyperlink" Target="http://ru.wikipedia.org/wiki/%D0%94%D0%B8%D0%BE%D0%BA%D1%81%D0%B8%D0%B4_%D0%BA%D1%80%D0%B5%D0%BC%D0%BD%D0%B8%D1%8F" TargetMode="External"/><Relationship Id="rId14" Type="http://schemas.openxmlformats.org/officeDocument/2006/relationships/hyperlink" Target="http://ru.wikipedia.org/wiki/%D0%A1%D0%B2%D0%B8%D0%BD%D0%B5%D1%86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4.jpeg"/><Relationship Id="rId3" Type="http://schemas.openxmlformats.org/officeDocument/2006/relationships/hyperlink" Target="http://commons.wikimedia.org/wiki/File:Medallion_St_Demetrios_Louvre_OA6457.jpg?uselang=ru" TargetMode="External"/><Relationship Id="rId7" Type="http://schemas.openxmlformats.org/officeDocument/2006/relationships/image" Target="../media/image9.jpeg"/><Relationship Id="rId12" Type="http://schemas.openxmlformats.org/officeDocument/2006/relationships/image" Target="../media/image13.jpeg"/><Relationship Id="rId2" Type="http://schemas.openxmlformats.org/officeDocument/2006/relationships/hyperlink" Target="http://ru.wikipedia.org/wiki/%D0%9F%D0%B0%D0%BB%D0%B0_%D0%B4'%D0%9E%D1%80%D0%BE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11" Type="http://schemas.openxmlformats.org/officeDocument/2006/relationships/image" Target="../media/image12.jpeg"/><Relationship Id="rId5" Type="http://schemas.openxmlformats.org/officeDocument/2006/relationships/hyperlink" Target="http://commons.wikimedia.org/wiki/File:Pala_d'oro,_cristo_in_smalto_al_centro.jpg?uselang=ru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7.jpeg"/><Relationship Id="rId9" Type="http://schemas.openxmlformats.org/officeDocument/2006/relationships/hyperlink" Target="http://ru.wikipedia.org/wiki/%D0%94%D0%B8%D0%BC%D0%B8%D1%82%D1%80%D0%B8%D0%B9_%D0%A1%D0%BE%D0%BB%D1%83%D0%BD%D1%81%D0%BA%D0%B8%D0%B9" TargetMode="External"/><Relationship Id="rId1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Concrete_pouring.jpg?uselang=ru" TargetMode="External"/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12" Type="http://schemas.openxmlformats.org/officeDocument/2006/relationships/image" Target="../media/image24.jpeg"/><Relationship Id="rId2" Type="http://schemas.openxmlformats.org/officeDocument/2006/relationships/hyperlink" Target="http://commons.wikimedia.org/wiki/File:Bundesarchiv_Bild_183-91433-0002,_Clausnitz,_LPG,_Bau_eines_Stalls.jpg?uselang=ru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commons.wikimedia.org/wiki/File:Belaz_75296.jpg?uselang=ru" TargetMode="External"/><Relationship Id="rId11" Type="http://schemas.openxmlformats.org/officeDocument/2006/relationships/image" Target="../media/image23.jpeg"/><Relationship Id="rId5" Type="http://schemas.openxmlformats.org/officeDocument/2006/relationships/image" Target="../media/image19.jpeg"/><Relationship Id="rId10" Type="http://schemas.openxmlformats.org/officeDocument/2006/relationships/image" Target="../media/image22.jpeg"/><Relationship Id="rId4" Type="http://schemas.openxmlformats.org/officeDocument/2006/relationships/hyperlink" Target="http://commons.wikimedia.org/wiki/File:Firestop_mortar_mixing.jpg?uselang=ru" TargetMode="External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395536" y="5229200"/>
            <a:ext cx="8352927" cy="1152128"/>
          </a:xfrm>
        </p:spPr>
        <p:txBody>
          <a:bodyPr/>
          <a:lstStyle/>
          <a:p>
            <a:pPr algn="ctr"/>
            <a:r>
              <a:rPr lang="ru-RU" sz="2000" dirty="0"/>
              <a:t>Разработала </a:t>
            </a:r>
            <a:r>
              <a:rPr lang="ru-RU" sz="2000" dirty="0" err="1"/>
              <a:t>Абдрахманова</a:t>
            </a:r>
            <a:r>
              <a:rPr lang="ru-RU" sz="2000" dirty="0"/>
              <a:t> Г.М.,</a:t>
            </a:r>
            <a:br>
              <a:rPr lang="ru-RU" sz="2000" dirty="0"/>
            </a:br>
            <a:r>
              <a:rPr lang="ru-RU" sz="2000" dirty="0"/>
              <a:t> педагог дополнительного образования МБОУ ДОД «Детский эколого-биологический центр», </a:t>
            </a:r>
            <a:r>
              <a:rPr lang="ru-RU" sz="2000" dirty="0" err="1"/>
              <a:t>г.Нижнекамск</a:t>
            </a:r>
            <a:r>
              <a:rPr lang="ru-RU" sz="2000" dirty="0"/>
              <a:t>, </a:t>
            </a:r>
            <a:r>
              <a:rPr lang="ru-RU" sz="2000" dirty="0" smtClean="0"/>
              <a:t>Татарстан</a:t>
            </a:r>
            <a:endParaRPr lang="ru-RU" sz="2000" dirty="0"/>
          </a:p>
        </p:txBody>
      </p:sp>
      <p:sp>
        <p:nvSpPr>
          <p:cNvPr id="16" name="Объект 15"/>
          <p:cNvSpPr>
            <a:spLocks noGrp="1"/>
          </p:cNvSpPr>
          <p:nvPr>
            <p:ph sz="quarter" idx="13"/>
          </p:nvPr>
        </p:nvSpPr>
        <p:spPr>
          <a:xfrm>
            <a:off x="323528" y="116632"/>
            <a:ext cx="5040560" cy="4785713"/>
          </a:xfrm>
        </p:spPr>
        <p:txBody>
          <a:bodyPr/>
          <a:lstStyle/>
          <a:p>
            <a:r>
              <a:rPr lang="ru-RU" sz="2800" i="1" dirty="0" smtClean="0"/>
              <a:t>Химическая викторина</a:t>
            </a:r>
          </a:p>
          <a:p>
            <a:r>
              <a:rPr lang="ru-RU" sz="3200" b="1" dirty="0" smtClean="0"/>
              <a:t>«Невероятно,</a:t>
            </a:r>
          </a:p>
          <a:p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sz="quarter" idx="14"/>
          </p:nvPr>
        </p:nvSpPr>
        <p:spPr>
          <a:xfrm>
            <a:off x="5220072" y="329784"/>
            <a:ext cx="3600400" cy="4611384"/>
          </a:xfrm>
        </p:spPr>
        <p:txBody>
          <a:bodyPr>
            <a:normAutofit fontScale="25000" lnSpcReduction="20000"/>
          </a:bodyPr>
          <a:lstStyle/>
          <a:p>
            <a:r>
              <a:rPr lang="ru-RU" sz="17600" dirty="0" smtClean="0"/>
              <a:t>но факт!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2400" dirty="0"/>
          </a:p>
          <a:p>
            <a:pPr marL="4572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6200" dirty="0" smtClean="0"/>
          </a:p>
          <a:p>
            <a:endParaRPr lang="ru-RU" sz="6200" dirty="0"/>
          </a:p>
          <a:p>
            <a:endParaRPr lang="ru-RU" sz="6200" dirty="0" smtClean="0"/>
          </a:p>
          <a:p>
            <a:endParaRPr lang="ru-RU" sz="6200" dirty="0" smtClean="0"/>
          </a:p>
          <a:p>
            <a:endParaRPr lang="ru-RU" sz="6200" dirty="0"/>
          </a:p>
          <a:p>
            <a:endParaRPr lang="ru-RU" sz="6200" dirty="0" smtClean="0"/>
          </a:p>
          <a:p>
            <a:r>
              <a:rPr lang="ru-RU" sz="6200" dirty="0" smtClean="0"/>
              <a:t>11 класс, химико-биологический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7" name="Рисунок 6" descr="http://im4-tub-ru.yandex.net/i?id=262784184-15-72&amp;n=5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980728"/>
            <a:ext cx="2952328" cy="309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-ru.yandex.net/i?id=15553114-28-72&amp;n=5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340768"/>
            <a:ext cx="316835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2889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" grpId="0" build="p"/>
      <p:bldP spid="1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:\пластмасс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53385" y="4725143"/>
            <a:ext cx="2079055" cy="201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558041" y="4077072"/>
            <a:ext cx="1423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Пластмасса</a:t>
            </a:r>
            <a:endParaRPr lang="ru-RU" dirty="0"/>
          </a:p>
        </p:txBody>
      </p:sp>
      <p:pic>
        <p:nvPicPr>
          <p:cNvPr id="4098" name="Picture 2" descr="F:\стекло 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стекло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3675" y="503515"/>
            <a:ext cx="18383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123728" y="2090683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Стекло</a:t>
            </a:r>
            <a:endParaRPr lang="ru-RU" dirty="0"/>
          </a:p>
        </p:txBody>
      </p:sp>
      <p:pic>
        <p:nvPicPr>
          <p:cNvPr id="10" name="Picture 7" descr="F:\стекловата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83162"/>
            <a:ext cx="2220951" cy="16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067132" y="2090683"/>
            <a:ext cx="16012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Стекловата</a:t>
            </a:r>
            <a:endParaRPr lang="ru-RU" dirty="0"/>
          </a:p>
        </p:txBody>
      </p:sp>
      <p:pic>
        <p:nvPicPr>
          <p:cNvPr id="12" name="Picture 3" descr="F:\оргстекло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241" y="2648321"/>
            <a:ext cx="2542138" cy="199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849087" y="4750852"/>
            <a:ext cx="1285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Оргстекло</a:t>
            </a:r>
            <a:endParaRPr lang="ru-RU" dirty="0"/>
          </a:p>
        </p:txBody>
      </p:sp>
      <p:pic>
        <p:nvPicPr>
          <p:cNvPr id="4100" name="Picture 4" descr="F:\шифер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3066" y="3428290"/>
            <a:ext cx="2877867" cy="203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3879006" y="5095185"/>
            <a:ext cx="957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Шифер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96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064896" cy="3312368"/>
          </a:xfrm>
        </p:spPr>
        <p:txBody>
          <a:bodyPr anchor="t">
            <a:normAutofit/>
          </a:bodyPr>
          <a:lstStyle/>
          <a:p>
            <a:pPr lvl="0"/>
            <a:r>
              <a:rPr lang="ru-RU" sz="3600" dirty="0"/>
              <a:t>Назовите ученых-химиков, в честь которых названы памятные места нашего города (</a:t>
            </a:r>
            <a:r>
              <a:rPr lang="ru-RU" sz="3600" dirty="0" err="1"/>
              <a:t>г.Нижнекамск</a:t>
            </a:r>
            <a:r>
              <a:rPr lang="ru-RU" sz="3600" dirty="0"/>
              <a:t>, Татарстан</a:t>
            </a:r>
            <a:r>
              <a:rPr lang="ru-RU" sz="3600" dirty="0" smtClean="0"/>
              <a:t>).Что </a:t>
            </a:r>
            <a:r>
              <a:rPr lang="ru-RU" sz="3600" dirty="0"/>
              <a:t>Вы знаете об их научных и общественных трудах?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864096"/>
          </a:xfrm>
        </p:spPr>
        <p:txBody>
          <a:bodyPr anchor="t"/>
          <a:lstStyle/>
          <a:p>
            <a:r>
              <a:rPr lang="ru-RU" dirty="0"/>
              <a:t>Станция </a:t>
            </a:r>
            <a:r>
              <a:rPr lang="ru-RU" dirty="0" smtClean="0"/>
              <a:t>«Ученые-химики»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3979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4475"/>
            <a:ext cx="2036222" cy="2911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103065" y="2911204"/>
            <a:ext cx="258416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err="1"/>
              <a:t>Бызов</a:t>
            </a:r>
            <a:r>
              <a:rPr lang="ru-RU" sz="2200" dirty="0"/>
              <a:t> </a:t>
            </a:r>
            <a:endParaRPr lang="ru-RU" sz="2200" dirty="0" smtClean="0"/>
          </a:p>
          <a:p>
            <a:pPr algn="ctr"/>
            <a:r>
              <a:rPr lang="ru-RU" sz="2200" dirty="0" smtClean="0"/>
              <a:t>Борис Васильевич</a:t>
            </a:r>
          </a:p>
          <a:p>
            <a:r>
              <a:rPr lang="ru-RU" sz="1600" dirty="0" smtClean="0"/>
              <a:t>(29.07.188027.06.1934) </a:t>
            </a:r>
          </a:p>
          <a:p>
            <a:endParaRPr lang="ru-RU" sz="1600" dirty="0" smtClean="0"/>
          </a:p>
          <a:p>
            <a:pPr algn="just"/>
            <a:r>
              <a:rPr lang="ru-RU" dirty="0" smtClean="0"/>
              <a:t>Русский химик из </a:t>
            </a:r>
            <a:r>
              <a:rPr lang="ru-RU" dirty="0" err="1" smtClean="0"/>
              <a:t>г.Ленинград</a:t>
            </a:r>
            <a:r>
              <a:rPr lang="ru-RU" dirty="0" smtClean="0"/>
              <a:t>, </a:t>
            </a:r>
            <a:r>
              <a:rPr lang="ru-RU" dirty="0"/>
              <a:t>автор технологии получения синтетического каучука  из нефтяного сырья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2821"/>
            <a:ext cx="2401604" cy="2761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3212976"/>
            <a:ext cx="310306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Менделеев </a:t>
            </a:r>
          </a:p>
          <a:p>
            <a:pPr algn="ctr"/>
            <a:r>
              <a:rPr lang="ru-RU" sz="2400" dirty="0" smtClean="0"/>
              <a:t>Дмитрий </a:t>
            </a:r>
            <a:r>
              <a:rPr lang="ru-RU" sz="2400" dirty="0"/>
              <a:t>Иванович </a:t>
            </a:r>
            <a:endParaRPr lang="ru-RU" sz="2400" dirty="0" smtClean="0"/>
          </a:p>
          <a:p>
            <a:pPr algn="ctr"/>
            <a:r>
              <a:rPr lang="ru-RU" dirty="0" smtClean="0"/>
              <a:t>(08.02.1834-02.02.1907) </a:t>
            </a:r>
          </a:p>
          <a:p>
            <a:pPr algn="ctr"/>
            <a:endParaRPr lang="ru-RU" dirty="0" smtClean="0"/>
          </a:p>
          <a:p>
            <a:pPr algn="just"/>
            <a:r>
              <a:rPr lang="ru-RU" dirty="0"/>
              <a:t>А</a:t>
            </a:r>
            <a:r>
              <a:rPr lang="ru-RU" dirty="0" smtClean="0"/>
              <a:t>втор </a:t>
            </a:r>
            <a:r>
              <a:rPr lang="ru-RU" dirty="0"/>
              <a:t>более чем 500 научных </a:t>
            </a:r>
            <a:r>
              <a:rPr lang="ru-RU" dirty="0" smtClean="0"/>
              <a:t>трудов по </a:t>
            </a:r>
            <a:r>
              <a:rPr lang="ru-RU" dirty="0"/>
              <a:t>химии, физике, метрологии, воздухоплаванию, </a:t>
            </a:r>
            <a:r>
              <a:rPr lang="ru-RU" dirty="0" smtClean="0"/>
              <a:t>экономике</a:t>
            </a:r>
            <a:r>
              <a:rPr lang="ru-RU" dirty="0"/>
              <a:t>, народному </a:t>
            </a:r>
            <a:r>
              <a:rPr lang="ru-RU" dirty="0" smtClean="0"/>
              <a:t>просвещению.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687229" y="2087440"/>
            <a:ext cx="3456771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 smtClean="0"/>
              <a:t>Лемаев</a:t>
            </a:r>
            <a:endParaRPr lang="ru-RU" sz="2200" b="1" dirty="0"/>
          </a:p>
          <a:p>
            <a:pPr algn="ctr"/>
            <a:r>
              <a:rPr lang="ru-RU" sz="2200" b="1" dirty="0" smtClean="0"/>
              <a:t>Николай </a:t>
            </a:r>
            <a:r>
              <a:rPr lang="ru-RU" sz="2200" b="1" dirty="0"/>
              <a:t>Васильевич</a:t>
            </a:r>
          </a:p>
          <a:p>
            <a:pPr algn="ctr"/>
            <a:r>
              <a:rPr lang="ru-RU" dirty="0" smtClean="0"/>
              <a:t>(01.11.1929-24.12.2000)</a:t>
            </a:r>
          </a:p>
          <a:p>
            <a:r>
              <a:rPr lang="ru-RU" dirty="0" smtClean="0"/>
              <a:t>Генеральный директор производственного объединения «Нижнекамск-</a:t>
            </a:r>
            <a:r>
              <a:rPr lang="ru-RU" dirty="0" err="1" smtClean="0"/>
              <a:t>нефтехим</a:t>
            </a:r>
            <a:r>
              <a:rPr lang="ru-RU" dirty="0" smtClean="0"/>
              <a:t>» (1969-1985). Министр </a:t>
            </a:r>
            <a:r>
              <a:rPr lang="ru-RU" dirty="0" err="1" smtClean="0"/>
              <a:t>нефтеперерабатыва-ющей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нефтехимической </a:t>
            </a:r>
            <a:r>
              <a:rPr lang="ru-RU" dirty="0"/>
              <a:t>промышленности СССР (</a:t>
            </a:r>
            <a:r>
              <a:rPr lang="ru-RU" dirty="0" smtClean="0"/>
              <a:t>1985—1990). Герой </a:t>
            </a:r>
            <a:r>
              <a:rPr lang="ru-RU" dirty="0" err="1" smtClean="0"/>
              <a:t>Социалистичес</a:t>
            </a:r>
            <a:r>
              <a:rPr lang="ru-RU" dirty="0" smtClean="0"/>
              <a:t>-кого труда(1980).Награжден </a:t>
            </a:r>
            <a:r>
              <a:rPr lang="ru-RU" dirty="0"/>
              <a:t>двумя орденами Ленина, орденом Октябрьской Революции, орденом Трудового Красного Знамени.</a:t>
            </a:r>
          </a:p>
          <a:p>
            <a:pPr algn="just"/>
            <a:endParaRPr lang="ru-RU" dirty="0"/>
          </a:p>
        </p:txBody>
      </p:sp>
      <p:pic>
        <p:nvPicPr>
          <p:cNvPr id="1026" name="Picture 2" descr="F:\лемаев 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7864" y="107885"/>
            <a:ext cx="1444496" cy="1969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785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11560" y="548680"/>
            <a:ext cx="4032448" cy="4392488"/>
          </a:xfrm>
        </p:spPr>
        <p:txBody>
          <a:bodyPr anchor="t">
            <a:normAutofit lnSpcReduction="10000"/>
          </a:bodyPr>
          <a:lstStyle/>
          <a:p>
            <a:pPr lvl="0"/>
            <a:r>
              <a:rPr lang="ru-RU" sz="3200" dirty="0"/>
              <a:t>Почему, поев лук или чеснок, нам не удается избавится от специфического запаха изо рта? Какова химическая природа этого явления?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424936" cy="854968"/>
          </a:xfrm>
        </p:spPr>
        <p:txBody>
          <a:bodyPr/>
          <a:lstStyle/>
          <a:p>
            <a:pPr algn="just"/>
            <a:r>
              <a:rPr lang="ru-RU" dirty="0"/>
              <a:t>Станция </a:t>
            </a:r>
            <a:r>
              <a:rPr lang="ru-RU" dirty="0" smtClean="0"/>
              <a:t>«Биохимическая»</a:t>
            </a:r>
            <a:endParaRPr lang="ru-RU" dirty="0"/>
          </a:p>
        </p:txBody>
      </p:sp>
      <p:pic>
        <p:nvPicPr>
          <p:cNvPr id="5" name="Рисунок 4" descr="Лук репчатый. Полезные и целебные свойства лука репчатого. Чем полезен лук. Лечение луком"/>
          <p:cNvPicPr>
            <a:picLocks noGrp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836712"/>
            <a:ext cx="4417305" cy="358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9219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582" y="22385"/>
            <a:ext cx="4839686" cy="610421"/>
          </a:xfrm>
        </p:spPr>
        <p:txBody>
          <a:bodyPr/>
          <a:lstStyle/>
          <a:p>
            <a:pPr algn="ctr"/>
            <a:r>
              <a:rPr lang="ru-RU" dirty="0"/>
              <a:t>Станция </a:t>
            </a:r>
            <a:r>
              <a:rPr lang="ru-RU" dirty="0" smtClean="0"/>
              <a:t>«Ботаническая»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7504" y="908720"/>
            <a:ext cx="2880320" cy="5688632"/>
          </a:xfrm>
        </p:spPr>
        <p:txBody>
          <a:bodyPr>
            <a:normAutofit/>
          </a:bodyPr>
          <a:lstStyle/>
          <a:p>
            <a:pPr lvl="0"/>
            <a:r>
              <a:rPr lang="ru-RU" sz="3200" dirty="0"/>
              <a:t>Приведите примеры (5-6) растений, которые выделяют фитонциды. Какова природа (состав) этих веществ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pic>
        <p:nvPicPr>
          <p:cNvPr id="3074" name="Picture 2" descr="E:\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7686" y="162856"/>
            <a:ext cx="1724397" cy="2289022"/>
          </a:xfrm>
          <a:prstGeom prst="rect">
            <a:avLst/>
          </a:prstGeom>
          <a:noFill/>
        </p:spPr>
      </p:pic>
      <p:pic>
        <p:nvPicPr>
          <p:cNvPr id="3075" name="Picture 3" descr="E:\фитонциды\черемух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77" y="4905164"/>
            <a:ext cx="1872208" cy="1872208"/>
          </a:xfrm>
          <a:prstGeom prst="rect">
            <a:avLst/>
          </a:prstGeom>
          <a:noFill/>
        </p:spPr>
      </p:pic>
      <p:pic>
        <p:nvPicPr>
          <p:cNvPr id="3076" name="Picture 4" descr="E:\фитонциды\лук+чесно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6580" y="2721862"/>
            <a:ext cx="2334555" cy="1556370"/>
          </a:xfrm>
          <a:prstGeom prst="rect">
            <a:avLst/>
          </a:prstGeom>
          <a:noFill/>
        </p:spPr>
      </p:pic>
      <p:pic>
        <p:nvPicPr>
          <p:cNvPr id="6146" name="Picture 2" descr="http://im0-tub-ru.yandex.net/i?id=85938197-03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96580" y="4599062"/>
            <a:ext cx="2700300" cy="1800200"/>
          </a:xfrm>
          <a:prstGeom prst="rect">
            <a:avLst/>
          </a:prstGeom>
          <a:noFill/>
        </p:spPr>
      </p:pic>
      <p:pic>
        <p:nvPicPr>
          <p:cNvPr id="6148" name="Picture 4" descr="http://im0-tub-ru.yandex.net/i?id=8729989-56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692696"/>
            <a:ext cx="2481064" cy="1860798"/>
          </a:xfrm>
          <a:prstGeom prst="rect">
            <a:avLst/>
          </a:prstGeom>
          <a:noFill/>
        </p:spPr>
      </p:pic>
      <p:pic>
        <p:nvPicPr>
          <p:cNvPr id="6150" name="Picture 6" descr="http://im8-tub-ru.yandex.net/i?id=188618665-39-72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21318286">
            <a:off x="6660446" y="2792261"/>
            <a:ext cx="1713731" cy="202409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580478" y="2469990"/>
            <a:ext cx="2563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Ель (хвойные породы)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49489" y="984202"/>
            <a:ext cx="1126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Примула(герань)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318014" y="3315381"/>
            <a:ext cx="594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Дуб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67203" y="3176881"/>
            <a:ext cx="10279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Лук, чеснок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96580" y="6408040"/>
            <a:ext cx="2700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Можжевельник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81181" y="5656602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Черёмуха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484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2" grpId="0"/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404664"/>
            <a:ext cx="4104457" cy="450674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400" dirty="0"/>
              <a:t> Как Вы знаете, диссертация </a:t>
            </a:r>
            <a:r>
              <a:rPr lang="ru-RU" sz="2400" dirty="0" err="1"/>
              <a:t>Д.И.Менделеева</a:t>
            </a:r>
            <a:r>
              <a:rPr lang="ru-RU" sz="2400" dirty="0"/>
              <a:t> посвящена изучению этанола: Как ученый смог теоретически и экспериментально объяснить тот факт, что в отличие от Н</a:t>
            </a:r>
            <a:r>
              <a:rPr lang="ru-RU" sz="2400" baseline="-25000" dirty="0"/>
              <a:t>2</a:t>
            </a:r>
            <a:r>
              <a:rPr lang="ru-RU" sz="2400" dirty="0"/>
              <a:t>О   1объём (С</a:t>
            </a:r>
            <a:r>
              <a:rPr lang="ru-RU" sz="2400" baseline="-25000" dirty="0"/>
              <a:t>2</a:t>
            </a:r>
            <a:r>
              <a:rPr lang="ru-RU" sz="2400" dirty="0"/>
              <a:t>Н</a:t>
            </a:r>
            <a:r>
              <a:rPr lang="ru-RU" sz="2400" baseline="-25000" dirty="0"/>
              <a:t>5</a:t>
            </a:r>
            <a:r>
              <a:rPr lang="ru-RU" sz="2400" dirty="0"/>
              <a:t>ОН)  ≠ 1 массе (С</a:t>
            </a:r>
            <a:r>
              <a:rPr lang="ru-RU" sz="2400" baseline="-25000" dirty="0"/>
              <a:t>2</a:t>
            </a:r>
            <a:r>
              <a:rPr lang="ru-RU" sz="2400" dirty="0"/>
              <a:t>Н</a:t>
            </a:r>
            <a:r>
              <a:rPr lang="ru-RU" sz="2400" baseline="-25000" dirty="0"/>
              <a:t>5</a:t>
            </a:r>
            <a:r>
              <a:rPr lang="ru-RU" sz="2400" dirty="0"/>
              <a:t>ОН), т.е. 1 литр (С</a:t>
            </a:r>
            <a:r>
              <a:rPr lang="ru-RU" sz="2400" baseline="-25000" dirty="0"/>
              <a:t>2</a:t>
            </a:r>
            <a:r>
              <a:rPr lang="ru-RU" sz="2400" dirty="0"/>
              <a:t>Н</a:t>
            </a:r>
            <a:r>
              <a:rPr lang="ru-RU" sz="2400" baseline="-25000" dirty="0"/>
              <a:t>5</a:t>
            </a:r>
            <a:r>
              <a:rPr lang="ru-RU" sz="2400" dirty="0"/>
              <a:t>ОН)  ≠ 1 кг (С</a:t>
            </a:r>
            <a:r>
              <a:rPr lang="ru-RU" sz="2400" baseline="-25000" dirty="0"/>
              <a:t>2</a:t>
            </a:r>
            <a:r>
              <a:rPr lang="ru-RU" sz="2400" dirty="0"/>
              <a:t>Н</a:t>
            </a:r>
            <a:r>
              <a:rPr lang="ru-RU" sz="2400" baseline="-25000" dirty="0"/>
              <a:t>5</a:t>
            </a:r>
            <a:r>
              <a:rPr lang="ru-RU" sz="2400" dirty="0"/>
              <a:t>ОН).</a:t>
            </a:r>
          </a:p>
          <a:p>
            <a:pPr algn="just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013176"/>
            <a:ext cx="9144000" cy="1143000"/>
          </a:xfrm>
        </p:spPr>
        <p:txBody>
          <a:bodyPr/>
          <a:lstStyle/>
          <a:p>
            <a:r>
              <a:rPr lang="ru-RU" dirty="0"/>
              <a:t>Станция </a:t>
            </a:r>
            <a:r>
              <a:rPr lang="ru-RU" dirty="0" smtClean="0"/>
              <a:t>«</a:t>
            </a:r>
            <a:r>
              <a:rPr lang="ru-RU" dirty="0" err="1" smtClean="0"/>
              <a:t>Физика+химия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2051" name="Picture 3" descr="E:\менделеев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9637" b="19637"/>
          <a:stretch>
            <a:fillRect/>
          </a:stretch>
        </p:blipFill>
        <p:spPr bwMode="auto">
          <a:xfrm>
            <a:off x="4500563" y="332656"/>
            <a:ext cx="4114800" cy="44644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9839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1010486"/>
            <a:ext cx="8496944" cy="52988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    </a:t>
            </a:r>
            <a:r>
              <a:rPr lang="ru-RU" sz="4000" i="1" dirty="0" smtClean="0"/>
              <a:t>Водородная связь   </a:t>
            </a:r>
          </a:p>
          <a:p>
            <a:pPr marL="0" indent="0">
              <a:buNone/>
            </a:pPr>
            <a:r>
              <a:rPr lang="ru-RU" sz="4000" dirty="0" smtClean="0"/>
              <a:t>        0,17 </a:t>
            </a:r>
            <a:r>
              <a:rPr lang="ru-RU" sz="4000" dirty="0" err="1"/>
              <a:t>нм</a:t>
            </a:r>
            <a:endParaRPr lang="ru-RU" sz="4000" dirty="0"/>
          </a:p>
          <a:p>
            <a:pPr marL="0" indent="0" algn="ctr">
              <a:buNone/>
            </a:pPr>
            <a:endParaRPr lang="ru-RU" sz="4000" b="1" dirty="0"/>
          </a:p>
          <a:p>
            <a:r>
              <a:rPr lang="ru-RU" sz="4000" dirty="0" smtClean="0"/>
              <a:t>     </a:t>
            </a:r>
            <a:r>
              <a:rPr lang="en-US" sz="4000" dirty="0" smtClean="0"/>
              <a:t>R</a:t>
            </a:r>
            <a:r>
              <a:rPr lang="ru-RU" sz="4000" dirty="0" smtClean="0"/>
              <a:t> </a:t>
            </a:r>
            <a:r>
              <a:rPr lang="ru-RU" sz="4000" dirty="0"/>
              <a:t>- </a:t>
            </a:r>
            <a:r>
              <a:rPr lang="en-US" sz="4000" dirty="0"/>
              <a:t>O</a:t>
            </a:r>
            <a:r>
              <a:rPr lang="ru-RU" sz="4000" dirty="0"/>
              <a:t> … </a:t>
            </a:r>
            <a:r>
              <a:rPr lang="en-US" sz="4000" dirty="0"/>
              <a:t>H</a:t>
            </a:r>
            <a:r>
              <a:rPr lang="ru-RU" sz="4000" dirty="0"/>
              <a:t>       0,10 </a:t>
            </a:r>
            <a:r>
              <a:rPr lang="ru-RU" sz="4000" dirty="0" err="1" smtClean="0"/>
              <a:t>нм</a:t>
            </a:r>
            <a:endParaRPr lang="ru-RU" sz="4000" dirty="0"/>
          </a:p>
          <a:p>
            <a:r>
              <a:rPr lang="ru-RU" sz="4000" dirty="0" smtClean="0"/>
              <a:t>          │     </a:t>
            </a:r>
            <a:r>
              <a:rPr lang="ru-RU" sz="4000" dirty="0"/>
              <a:t>│  </a:t>
            </a:r>
            <a:r>
              <a:rPr lang="ru-RU" sz="4000" dirty="0" smtClean="0"/>
              <a:t> </a:t>
            </a:r>
            <a:r>
              <a:rPr lang="ru-RU" sz="4000" i="1" dirty="0" smtClean="0"/>
              <a:t>ковалентная связь</a:t>
            </a:r>
            <a:endParaRPr lang="ru-RU" sz="4000" i="1" dirty="0"/>
          </a:p>
          <a:p>
            <a:r>
              <a:rPr lang="ru-RU" sz="4000" dirty="0" smtClean="0"/>
              <a:t>          </a:t>
            </a:r>
            <a:r>
              <a:rPr lang="en-US" sz="4000" dirty="0" smtClean="0"/>
              <a:t>H</a:t>
            </a:r>
            <a:r>
              <a:rPr lang="ru-RU" sz="4000" dirty="0" smtClean="0"/>
              <a:t> </a:t>
            </a:r>
            <a:r>
              <a:rPr lang="ru-RU" sz="4000" dirty="0"/>
              <a:t>… </a:t>
            </a:r>
            <a:r>
              <a:rPr lang="en-US" sz="4000" dirty="0"/>
              <a:t>O</a:t>
            </a:r>
            <a:r>
              <a:rPr lang="ru-RU" sz="4000" dirty="0"/>
              <a:t> – </a:t>
            </a:r>
            <a:r>
              <a:rPr lang="en-US" sz="4000" dirty="0"/>
              <a:t>R</a:t>
            </a:r>
            <a:endParaRPr lang="ru-RU" sz="4000" dirty="0"/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3765054" y="3933056"/>
            <a:ext cx="159903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cxnSpLocks/>
          </p:cNvCxnSpPr>
          <p:nvPr/>
        </p:nvCxnSpPr>
        <p:spPr>
          <a:xfrm flipH="1" flipV="1">
            <a:off x="2411760" y="2414184"/>
            <a:ext cx="633214" cy="1229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0324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8280920" cy="4752528"/>
          </a:xfrm>
        </p:spPr>
        <p:txBody>
          <a:bodyPr anchor="t">
            <a:noAutofit/>
          </a:bodyPr>
          <a:lstStyle/>
          <a:p>
            <a:pPr lvl="0"/>
            <a:r>
              <a:rPr lang="ru-RU" sz="3200" dirty="0"/>
              <a:t>Объясните </a:t>
            </a:r>
            <a:r>
              <a:rPr lang="ru-RU" sz="3200" dirty="0" smtClean="0"/>
              <a:t>этимологию </a:t>
            </a:r>
            <a:r>
              <a:rPr lang="ru-RU" sz="3200" dirty="0"/>
              <a:t>(происхождение) тривиальных названий веществ:</a:t>
            </a:r>
          </a:p>
          <a:p>
            <a:pPr lvl="0"/>
            <a:r>
              <a:rPr lang="ru-RU" sz="4000" dirty="0" smtClean="0"/>
              <a:t>1. Органических кислот </a:t>
            </a:r>
            <a:r>
              <a:rPr lang="ru-RU" sz="4000" dirty="0"/>
              <a:t>(муравьиная, уксусная</a:t>
            </a:r>
            <a:r>
              <a:rPr lang="ru-RU" sz="4000" dirty="0" smtClean="0"/>
              <a:t>, </a:t>
            </a:r>
            <a:r>
              <a:rPr lang="ru-RU" sz="4000" dirty="0"/>
              <a:t>масляная, валериановая, </a:t>
            </a:r>
            <a:r>
              <a:rPr lang="ru-RU" sz="4000" dirty="0" smtClean="0"/>
              <a:t>щавелевая, лимонная, вин</a:t>
            </a:r>
            <a:r>
              <a:rPr lang="ru-RU" sz="4000" dirty="0"/>
              <a:t>н</a:t>
            </a:r>
            <a:r>
              <a:rPr lang="ru-RU" sz="4000" dirty="0" smtClean="0"/>
              <a:t>ая, яблочная).</a:t>
            </a:r>
            <a:endParaRPr lang="ru-RU" sz="4000" dirty="0"/>
          </a:p>
          <a:p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1143000"/>
          </a:xfrm>
        </p:spPr>
        <p:txBody>
          <a:bodyPr/>
          <a:lstStyle/>
          <a:p>
            <a:r>
              <a:rPr lang="ru-RU" dirty="0"/>
              <a:t>Станция </a:t>
            </a:r>
            <a:r>
              <a:rPr lang="ru-RU" dirty="0" smtClean="0"/>
              <a:t>«Любознательная»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94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валериана 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88224" y="476672"/>
            <a:ext cx="2028825" cy="142875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868144" y="2132856"/>
            <a:ext cx="2972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Валериана лекарственная</a:t>
            </a:r>
            <a:endParaRPr lang="ru-RU" dirty="0"/>
          </a:p>
        </p:txBody>
      </p:sp>
      <p:pic>
        <p:nvPicPr>
          <p:cNvPr id="1027" name="Picture 3" descr="E:\валериан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088" y="476672"/>
            <a:ext cx="1095375" cy="1428750"/>
          </a:xfrm>
          <a:prstGeom prst="rect">
            <a:avLst/>
          </a:prstGeom>
          <a:noFill/>
        </p:spPr>
      </p:pic>
      <p:pic>
        <p:nvPicPr>
          <p:cNvPr id="1029" name="Picture 5" descr="E:\лимон 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99592" y="548680"/>
            <a:ext cx="1628775" cy="142875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187624" y="2204864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Лимон</a:t>
            </a:r>
            <a:endParaRPr lang="ru-RU" dirty="0"/>
          </a:p>
        </p:txBody>
      </p:sp>
      <p:pic>
        <p:nvPicPr>
          <p:cNvPr id="1030" name="Picture 6" descr="E:\виноград белый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72200" y="2636912"/>
            <a:ext cx="2286000" cy="142875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7164288" y="4221088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Виноград</a:t>
            </a:r>
            <a:endParaRPr lang="ru-RU" dirty="0"/>
          </a:p>
        </p:txBody>
      </p:sp>
      <p:pic>
        <p:nvPicPr>
          <p:cNvPr id="1031" name="Picture 7" descr="E:\муравей 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59832" y="620688"/>
            <a:ext cx="1905000" cy="14287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3419872" y="2204864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Муравей</a:t>
            </a:r>
            <a:endParaRPr lang="ru-RU" dirty="0"/>
          </a:p>
        </p:txBody>
      </p:sp>
      <p:pic>
        <p:nvPicPr>
          <p:cNvPr id="1032" name="Picture 8" descr="E:\масло сливочное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83568" y="2780928"/>
            <a:ext cx="1971675" cy="1428750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043608" y="4437112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Масло</a:t>
            </a:r>
            <a:endParaRPr lang="ru-RU" dirty="0"/>
          </a:p>
        </p:txBody>
      </p:sp>
      <p:pic>
        <p:nvPicPr>
          <p:cNvPr id="1033" name="Picture 9" descr="E:\уксус яблочн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619500" y="2714625"/>
            <a:ext cx="1905000" cy="1428750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4283968" y="4293096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Уксус</a:t>
            </a:r>
            <a:endParaRPr lang="ru-RU" dirty="0"/>
          </a:p>
        </p:txBody>
      </p:sp>
      <p:pic>
        <p:nvPicPr>
          <p:cNvPr id="1034" name="Picture 10" descr="E:\щавель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67544" y="4869160"/>
            <a:ext cx="2286000" cy="142875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899592" y="6488668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Щавель</a:t>
            </a:r>
            <a:endParaRPr lang="ru-RU" dirty="0"/>
          </a:p>
        </p:txBody>
      </p:sp>
      <p:pic>
        <p:nvPicPr>
          <p:cNvPr id="1035" name="Picture 11" descr="E:\яблоки 2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4941168"/>
            <a:ext cx="1905000" cy="1428750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4139952" y="6488668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Яблоко</a:t>
            </a:r>
            <a:endParaRPr lang="ru-RU" dirty="0"/>
          </a:p>
        </p:txBody>
      </p:sp>
      <p:pic>
        <p:nvPicPr>
          <p:cNvPr id="1036" name="Picture 12" descr="E:\виноград черный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372200" y="4869160"/>
            <a:ext cx="22860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877886" y="1010486"/>
            <a:ext cx="7510537" cy="5082810"/>
          </a:xfrm>
        </p:spPr>
        <p:txBody>
          <a:bodyPr anchor="t"/>
          <a:lstStyle/>
          <a:p>
            <a:pPr lvl="0"/>
            <a:r>
              <a:rPr lang="ru-RU" sz="3200" dirty="0" smtClean="0"/>
              <a:t>2. Объясните этимологию тривиальных названий веществ:</a:t>
            </a:r>
          </a:p>
          <a:p>
            <a:pPr lvl="0"/>
            <a:r>
              <a:rPr lang="ru-RU" sz="4000" dirty="0" smtClean="0"/>
              <a:t>Поташ, аммиак, каустическая сода (каустик), фенол, бензол, бензойная кислота.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43394"/>
            <a:ext cx="4047942" cy="5921910"/>
          </a:xfrm>
        </p:spPr>
        <p:txBody>
          <a:bodyPr>
            <a:normAutofit/>
          </a:bodyPr>
          <a:lstStyle/>
          <a:p>
            <a:pPr algn="just"/>
            <a:r>
              <a:rPr lang="ru-RU" sz="3600" dirty="0"/>
              <a:t>«Мыслящий ум не чувствует себя счастливым, пока не удается связать воедино разрозненные факты, им наблюдаемые» </a:t>
            </a:r>
            <a:endParaRPr lang="ru-RU" sz="3600" dirty="0" smtClean="0"/>
          </a:p>
          <a:p>
            <a:pPr algn="r"/>
            <a:r>
              <a:rPr lang="ru-RU" dirty="0" smtClean="0"/>
              <a:t>(</a:t>
            </a:r>
            <a:r>
              <a:rPr lang="ru-RU" dirty="0" err="1"/>
              <a:t>Д.Хевеши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pic>
        <p:nvPicPr>
          <p:cNvPr id="4" name="Рисунок 3" descr="George de Hevesy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76672"/>
            <a:ext cx="219075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499992" y="3645024"/>
            <a:ext cx="4392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Хевеши, Дьёрдь де</a:t>
            </a:r>
            <a:endParaRPr lang="ru-RU" dirty="0" smtClean="0"/>
          </a:p>
          <a:p>
            <a:pPr algn="ctr"/>
            <a:r>
              <a:rPr lang="ru-RU" dirty="0" smtClean="0"/>
              <a:t>(1.08.1855-05.07.1966)</a:t>
            </a:r>
          </a:p>
          <a:p>
            <a:pPr algn="ctr"/>
            <a:r>
              <a:rPr lang="ru-RU" dirty="0" smtClean="0"/>
              <a:t>Венгерский химик, почётный академик Венгерской Академии наук, иностранный член Лондонского королевского общества (1939), лауреат Нобелевско премии по химии (1943), один из открывателей гафния.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778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аммиак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38541" y="332656"/>
            <a:ext cx="1371600" cy="142875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764151" y="1908176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Аммиак</a:t>
            </a:r>
            <a:endParaRPr lang="ru-RU" dirty="0"/>
          </a:p>
        </p:txBody>
      </p:sp>
      <p:pic>
        <p:nvPicPr>
          <p:cNvPr id="2050" name="Picture 2" descr="E:\поташ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32656"/>
            <a:ext cx="1428750" cy="142875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899592" y="1844824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Поташ</a:t>
            </a:r>
            <a:endParaRPr lang="ru-RU" dirty="0"/>
          </a:p>
        </p:txBody>
      </p:sp>
      <p:pic>
        <p:nvPicPr>
          <p:cNvPr id="2051" name="Picture 3" descr="E:\фенол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725144"/>
            <a:ext cx="1476375" cy="1428750"/>
          </a:xfrm>
          <a:prstGeom prst="rect">
            <a:avLst/>
          </a:prstGeom>
          <a:noFill/>
        </p:spPr>
      </p:pic>
      <p:pic>
        <p:nvPicPr>
          <p:cNvPr id="2052" name="Picture 4" descr="E:\ладан дерево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23728" y="3068960"/>
            <a:ext cx="2143125" cy="1428750"/>
          </a:xfrm>
          <a:prstGeom prst="rect">
            <a:avLst/>
          </a:prstGeom>
          <a:noFill/>
        </p:spPr>
      </p:pic>
      <p:pic>
        <p:nvPicPr>
          <p:cNvPr id="2053" name="Picture 5" descr="E:\ладан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652120" y="3212976"/>
            <a:ext cx="1428750" cy="1428750"/>
          </a:xfrm>
          <a:prstGeom prst="rect">
            <a:avLst/>
          </a:prstGeom>
          <a:noFill/>
        </p:spPr>
      </p:pic>
      <p:pic>
        <p:nvPicPr>
          <p:cNvPr id="2054" name="Picture 6" descr="E:\каустическая сод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404664"/>
            <a:ext cx="1914525" cy="142875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6588224" y="1844824"/>
            <a:ext cx="2191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Каустическая сода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4149080"/>
            <a:ext cx="1915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Ладаное дерево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64288" y="4293096"/>
            <a:ext cx="840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Ладан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267744" y="6093296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Фенол</a:t>
            </a:r>
            <a:endParaRPr lang="ru-RU" dirty="0"/>
          </a:p>
        </p:txBody>
      </p:sp>
      <p:pic>
        <p:nvPicPr>
          <p:cNvPr id="2058" name="Рисунок 1" descr="Бензойная кислота: химическая формула">
            <a:hlinkClick r:id="rId8" tooltip="&quot;Бензойная кислота: химическая формула&quot;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32240" y="4941168"/>
            <a:ext cx="1905000" cy="1543050"/>
          </a:xfrm>
          <a:prstGeom prst="rect">
            <a:avLst/>
          </a:prstGeom>
          <a:noFill/>
        </p:spPr>
      </p:pic>
      <p:pic>
        <p:nvPicPr>
          <p:cNvPr id="23" name="Рисунок 22" descr="Бензойная кислота: вид молекулы">
            <a:hlinkClick r:id="rId10" tooltip="&quot;Бензойная кислота: вид молекулы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32040" y="4941168"/>
            <a:ext cx="19050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5508104" y="6488668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Бензойная кислота</a:t>
            </a:r>
            <a:endParaRPr lang="ru-RU" dirty="0"/>
          </a:p>
        </p:txBody>
      </p:sp>
      <p:pic>
        <p:nvPicPr>
          <p:cNvPr id="17" name="Рисунок 16" descr="http://im6-tub-ru.yandex.net/i?id=273468348-29-72&amp;n=21">
            <a:hlinkClick r:id="rId12" tgtFrame="_blank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7777" y="560562"/>
            <a:ext cx="17049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1"/>
      <p:bldP spid="13" grpId="0"/>
      <p:bldP spid="14" grpId="0"/>
      <p:bldP spid="15" grpId="0"/>
      <p:bldP spid="16" grpId="0"/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196752"/>
            <a:ext cx="5184576" cy="2088232"/>
          </a:xfrm>
        </p:spPr>
        <p:txBody>
          <a:bodyPr numCol="1" anchor="t">
            <a:normAutofit/>
          </a:bodyPr>
          <a:lstStyle/>
          <a:p>
            <a:pPr lvl="0"/>
            <a:r>
              <a:rPr lang="ru-RU" sz="3200" dirty="0"/>
              <a:t>Что общего между мочевиной (карбамидом) и </a:t>
            </a:r>
            <a:r>
              <a:rPr lang="ru-RU" sz="3200" dirty="0" smtClean="0"/>
              <a:t>угольной </a:t>
            </a:r>
            <a:r>
              <a:rPr lang="ru-RU" sz="3200" dirty="0"/>
              <a:t>кислотой </a:t>
            </a:r>
            <a:r>
              <a:rPr lang="ru-RU" sz="3200" dirty="0" smtClean="0"/>
              <a:t>(реакция </a:t>
            </a:r>
            <a:r>
              <a:rPr lang="ru-RU" sz="3200" dirty="0" err="1" smtClean="0"/>
              <a:t>Вёлера</a:t>
            </a:r>
            <a:r>
              <a:rPr lang="ru-RU" sz="3200" dirty="0" smtClean="0"/>
              <a:t>)?</a:t>
            </a:r>
            <a:endParaRPr lang="ru-RU" sz="32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93260" cy="882352"/>
          </a:xfrm>
        </p:spPr>
        <p:txBody>
          <a:bodyPr/>
          <a:lstStyle/>
          <a:p>
            <a:r>
              <a:rPr lang="ru-RU" dirty="0"/>
              <a:t>Станция </a:t>
            </a:r>
            <a:r>
              <a:rPr lang="ru-RU" dirty="0" smtClean="0"/>
              <a:t>«Историческая»</a:t>
            </a:r>
            <a:endParaRPr lang="ru-RU" dirty="0"/>
          </a:p>
        </p:txBody>
      </p:sp>
      <p:pic>
        <p:nvPicPr>
          <p:cNvPr id="7" name="Рисунок 6" descr="Friedrich Wöhler Stich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412776"/>
            <a:ext cx="3184748" cy="426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7698" y="3292836"/>
            <a:ext cx="489654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sz="2000" dirty="0" smtClean="0"/>
              <a:t>Немецкий химик, </a:t>
            </a:r>
            <a:r>
              <a:rPr lang="ru-RU" sz="2000" dirty="0"/>
              <a:t>по образованию </a:t>
            </a:r>
            <a:r>
              <a:rPr lang="ru-RU" sz="2000" dirty="0" smtClean="0"/>
              <a:t>врач. </a:t>
            </a:r>
            <a:r>
              <a:rPr lang="ru-RU" sz="2000" dirty="0"/>
              <a:t>Изучал химию у </a:t>
            </a:r>
            <a:r>
              <a:rPr lang="ru-RU" sz="2000" dirty="0" err="1" smtClean="0"/>
              <a:t>Л.Гмелина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err="1" smtClean="0"/>
              <a:t>Гейделберге</a:t>
            </a:r>
            <a:r>
              <a:rPr lang="ru-RU" sz="2000" dirty="0" smtClean="0"/>
              <a:t> и </a:t>
            </a:r>
            <a:r>
              <a:rPr lang="ru-RU" sz="2000" dirty="0" err="1" smtClean="0"/>
              <a:t>Й.Берцелиуса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smtClean="0"/>
              <a:t>Стокгольме. </a:t>
            </a:r>
            <a:r>
              <a:rPr lang="ru-RU" sz="2000" dirty="0"/>
              <a:t>С </a:t>
            </a:r>
            <a:r>
              <a:rPr lang="ru-RU" sz="2000" dirty="0" smtClean="0"/>
              <a:t>1831 профессор </a:t>
            </a:r>
            <a:r>
              <a:rPr lang="ru-RU" sz="2000" dirty="0"/>
              <a:t>технической школы в </a:t>
            </a:r>
            <a:r>
              <a:rPr lang="ru-RU" sz="2000" dirty="0" err="1" smtClean="0"/>
              <a:t>Касселе</a:t>
            </a:r>
            <a:r>
              <a:rPr lang="ru-RU" sz="2000" dirty="0" smtClean="0"/>
              <a:t>; </a:t>
            </a:r>
            <a:r>
              <a:rPr lang="ru-RU" sz="2000" dirty="0"/>
              <a:t>с </a:t>
            </a:r>
            <a:r>
              <a:rPr lang="ru-RU" sz="2000" dirty="0" smtClean="0"/>
              <a:t>1836 </a:t>
            </a:r>
            <a:r>
              <a:rPr lang="ru-RU" sz="2000" dirty="0"/>
              <a:t>до конца жизни профессор университета в Гёттингене; </a:t>
            </a:r>
            <a:r>
              <a:rPr lang="ru-RU" sz="2000" dirty="0" smtClean="0"/>
              <a:t>с 1853 </a:t>
            </a:r>
            <a:r>
              <a:rPr lang="ru-RU" sz="2000" dirty="0"/>
              <a:t>иностранный член-корреспондент Петербургской академии наук. В </a:t>
            </a:r>
            <a:r>
              <a:rPr lang="ru-RU" sz="2000" dirty="0" smtClean="0"/>
              <a:t>1824 </a:t>
            </a:r>
            <a:r>
              <a:rPr lang="ru-RU" sz="2000" dirty="0" err="1" smtClean="0"/>
              <a:t>Вёлер</a:t>
            </a:r>
            <a:r>
              <a:rPr lang="ru-RU" sz="2000" dirty="0" smtClean="0"/>
              <a:t> </a:t>
            </a:r>
            <a:r>
              <a:rPr lang="ru-RU" sz="2000" dirty="0"/>
              <a:t>открыл </a:t>
            </a:r>
            <a:r>
              <a:rPr lang="ru-RU" sz="2000" dirty="0" smtClean="0"/>
              <a:t>щавелевую кислоту.</a:t>
            </a:r>
            <a:endParaRPr lang="ru-RU" sz="2000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74242" y="5729643"/>
            <a:ext cx="3611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/>
              <a:t>Фридрих </a:t>
            </a:r>
            <a:r>
              <a:rPr lang="ru-RU" sz="2400" b="1" dirty="0" err="1"/>
              <a:t>Вёлер</a:t>
            </a:r>
            <a:r>
              <a:rPr lang="ru-RU" sz="2400" dirty="0"/>
              <a:t> </a:t>
            </a:r>
            <a:endParaRPr lang="ru-RU" sz="2400" dirty="0" smtClean="0"/>
          </a:p>
          <a:p>
            <a:pPr algn="ctr"/>
            <a:r>
              <a:rPr lang="ru-RU" sz="2400" dirty="0" smtClean="0"/>
              <a:t>(31.07.1800-23.09.1882</a:t>
            </a:r>
            <a:r>
              <a:rPr lang="ru-RU" dirty="0" smtClean="0"/>
              <a:t>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828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476672"/>
            <a:ext cx="8568951" cy="6048672"/>
          </a:xfrm>
        </p:spPr>
        <p:txBody>
          <a:bodyPr anchor="t">
            <a:normAutofit/>
          </a:bodyPr>
          <a:lstStyle/>
          <a:p>
            <a:r>
              <a:rPr lang="ru-RU" sz="2800" dirty="0"/>
              <a:t>Уравнение реакции </a:t>
            </a:r>
            <a:r>
              <a:rPr lang="ru-RU" sz="2800" dirty="0" err="1"/>
              <a:t>Вёлера</a:t>
            </a:r>
            <a:r>
              <a:rPr lang="ru-RU" sz="2800" dirty="0"/>
              <a:t> имеет вид:  </a:t>
            </a:r>
            <a:endParaRPr lang="ru-RU" sz="2800" dirty="0" smtClean="0"/>
          </a:p>
          <a:p>
            <a:pPr algn="ctr"/>
            <a:r>
              <a:rPr lang="ru-RU" sz="4000" dirty="0" smtClean="0"/>
              <a:t>(</a:t>
            </a:r>
            <a:r>
              <a:rPr lang="en-US" sz="4000" dirty="0"/>
              <a:t>NH</a:t>
            </a:r>
            <a:r>
              <a:rPr lang="ru-RU" sz="4000" baseline="-25000" dirty="0"/>
              <a:t>4</a:t>
            </a:r>
            <a:r>
              <a:rPr lang="ru-RU" sz="4000" dirty="0"/>
              <a:t>)</a:t>
            </a:r>
            <a:r>
              <a:rPr lang="ru-RU" sz="4000" baseline="30000" dirty="0"/>
              <a:t>+</a:t>
            </a:r>
            <a:r>
              <a:rPr lang="ru-RU" sz="4000" dirty="0"/>
              <a:t>(</a:t>
            </a:r>
            <a:r>
              <a:rPr lang="en-US" sz="4000" dirty="0"/>
              <a:t>O</a:t>
            </a:r>
            <a:r>
              <a:rPr lang="ru-RU" sz="4000" dirty="0"/>
              <a:t>-</a:t>
            </a:r>
            <a:r>
              <a:rPr lang="en-US" sz="4000" dirty="0"/>
              <a:t>C</a:t>
            </a:r>
            <a:r>
              <a:rPr lang="ru-RU" sz="4000" dirty="0"/>
              <a:t>≡</a:t>
            </a:r>
            <a:r>
              <a:rPr lang="en-US" sz="4000" dirty="0"/>
              <a:t>N</a:t>
            </a:r>
            <a:r>
              <a:rPr lang="ru-RU" sz="4000" dirty="0" smtClean="0"/>
              <a:t>)</a:t>
            </a:r>
            <a:r>
              <a:rPr lang="ru-RU" sz="4000" baseline="30000" dirty="0" smtClean="0"/>
              <a:t>- </a:t>
            </a:r>
            <a:r>
              <a:rPr lang="ru-RU" sz="4000" baseline="-25000" dirty="0" smtClean="0"/>
              <a:t>(</a:t>
            </a:r>
            <a:r>
              <a:rPr lang="en-US" sz="4000" baseline="-25000" dirty="0"/>
              <a:t>p</a:t>
            </a:r>
            <a:r>
              <a:rPr lang="ru-RU" sz="4000" baseline="-25000" dirty="0"/>
              <a:t>-</a:t>
            </a:r>
            <a:r>
              <a:rPr lang="en-US" sz="4000" baseline="-25000" dirty="0"/>
              <a:t>p</a:t>
            </a:r>
            <a:r>
              <a:rPr lang="ru-RU" sz="4000" baseline="-25000" dirty="0" smtClean="0"/>
              <a:t>)</a:t>
            </a:r>
            <a:r>
              <a:rPr lang="ru-RU" sz="4000" dirty="0" smtClean="0"/>
              <a:t>→ </a:t>
            </a:r>
            <a:r>
              <a:rPr lang="ru-RU" sz="4000" dirty="0"/>
              <a:t>(</a:t>
            </a:r>
            <a:r>
              <a:rPr lang="en-US" sz="4000" dirty="0"/>
              <a:t>NH</a:t>
            </a:r>
            <a:r>
              <a:rPr lang="ru-RU" sz="4000" baseline="-25000" dirty="0"/>
              <a:t>2</a:t>
            </a:r>
            <a:r>
              <a:rPr lang="ru-RU" sz="4000" dirty="0"/>
              <a:t>)</a:t>
            </a:r>
            <a:r>
              <a:rPr lang="ru-RU" sz="4000" baseline="-25000" dirty="0"/>
              <a:t>2</a:t>
            </a:r>
            <a:r>
              <a:rPr lang="ru-RU" sz="4000" dirty="0"/>
              <a:t>–</a:t>
            </a:r>
            <a:r>
              <a:rPr lang="en-US" sz="4000" dirty="0"/>
              <a:t>C</a:t>
            </a:r>
            <a:r>
              <a:rPr lang="ru-RU" sz="4000" dirty="0"/>
              <a:t>=</a:t>
            </a:r>
            <a:r>
              <a:rPr lang="en-US" sz="4000" dirty="0"/>
              <a:t>O</a:t>
            </a:r>
            <a:r>
              <a:rPr lang="ru-RU" sz="4000" dirty="0"/>
              <a:t> </a:t>
            </a:r>
            <a:r>
              <a:rPr lang="ru-RU" sz="3200" dirty="0" smtClean="0"/>
              <a:t>(</a:t>
            </a:r>
            <a:r>
              <a:rPr lang="en-US" sz="3200" baseline="30000" dirty="0" smtClean="0"/>
              <a:t>0</a:t>
            </a:r>
            <a:r>
              <a:rPr lang="en-US" sz="3200" dirty="0" smtClean="0"/>
              <a:t>t</a:t>
            </a:r>
            <a:r>
              <a:rPr lang="ru-RU" sz="3200" dirty="0" smtClean="0"/>
              <a:t>).</a:t>
            </a:r>
            <a:endParaRPr lang="ru-RU" sz="3200" dirty="0"/>
          </a:p>
          <a:p>
            <a:r>
              <a:rPr lang="ru-RU" sz="2800" dirty="0"/>
              <a:t>В современной промышленности мочевину (карбамид) </a:t>
            </a:r>
            <a:r>
              <a:rPr lang="ru-RU" sz="2800" dirty="0" smtClean="0"/>
              <a:t>– </a:t>
            </a:r>
            <a:r>
              <a:rPr lang="ru-RU" sz="2800" dirty="0" err="1" smtClean="0"/>
              <a:t>диамид</a:t>
            </a:r>
            <a:r>
              <a:rPr lang="ru-RU" sz="2800" dirty="0" smtClean="0"/>
              <a:t> угольной </a:t>
            </a:r>
            <a:r>
              <a:rPr lang="ru-RU" sz="2800" dirty="0"/>
              <a:t>кислоты – получают из аммиака и двуокиси углерода при температуре 185</a:t>
            </a:r>
            <a:r>
              <a:rPr lang="ru-RU" sz="2800" baseline="30000" dirty="0"/>
              <a:t>0</a:t>
            </a:r>
            <a:r>
              <a:rPr lang="ru-RU" sz="2800" dirty="0"/>
              <a:t>С и давлении </a:t>
            </a:r>
            <a:r>
              <a:rPr lang="ru-RU" sz="2800" dirty="0" smtClean="0"/>
              <a:t>200 кгс/см</a:t>
            </a:r>
            <a:r>
              <a:rPr lang="ru-RU" sz="2800" baseline="30000" dirty="0" smtClean="0"/>
              <a:t>2 </a:t>
            </a:r>
            <a:r>
              <a:rPr lang="ru-RU" sz="2800" dirty="0" smtClean="0"/>
              <a:t>: </a:t>
            </a:r>
          </a:p>
          <a:p>
            <a:pPr algn="ctr"/>
            <a:r>
              <a:rPr lang="en-US" sz="4400" dirty="0" smtClean="0"/>
              <a:t>CO</a:t>
            </a:r>
            <a:r>
              <a:rPr lang="ru-RU" sz="4400" baseline="-25000" dirty="0"/>
              <a:t>2 </a:t>
            </a:r>
            <a:r>
              <a:rPr lang="ru-RU" sz="4400" dirty="0"/>
              <a:t>+ +2</a:t>
            </a:r>
            <a:r>
              <a:rPr lang="en-US" sz="4400" dirty="0"/>
              <a:t>NH</a:t>
            </a:r>
            <a:r>
              <a:rPr lang="ru-RU" sz="4400" baseline="-25000" dirty="0"/>
              <a:t>3</a:t>
            </a:r>
            <a:r>
              <a:rPr lang="ru-RU" sz="4400" dirty="0"/>
              <a:t> → (</a:t>
            </a:r>
            <a:r>
              <a:rPr lang="en-US" sz="4400" dirty="0"/>
              <a:t>H</a:t>
            </a:r>
            <a:r>
              <a:rPr lang="ru-RU" sz="4400" baseline="-25000" dirty="0"/>
              <a:t>2</a:t>
            </a:r>
            <a:r>
              <a:rPr lang="en-US" sz="4400" dirty="0"/>
              <a:t>N</a:t>
            </a:r>
            <a:r>
              <a:rPr lang="ru-RU" sz="4400" dirty="0"/>
              <a:t>)</a:t>
            </a:r>
            <a:r>
              <a:rPr lang="ru-RU" sz="4400" baseline="-25000" dirty="0"/>
              <a:t>2</a:t>
            </a:r>
            <a:r>
              <a:rPr lang="ru-RU" sz="4400" dirty="0"/>
              <a:t>СО + </a:t>
            </a:r>
            <a:r>
              <a:rPr lang="en-US" sz="4400" dirty="0"/>
              <a:t>H</a:t>
            </a:r>
            <a:r>
              <a:rPr lang="ru-RU" sz="4400" baseline="-25000" dirty="0"/>
              <a:t>2</a:t>
            </a:r>
            <a:r>
              <a:rPr lang="en-US" sz="4400" dirty="0"/>
              <a:t>O</a:t>
            </a:r>
            <a:r>
              <a:rPr lang="ru-RU" sz="4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99720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55576" y="692696"/>
            <a:ext cx="8064896" cy="1143000"/>
          </a:xfrm>
        </p:spPr>
        <p:txBody>
          <a:bodyPr/>
          <a:lstStyle/>
          <a:p>
            <a:pPr algn="just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 descr="http://im0-tub-ru.yandex.net/i?id=342701326-35-72&amp;n=5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412776"/>
            <a:ext cx="5616624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3568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47664" y="908720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«Цветочная» </a:t>
            </a:r>
            <a:endParaRPr lang="ru-RU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39544" y="908720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«Строительная» 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1916832"/>
            <a:ext cx="46805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</a:rPr>
              <a:t>«Ученые-химики» </a:t>
            </a:r>
            <a:endParaRPr lang="ru-RU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07496" y="2564904"/>
            <a:ext cx="4536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«Биохимическая» 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3212976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«Ботаническая»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95528" y="3861048"/>
            <a:ext cx="4248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«Физика+химия»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4797152"/>
            <a:ext cx="48965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«Любознательная» </a:t>
            </a:r>
            <a:endParaRPr lang="ru-RU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9504" y="5517232"/>
            <a:ext cx="4464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4">
                    <a:lumMod val="75000"/>
                  </a:schemeClr>
                </a:solidFill>
              </a:rPr>
              <a:t>«Историческая» </a:t>
            </a:r>
            <a:endParaRPr lang="ru-RU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07904" y="260648"/>
            <a:ext cx="3240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/>
              <a:t>Станции: 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755576" y="1196752"/>
            <a:ext cx="8064896" cy="1224136"/>
          </a:xfrm>
        </p:spPr>
        <p:txBody>
          <a:bodyPr anchor="t">
            <a:normAutofit fontScale="32500" lnSpcReduction="20000"/>
          </a:bodyPr>
          <a:lstStyle/>
          <a:p>
            <a:pPr lvl="0" algn="just"/>
            <a:r>
              <a:rPr lang="ru-RU" sz="8000" dirty="0"/>
              <a:t>Приведите формулы веществ, имеющих </a:t>
            </a:r>
            <a:r>
              <a:rPr lang="ru-RU" sz="8000" dirty="0" smtClean="0"/>
              <a:t>следующие тривиальные названия:</a:t>
            </a:r>
          </a:p>
          <a:p>
            <a:pPr lvl="0" algn="just"/>
            <a:endParaRPr lang="ru-RU" sz="3600" dirty="0" smtClean="0"/>
          </a:p>
          <a:p>
            <a:pPr lvl="0" algn="just">
              <a:buNone/>
            </a:pPr>
            <a:r>
              <a:rPr lang="ru-RU" sz="3600" dirty="0" smtClean="0"/>
              <a:t> </a:t>
            </a:r>
            <a:endParaRPr lang="ru-RU" sz="3600" dirty="0"/>
          </a:p>
          <a:p>
            <a:pPr algn="just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77180" cy="1143000"/>
          </a:xfrm>
        </p:spPr>
        <p:txBody>
          <a:bodyPr/>
          <a:lstStyle/>
          <a:p>
            <a:r>
              <a:rPr lang="ru-RU" dirty="0" smtClean="0"/>
              <a:t>Станция «Цветочная»</a:t>
            </a:r>
            <a:endParaRPr lang="ru-RU" dirty="0"/>
          </a:p>
        </p:txBody>
      </p:sp>
      <p:pic>
        <p:nvPicPr>
          <p:cNvPr id="1026" name="Picture 2" descr="E:\газонная тра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2376264" cy="2016224"/>
          </a:xfrm>
          <a:prstGeom prst="rect">
            <a:avLst/>
          </a:prstGeom>
          <a:noFill/>
        </p:spPr>
      </p:pic>
      <p:pic>
        <p:nvPicPr>
          <p:cNvPr id="1027" name="Picture 3" descr="E:\жасмин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276872"/>
            <a:ext cx="2409056" cy="2016224"/>
          </a:xfrm>
          <a:prstGeom prst="rect">
            <a:avLst/>
          </a:prstGeom>
          <a:noFill/>
        </p:spPr>
      </p:pic>
      <p:pic>
        <p:nvPicPr>
          <p:cNvPr id="1028" name="Picture 4" descr="E:\роз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717032"/>
            <a:ext cx="2256251" cy="18002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3933056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/>
              <a:t> «запах свежескошенной травы»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35896" y="4725144"/>
            <a:ext cx="2445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Бензиловый спирт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4365104"/>
            <a:ext cx="19442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«Жасмин»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4509120"/>
            <a:ext cx="2376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/>
              <a:t>3-гексен-ол-1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5373216"/>
            <a:ext cx="5472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каких ещё классах органических соединений встречается гидроксогруппа? </a:t>
            </a:r>
            <a:endParaRPr lang="ru-RU" sz="2400" dirty="0"/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80112" y="5949280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Фенетиловый спирт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44208" y="5589240"/>
            <a:ext cx="19442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Роза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3788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052736"/>
            <a:ext cx="8712968" cy="5544616"/>
          </a:xfrm>
        </p:spPr>
        <p:txBody>
          <a:bodyPr anchor="t">
            <a:normAutofit fontScale="92500" lnSpcReduction="20000"/>
          </a:bodyPr>
          <a:lstStyle/>
          <a:p>
            <a:pPr lvl="0"/>
            <a:r>
              <a:rPr lang="ru-RU" sz="3200" dirty="0"/>
              <a:t>Что входит в состав эмали («формула эмали</a:t>
            </a:r>
            <a:r>
              <a:rPr lang="ru-RU" sz="3200" dirty="0" smtClean="0"/>
              <a:t>»)?</a:t>
            </a:r>
          </a:p>
          <a:p>
            <a:r>
              <a:rPr lang="ru-RU" sz="3200" dirty="0"/>
              <a:t>Эмаль по одному из старинных рецептов приготавливается из одной части </a:t>
            </a:r>
            <a:r>
              <a:rPr lang="ru-RU" sz="3200" dirty="0">
                <a:hlinkClick r:id="rId2" tooltip="Кварц"/>
              </a:rPr>
              <a:t>кварцевого</a:t>
            </a:r>
            <a:r>
              <a:rPr lang="ru-RU" sz="3200" dirty="0"/>
              <a:t> </a:t>
            </a:r>
            <a:r>
              <a:rPr lang="ru-RU" sz="3200" dirty="0" smtClean="0"/>
              <a:t>песка </a:t>
            </a:r>
            <a:r>
              <a:rPr lang="ru-RU" sz="2800" dirty="0"/>
              <a:t>(</a:t>
            </a:r>
            <a:r>
              <a:rPr lang="en-US" sz="2800" dirty="0" err="1"/>
              <a:t>SiO</a:t>
            </a:r>
            <a:r>
              <a:rPr lang="ru-RU" sz="2800" baseline="-25000" dirty="0"/>
              <a:t>2</a:t>
            </a:r>
            <a:r>
              <a:rPr lang="ru-RU" sz="2800" dirty="0" smtClean="0"/>
              <a:t>)</a:t>
            </a:r>
            <a:r>
              <a:rPr lang="ru-RU" sz="3200" dirty="0" smtClean="0"/>
              <a:t>, </a:t>
            </a:r>
            <a:r>
              <a:rPr lang="ru-RU" sz="3200" dirty="0"/>
              <a:t>одной части </a:t>
            </a:r>
            <a:r>
              <a:rPr lang="ru-RU" sz="3200" dirty="0">
                <a:hlinkClick r:id="rId3" tooltip="Бура"/>
              </a:rPr>
              <a:t>борной </a:t>
            </a:r>
            <a:r>
              <a:rPr lang="ru-RU" sz="3200" dirty="0" smtClean="0">
                <a:hlinkClick r:id="rId3" tooltip="Бура"/>
              </a:rPr>
              <a:t>кислоты</a:t>
            </a:r>
            <a:r>
              <a:rPr lang="ru-RU" sz="3200" dirty="0" smtClean="0"/>
              <a:t> </a:t>
            </a:r>
            <a:r>
              <a:rPr lang="ru-RU" sz="2800" dirty="0"/>
              <a:t>(</a:t>
            </a:r>
            <a:r>
              <a:rPr lang="en-US" sz="2800" dirty="0"/>
              <a:t>H</a:t>
            </a:r>
            <a:r>
              <a:rPr lang="ru-RU" sz="2800" baseline="-25000" dirty="0"/>
              <a:t>3</a:t>
            </a:r>
            <a:r>
              <a:rPr lang="en-US" sz="2800" dirty="0"/>
              <a:t>BO</a:t>
            </a:r>
            <a:r>
              <a:rPr lang="ru-RU" sz="2800" baseline="-25000" dirty="0"/>
              <a:t>3</a:t>
            </a:r>
            <a:r>
              <a:rPr lang="ru-RU" sz="2800" dirty="0"/>
              <a:t>) </a:t>
            </a:r>
            <a:r>
              <a:rPr lang="ru-RU" sz="3200" dirty="0" smtClean="0"/>
              <a:t>и </a:t>
            </a:r>
            <a:r>
              <a:rPr lang="ru-RU" sz="3200" dirty="0"/>
              <a:t>двух частей </a:t>
            </a:r>
            <a:r>
              <a:rPr lang="ru-RU" sz="3200" dirty="0">
                <a:hlinkClick r:id="rId4" tooltip="Свинцовый сурик"/>
              </a:rPr>
              <a:t>свинцового </a:t>
            </a:r>
            <a:r>
              <a:rPr lang="ru-RU" sz="3200" dirty="0" smtClean="0">
                <a:hlinkClick r:id="rId4" tooltip="Свинцовый сурик"/>
              </a:rPr>
              <a:t>сурика</a:t>
            </a:r>
            <a:r>
              <a:rPr lang="ru-RU" sz="3200" dirty="0" smtClean="0"/>
              <a:t> </a:t>
            </a:r>
            <a:r>
              <a:rPr lang="ru-RU" sz="2800" dirty="0"/>
              <a:t>(</a:t>
            </a:r>
            <a:r>
              <a:rPr lang="en-US" sz="2800" dirty="0" err="1"/>
              <a:t>Pb</a:t>
            </a:r>
            <a:r>
              <a:rPr lang="ru-RU" sz="2800" baseline="-25000" dirty="0"/>
              <a:t>3</a:t>
            </a:r>
            <a:r>
              <a:rPr lang="en-US" sz="2800" dirty="0"/>
              <a:t>O</a:t>
            </a:r>
            <a:r>
              <a:rPr lang="ru-RU" sz="2800" baseline="-25000" dirty="0"/>
              <a:t>4</a:t>
            </a:r>
            <a:r>
              <a:rPr lang="ru-RU" sz="2800" dirty="0" smtClean="0"/>
              <a:t>)</a:t>
            </a:r>
            <a:r>
              <a:rPr lang="ru-RU" sz="3200" dirty="0" smtClean="0"/>
              <a:t>. </a:t>
            </a:r>
            <a:r>
              <a:rPr lang="ru-RU" sz="3200" dirty="0"/>
              <a:t>Для придания цвета добавляются </a:t>
            </a:r>
            <a:r>
              <a:rPr lang="ru-RU" sz="3200" dirty="0">
                <a:hlinkClick r:id="rId5" tooltip="Пигмент"/>
              </a:rPr>
              <a:t>пигменты</a:t>
            </a:r>
            <a:r>
              <a:rPr lang="ru-RU" sz="3200" dirty="0"/>
              <a:t>: </a:t>
            </a:r>
            <a:r>
              <a:rPr lang="ru-RU" sz="3200" dirty="0">
                <a:hlinkClick r:id="rId6" tooltip="Окись кобальта"/>
              </a:rPr>
              <a:t>окись кобальта</a:t>
            </a:r>
            <a:r>
              <a:rPr lang="ru-RU" sz="3200" dirty="0"/>
              <a:t> </a:t>
            </a:r>
            <a:r>
              <a:rPr lang="en-US" sz="2800" dirty="0" err="1" smtClean="0"/>
              <a:t>CoO</a:t>
            </a:r>
            <a:r>
              <a:rPr lang="en-US" sz="2800" dirty="0" smtClean="0"/>
              <a:t> </a:t>
            </a:r>
            <a:r>
              <a:rPr lang="ru-RU" sz="3200" dirty="0" smtClean="0"/>
              <a:t>(</a:t>
            </a:r>
            <a:r>
              <a:rPr lang="ru-RU" sz="3200" dirty="0"/>
              <a:t>синий-чёрный), </a:t>
            </a:r>
            <a:r>
              <a:rPr lang="ru-RU" sz="3200" dirty="0">
                <a:hlinkClick r:id="rId7" tooltip="Окись кадмия (страница отсутствует)"/>
              </a:rPr>
              <a:t>окиси кадмия</a:t>
            </a:r>
            <a:r>
              <a:rPr lang="ru-RU" sz="3200" dirty="0"/>
              <a:t> </a:t>
            </a:r>
            <a:r>
              <a:rPr lang="en-US" sz="2800" dirty="0" err="1" smtClean="0"/>
              <a:t>CdO</a:t>
            </a:r>
            <a:r>
              <a:rPr lang="en-US" sz="2800" dirty="0" smtClean="0"/>
              <a:t> </a:t>
            </a:r>
            <a:r>
              <a:rPr lang="ru-RU" sz="3200" dirty="0" smtClean="0"/>
              <a:t>(</a:t>
            </a:r>
            <a:r>
              <a:rPr lang="ru-RU" sz="3200" dirty="0"/>
              <a:t>красный), </a:t>
            </a:r>
            <a:r>
              <a:rPr lang="ru-RU" sz="3200" dirty="0">
                <a:hlinkClick r:id="rId8" tooltip="Окись меди"/>
              </a:rPr>
              <a:t>окиси меди</a:t>
            </a:r>
            <a:r>
              <a:rPr lang="ru-RU" sz="3200" dirty="0"/>
              <a:t> </a:t>
            </a:r>
            <a:r>
              <a:rPr lang="en-US" sz="2800" dirty="0" err="1" smtClean="0"/>
              <a:t>CuO</a:t>
            </a:r>
            <a:r>
              <a:rPr lang="en-US" sz="2800" dirty="0" smtClean="0"/>
              <a:t> </a:t>
            </a:r>
            <a:r>
              <a:rPr lang="ru-RU" sz="3200" dirty="0" smtClean="0"/>
              <a:t>(</a:t>
            </a:r>
            <a:r>
              <a:rPr lang="ru-RU" sz="3200" dirty="0"/>
              <a:t>зелёный</a:t>
            </a:r>
            <a:r>
              <a:rPr lang="ru-RU" sz="3200" dirty="0" smtClean="0"/>
              <a:t>).</a:t>
            </a:r>
          </a:p>
          <a:p>
            <a:r>
              <a:rPr lang="ru-RU" sz="2800" dirty="0"/>
              <a:t>Современные эмали состоят из </a:t>
            </a:r>
            <a:r>
              <a:rPr lang="ru-RU" sz="2800" u="sng" dirty="0">
                <a:hlinkClick r:id="rId9" tooltip="Диоксид кремния"/>
              </a:rPr>
              <a:t>двуокиси кремния</a:t>
            </a:r>
            <a:r>
              <a:rPr lang="ru-RU" sz="2800" dirty="0"/>
              <a:t>, </a:t>
            </a:r>
            <a:r>
              <a:rPr lang="ru-RU" sz="2800" u="sng" dirty="0">
                <a:hlinkClick r:id="rId10" tooltip="Оксид бора"/>
              </a:rPr>
              <a:t>борного ангидрида</a:t>
            </a:r>
            <a:r>
              <a:rPr lang="ru-RU" sz="2800" dirty="0"/>
              <a:t>, </a:t>
            </a:r>
            <a:r>
              <a:rPr lang="ru-RU" sz="2800" u="sng" dirty="0">
                <a:hlinkClick r:id="rId11" tooltip="Оксид титана(IV)"/>
              </a:rPr>
              <a:t>окиси титана</a:t>
            </a:r>
            <a:r>
              <a:rPr lang="ru-RU" sz="2800" dirty="0"/>
              <a:t>, </a:t>
            </a:r>
            <a:r>
              <a:rPr lang="ru-RU" sz="2800" u="sng" dirty="0">
                <a:hlinkClick r:id="rId12" tooltip="Корунд"/>
              </a:rPr>
              <a:t>окиси алюминия</a:t>
            </a:r>
            <a:r>
              <a:rPr lang="ru-RU" sz="2800" dirty="0"/>
              <a:t>, окислов щелочных и </a:t>
            </a:r>
            <a:r>
              <a:rPr lang="ru-RU" sz="2800" dirty="0" err="1"/>
              <a:t>щёлочно</a:t>
            </a:r>
            <a:r>
              <a:rPr lang="ru-RU" sz="2800" dirty="0"/>
              <a:t>-земельных металлов, </a:t>
            </a:r>
            <a:r>
              <a:rPr lang="ru-RU" sz="2800" u="sng" dirty="0">
                <a:hlinkClick r:id="rId13" tooltip="Цинк"/>
              </a:rPr>
              <a:t>цинка</a:t>
            </a:r>
            <a:r>
              <a:rPr lang="ru-RU" sz="2800" dirty="0"/>
              <a:t>, </a:t>
            </a:r>
            <a:r>
              <a:rPr lang="ru-RU" sz="2800" u="sng" dirty="0">
                <a:hlinkClick r:id="rId14" tooltip="Свинец"/>
              </a:rPr>
              <a:t>свинца</a:t>
            </a:r>
            <a:r>
              <a:rPr lang="ru-RU" sz="2800" dirty="0"/>
              <a:t>, различных фторидов</a:t>
            </a:r>
            <a:r>
              <a:rPr lang="ru-RU" sz="2800" dirty="0" smtClean="0"/>
              <a:t>.</a:t>
            </a:r>
            <a:endParaRPr lang="ru-RU" sz="32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61539"/>
            <a:ext cx="8165212" cy="782960"/>
          </a:xfrm>
        </p:spPr>
        <p:txBody>
          <a:bodyPr/>
          <a:lstStyle/>
          <a:p>
            <a:r>
              <a:rPr lang="ru-RU" sz="3600" dirty="0" smtClean="0"/>
              <a:t>Станция «Коррозионностойкая»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27454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556791" y="94480"/>
            <a:ext cx="6237313" cy="609249"/>
          </a:xfrm>
        </p:spPr>
        <p:txBody>
          <a:bodyPr>
            <a:normAutofit/>
          </a:bodyPr>
          <a:lstStyle/>
          <a:p>
            <a:pPr lvl="0" algn="ctr"/>
            <a:r>
              <a:rPr lang="ru-RU" sz="2400" b="1" dirty="0"/>
              <a:t>Какие виды эмалей Вы знаете?</a:t>
            </a:r>
          </a:p>
          <a:p>
            <a:endParaRPr lang="ru-RU" dirty="0" smtClean="0"/>
          </a:p>
        </p:txBody>
      </p:sp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>
          <a:xfrm>
            <a:off x="2460013" y="2774859"/>
            <a:ext cx="2817295" cy="553666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dirty="0" smtClean="0"/>
              <a:t>Иисус Христос (эмалевая миниатюра </a:t>
            </a:r>
            <a:r>
              <a:rPr lang="ru-RU" dirty="0" smtClean="0">
                <a:hlinkClick r:id="rId2" tooltip="Пала д'Оро"/>
              </a:rPr>
              <a:t>Пала д'Оро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  <p:pic>
        <p:nvPicPr>
          <p:cNvPr id="8" name="Рисунок 7" descr="http://upload.wikimedia.org/wikipedia/commons/thumb/7/74/Medallion_St_Demetrios_Louvre_OA6457.jpg/200px-Medallion_St_Demetrios_Louvre_OA6457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1354" y="1001622"/>
            <a:ext cx="1906270" cy="190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upload.wikimedia.org/wikipedia/commons/thumb/8/84/Pala_d%27oro%2C_cristo_in_smalto_al_centro.jpg/200px-Pala_d%27oro%2C_cristo_in_smalto_al_centro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47354" y="1001622"/>
            <a:ext cx="1906270" cy="169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Внутренняя поверхность химического реактора с эмалевым покрытием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870997" y="1001622"/>
            <a:ext cx="2380615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6066783" y="4745263"/>
            <a:ext cx="1485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Выемчатая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83961" y="2970295"/>
            <a:ext cx="30877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Внутренняя поверхность химического реактора с эмалевым покрытием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314489" y="566980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Художественная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09555" y="632290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Технические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7089" y="3962844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Ювелирная</a:t>
            </a:r>
            <a:endParaRPr lang="ru-RU" dirty="0"/>
          </a:p>
        </p:txBody>
      </p:sp>
      <p:pic>
        <p:nvPicPr>
          <p:cNvPr id="21" name="Рисунок 15" descr="Описание: Эмаль брошь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73" y="4332176"/>
            <a:ext cx="1723336" cy="193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417162" y="3316513"/>
            <a:ext cx="28491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Витражная</a:t>
            </a:r>
            <a:r>
              <a:rPr lang="ru-RU" dirty="0"/>
              <a:t> или </a:t>
            </a:r>
            <a:r>
              <a:rPr lang="ru-RU" b="1" dirty="0"/>
              <a:t>оконная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217057" y="6411722"/>
            <a:ext cx="21011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Перегородчатая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61973" y="2951072"/>
            <a:ext cx="228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9" tooltip="Димитрий Солунский"/>
              </a:rPr>
              <a:t>Святой Димитрий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Византия, XII век. Золото, эмаль</a:t>
            </a:r>
          </a:p>
        </p:txBody>
      </p:sp>
      <p:pic>
        <p:nvPicPr>
          <p:cNvPr id="2050" name="Picture 2" descr="F:\выемчатая эмаль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2467" y="4483865"/>
            <a:ext cx="14192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витраж эмаль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3664" y="3713684"/>
            <a:ext cx="12668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:\брошь перегород эмаль.jpg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8100" y="5367792"/>
            <a:ext cx="1381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F:\витраж эмаль 2.jpg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32647" y="3685845"/>
            <a:ext cx="20383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:\выемчатая эмаль 2.jp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9367" y="5211340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8582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13" grpId="0"/>
      <p:bldP spid="14" grpId="0"/>
      <p:bldP spid="18" grpId="0"/>
      <p:bldP spid="19" grpId="0"/>
      <p:bldP spid="20" grpId="0"/>
      <p:bldP spid="22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71600" y="404664"/>
            <a:ext cx="7560840" cy="792088"/>
          </a:xfrm>
        </p:spPr>
        <p:txBody>
          <a:bodyPr anchor="t"/>
          <a:lstStyle/>
          <a:p>
            <a:pPr lvl="0"/>
            <a:r>
              <a:rPr lang="ru-RU" sz="2400" dirty="0"/>
              <a:t>В каких целях используют процесс эмалирования?</a:t>
            </a:r>
          </a:p>
          <a:p>
            <a:endParaRPr lang="ru-RU" dirty="0"/>
          </a:p>
        </p:txBody>
      </p:sp>
      <p:pic>
        <p:nvPicPr>
          <p:cNvPr id="6" name="Рисунок 5" descr="Трубы с эмалированным покрытием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051" y="2425534"/>
            <a:ext cx="3100861" cy="208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79512" y="46531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Трубы с эмалированным покрытием</a:t>
            </a:r>
          </a:p>
        </p:txBody>
      </p:sp>
      <p:pic>
        <p:nvPicPr>
          <p:cNvPr id="8" name="Рисунок 15" descr="Описание: Эмаль брошь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1572" y="850792"/>
            <a:ext cx="2327514" cy="260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07704" y="149943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Оригинальных </a:t>
            </a:r>
            <a:r>
              <a:rPr lang="ru-RU" dirty="0"/>
              <a:t>украшений </a:t>
            </a:r>
          </a:p>
        </p:txBody>
      </p:sp>
      <p:pic>
        <p:nvPicPr>
          <p:cNvPr id="10" name="Рисунок 9" descr="Промышленные химические эмалированные реакторы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1" y="4077072"/>
            <a:ext cx="2835360" cy="2616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0" y="6046624"/>
            <a:ext cx="5310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Промышленные химические эмалированные реакторы</a:t>
            </a:r>
          </a:p>
        </p:txBody>
      </p:sp>
    </p:spTree>
    <p:extLst>
      <p:ext uri="{BB962C8B-B14F-4D97-AF65-F5344CB8AC3E}">
        <p14:creationId xmlns:p14="http://schemas.microsoft.com/office/powerpoint/2010/main" xmlns="" val="27044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340768"/>
            <a:ext cx="8568952" cy="4752528"/>
          </a:xfrm>
        </p:spPr>
        <p:txBody>
          <a:bodyPr anchor="t">
            <a:noAutofit/>
          </a:bodyPr>
          <a:lstStyle/>
          <a:p>
            <a:pPr lvl="0"/>
            <a:r>
              <a:rPr lang="ru-RU" sz="3200" dirty="0"/>
              <a:t>Назовите наиболее распространенные строительные </a:t>
            </a:r>
            <a:r>
              <a:rPr lang="ru-RU" sz="3200" dirty="0" smtClean="0"/>
              <a:t>материалы.</a:t>
            </a:r>
          </a:p>
          <a:p>
            <a:pPr lvl="0"/>
            <a:r>
              <a:rPr lang="ru-RU" sz="3200" dirty="0" smtClean="0"/>
              <a:t>Приведите </a:t>
            </a:r>
            <a:r>
              <a:rPr lang="ru-RU" sz="3200" dirty="0"/>
              <a:t>формулы названных Вами веществ, а также укажите взаимосвязь между свойствами (физическими, химическими, технические) веществ (материалов на их основе) и основанные на этих свойствах области использования в их строительстве. (составьте логические пары «вещество-свойства-применение»)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65212" cy="710952"/>
          </a:xfrm>
        </p:spPr>
        <p:txBody>
          <a:bodyPr/>
          <a:lstStyle/>
          <a:p>
            <a:r>
              <a:rPr lang="ru-RU" dirty="0"/>
              <a:t>Станция «Строительная»</a:t>
            </a:r>
          </a:p>
        </p:txBody>
      </p:sp>
    </p:spTree>
    <p:extLst>
      <p:ext uri="{BB962C8B-B14F-4D97-AF65-F5344CB8AC3E}">
        <p14:creationId xmlns:p14="http://schemas.microsoft.com/office/powerpoint/2010/main" xmlns="" val="73348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upload.wikimedia.org/wikipedia/commons/thumb/7/70/Bundesarchiv_Bild_183-91433-0002%2C_Clausnitz%2C_LPG%2C_Bau_eines_Stalls.jpg/250px-Bundesarchiv_Bild_183-91433-0002%2C_Clausnitz%2C_LPG%2C_Bau_eines_Stalls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13" y="155719"/>
            <a:ext cx="2880320" cy="2101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upload.wikimedia.org/wikipedia/commons/thumb/9/9b/Firestop_mortar_mixing.jpg/250px-Firestop_mortar_mixing.jpg">
            <a:hlinkClick r:id="rId4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27784" y="236698"/>
            <a:ext cx="2381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upload.wikimedia.org/wikipedia/commons/thumb/d/d6/Belaz_75296.jpg/250px-Belaz_75296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236698"/>
            <a:ext cx="3744416" cy="15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846301" y="2212192"/>
            <a:ext cx="19442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Замес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76351" y="1980615"/>
            <a:ext cx="36478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Растворосмеситель</a:t>
            </a:r>
            <a:r>
              <a:rPr lang="ru-RU" dirty="0"/>
              <a:t> для подземных бетонных работ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31932" y="2045129"/>
            <a:ext cx="241950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pPr algn="ctr"/>
            <a:r>
              <a:rPr lang="ru-RU" dirty="0"/>
              <a:t>Раствор цемента перегружают в тележку</a:t>
            </a:r>
          </a:p>
          <a:p>
            <a:endParaRPr lang="ru-RU" dirty="0"/>
          </a:p>
        </p:txBody>
      </p:sp>
      <p:pic>
        <p:nvPicPr>
          <p:cNvPr id="11" name="Рисунок 10" descr="http://upload.wikimedia.org/wikipedia/commons/thumb/8/8a/Concrete_pouring.jpg/270px-Concrete_pouring.jpg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2505" y="3212976"/>
            <a:ext cx="363889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23528" y="6263891"/>
            <a:ext cx="28344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Укладка бетонной смеси</a:t>
            </a:r>
          </a:p>
          <a:p>
            <a:endParaRPr lang="ru-RU" dirty="0"/>
          </a:p>
        </p:txBody>
      </p:sp>
      <p:pic>
        <p:nvPicPr>
          <p:cNvPr id="3074" name="Picture 2" descr="F:\гудрон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6158" y="3126482"/>
            <a:ext cx="2233328" cy="157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4567076" y="2761030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Гудрон</a:t>
            </a:r>
            <a:endParaRPr lang="ru-RU" dirty="0"/>
          </a:p>
        </p:txBody>
      </p:sp>
      <p:pic>
        <p:nvPicPr>
          <p:cNvPr id="2" name="Picture 2" descr="F:\кирпич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342238"/>
            <a:ext cx="2304256" cy="148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451815" y="2654630"/>
            <a:ext cx="2701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Штабель керамических кирпичей</a:t>
            </a:r>
          </a:p>
          <a:p>
            <a:endParaRPr lang="ru-RU" dirty="0"/>
          </a:p>
        </p:txBody>
      </p:sp>
      <p:pic>
        <p:nvPicPr>
          <p:cNvPr id="3077" name="Picture 5" descr="F:\сталь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301208"/>
            <a:ext cx="4292237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4644008" y="4828510"/>
            <a:ext cx="4223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Сталь </a:t>
            </a:r>
            <a:r>
              <a:rPr lang="ru-RU" dirty="0" err="1" smtClean="0"/>
              <a:t>леггированная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386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4" grpId="0"/>
      <p:bldP spid="13" grpId="0"/>
      <p:bldP spid="18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1351</TotalTime>
  <Words>798</Words>
  <Application>Microsoft Office PowerPoint</Application>
  <PresentationFormat>Экран (4:3)</PresentationFormat>
  <Paragraphs>150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Разработала Абдрахманова Г.М.,  педагог дополнительного образования МБОУ ДОД «Детский эколого-биологический центр», г.Нижнекамск, Татарстан</vt:lpstr>
      <vt:lpstr>Слайд 2</vt:lpstr>
      <vt:lpstr>Слайд 3</vt:lpstr>
      <vt:lpstr>Станция «Цветочная»</vt:lpstr>
      <vt:lpstr>Станция «Коррозионностойкая»</vt:lpstr>
      <vt:lpstr>Слайд 6</vt:lpstr>
      <vt:lpstr>Слайд 7</vt:lpstr>
      <vt:lpstr>Станция «Строительная»</vt:lpstr>
      <vt:lpstr>Слайд 9</vt:lpstr>
      <vt:lpstr>Слайд 10</vt:lpstr>
      <vt:lpstr>Станция «Ученые-химики»</vt:lpstr>
      <vt:lpstr>Слайд 12</vt:lpstr>
      <vt:lpstr>Станция «Биохимическая»</vt:lpstr>
      <vt:lpstr>Станция «Ботаническая»</vt:lpstr>
      <vt:lpstr>Станция «Физика+химия»</vt:lpstr>
      <vt:lpstr>Слайд 16</vt:lpstr>
      <vt:lpstr>Станция «Любознательная»</vt:lpstr>
      <vt:lpstr>Слайд 18</vt:lpstr>
      <vt:lpstr>Слайд 19</vt:lpstr>
      <vt:lpstr>Слайд 20</vt:lpstr>
      <vt:lpstr>Станция «Историческая»</vt:lpstr>
      <vt:lpstr>Слайд 22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«Невероятно, но факт»    (11 класс, обобщающее занятие)</dc:title>
  <dc:creator>абдрахманова</dc:creator>
  <cp:lastModifiedBy>Tata</cp:lastModifiedBy>
  <cp:revision>131</cp:revision>
  <dcterms:created xsi:type="dcterms:W3CDTF">2012-08-18T06:50:30Z</dcterms:created>
  <dcterms:modified xsi:type="dcterms:W3CDTF">2013-04-15T21:42:40Z</dcterms:modified>
</cp:coreProperties>
</file>