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3" r:id="rId2"/>
    <p:sldId id="304" r:id="rId3"/>
    <p:sldId id="308" r:id="rId4"/>
    <p:sldId id="300" r:id="rId5"/>
    <p:sldId id="314" r:id="rId6"/>
    <p:sldId id="262" r:id="rId7"/>
    <p:sldId id="264" r:id="rId8"/>
    <p:sldId id="268" r:id="rId9"/>
    <p:sldId id="305" r:id="rId10"/>
    <p:sldId id="306" r:id="rId11"/>
    <p:sldId id="307" r:id="rId12"/>
    <p:sldId id="260" r:id="rId13"/>
    <p:sldId id="309" r:id="rId14"/>
    <p:sldId id="310" r:id="rId15"/>
    <p:sldId id="311" r:id="rId16"/>
    <p:sldId id="312" r:id="rId17"/>
    <p:sldId id="313" r:id="rId18"/>
    <p:sldId id="259" r:id="rId19"/>
    <p:sldId id="270" r:id="rId20"/>
    <p:sldId id="269" r:id="rId21"/>
    <p:sldId id="282" r:id="rId22"/>
    <p:sldId id="298" r:id="rId23"/>
    <p:sldId id="280" r:id="rId24"/>
    <p:sldId id="288" r:id="rId25"/>
    <p:sldId id="256" r:id="rId26"/>
    <p:sldId id="301" r:id="rId27"/>
    <p:sldId id="275" r:id="rId28"/>
    <p:sldId id="293" r:id="rId29"/>
    <p:sldId id="261" r:id="rId30"/>
    <p:sldId id="294" r:id="rId31"/>
    <p:sldId id="286" r:id="rId32"/>
    <p:sldId id="302" r:id="rId33"/>
    <p:sldId id="285" r:id="rId34"/>
    <p:sldId id="287" r:id="rId35"/>
    <p:sldId id="289" r:id="rId36"/>
    <p:sldId id="291" r:id="rId37"/>
    <p:sldId id="303" r:id="rId38"/>
    <p:sldId id="296" r:id="rId39"/>
    <p:sldId id="297" r:id="rId40"/>
    <p:sldId id="295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8" autoAdjust="0"/>
    <p:restoredTop sz="95161" autoAdjust="0"/>
  </p:normalViewPr>
  <p:slideViewPr>
    <p:cSldViewPr>
      <p:cViewPr varScale="1">
        <p:scale>
          <a:sx n="82" d="100"/>
          <a:sy n="82" d="100"/>
        </p:scale>
        <p:origin x="-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11C80-FBD2-4063-B88E-8C50037AC623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0C367FB-410B-4E8C-95B4-AFD37FB15FC1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baseline="0" dirty="0" smtClean="0">
              <a:latin typeface="Ariston" pitchFamily="66" charset="0"/>
            </a:rPr>
            <a:t>Само с кулачок, красный бочок,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baseline="0" dirty="0" smtClean="0">
              <a:latin typeface="Ariston" pitchFamily="66" charset="0"/>
            </a:rPr>
            <a:t>Потрогаешь - гладко, откусишь - сладко </a:t>
          </a:r>
          <a:endParaRPr lang="ru-RU" b="1" dirty="0" smtClean="0">
            <a:latin typeface="Ariston" pitchFamily="66" charset="0"/>
          </a:endParaRPr>
        </a:p>
        <a:p>
          <a:pPr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0" i="0" baseline="0" dirty="0"/>
        </a:p>
      </dgm:t>
    </dgm:pt>
    <dgm:pt modelId="{7AA27FD0-D635-423A-B71E-0CF2D49037AF}" type="parTrans" cxnId="{24DEE98E-8A6E-4ECB-98C6-904809E05F17}">
      <dgm:prSet/>
      <dgm:spPr/>
      <dgm:t>
        <a:bodyPr/>
        <a:lstStyle/>
        <a:p>
          <a:endParaRPr lang="ru-RU"/>
        </a:p>
      </dgm:t>
    </dgm:pt>
    <dgm:pt modelId="{3DCF9B52-8A5C-4F26-A615-AFA293AF6833}" type="sibTrans" cxnId="{24DEE98E-8A6E-4ECB-98C6-904809E05F17}">
      <dgm:prSet/>
      <dgm:spPr/>
      <dgm:t>
        <a:bodyPr/>
        <a:lstStyle/>
        <a:p>
          <a:endParaRPr lang="ru-RU"/>
        </a:p>
      </dgm:t>
    </dgm:pt>
    <dgm:pt modelId="{2EBE381A-EFF3-45DC-893F-E28F74567F6C}" type="pres">
      <dgm:prSet presAssocID="{0E711C80-FBD2-4063-B88E-8C50037AC62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782E4-9F8F-49EA-984C-596ADD25A339}" type="pres">
      <dgm:prSet presAssocID="{C0C367FB-410B-4E8C-95B4-AFD37FB15FC1}" presName="composite" presStyleCnt="0"/>
      <dgm:spPr/>
    </dgm:pt>
    <dgm:pt modelId="{62B3C9CB-F8F1-4E7B-8517-9AB7606CED54}" type="pres">
      <dgm:prSet presAssocID="{C0C367FB-410B-4E8C-95B4-AFD37FB15FC1}" presName="imgShp" presStyleLbl="fgImgPlace1" presStyleIdx="0" presStyleCnt="1" custLinFactNeighborX="-59983" custLinFactNeighborY="-62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46B23C-99B0-4882-96E5-3D9A715D26A6}" type="pres">
      <dgm:prSet presAssocID="{C0C367FB-410B-4E8C-95B4-AFD37FB15FC1}" presName="txShp" presStyleLbl="node1" presStyleIdx="0" presStyleCnt="1" custScaleX="122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EE98E-8A6E-4ECB-98C6-904809E05F17}" srcId="{0E711C80-FBD2-4063-B88E-8C50037AC623}" destId="{C0C367FB-410B-4E8C-95B4-AFD37FB15FC1}" srcOrd="0" destOrd="0" parTransId="{7AA27FD0-D635-423A-B71E-0CF2D49037AF}" sibTransId="{3DCF9B52-8A5C-4F26-A615-AFA293AF6833}"/>
    <dgm:cxn modelId="{F40E4465-921E-463F-B62E-1A643D45A1C1}" type="presOf" srcId="{C0C367FB-410B-4E8C-95B4-AFD37FB15FC1}" destId="{D146B23C-99B0-4882-96E5-3D9A715D26A6}" srcOrd="0" destOrd="0" presId="urn:microsoft.com/office/officeart/2005/8/layout/vList3"/>
    <dgm:cxn modelId="{E32E1315-2439-466B-90A8-0D558F363F86}" type="presOf" srcId="{0E711C80-FBD2-4063-B88E-8C50037AC623}" destId="{2EBE381A-EFF3-45DC-893F-E28F74567F6C}" srcOrd="0" destOrd="0" presId="urn:microsoft.com/office/officeart/2005/8/layout/vList3"/>
    <dgm:cxn modelId="{09782888-A368-4299-AA96-30A56CAB4D31}" type="presParOf" srcId="{2EBE381A-EFF3-45DC-893F-E28F74567F6C}" destId="{4C9782E4-9F8F-49EA-984C-596ADD25A339}" srcOrd="0" destOrd="0" presId="urn:microsoft.com/office/officeart/2005/8/layout/vList3"/>
    <dgm:cxn modelId="{35154BC0-599A-414F-B63E-AC82B5D8DCEC}" type="presParOf" srcId="{4C9782E4-9F8F-49EA-984C-596ADD25A339}" destId="{62B3C9CB-F8F1-4E7B-8517-9AB7606CED54}" srcOrd="0" destOrd="0" presId="urn:microsoft.com/office/officeart/2005/8/layout/vList3"/>
    <dgm:cxn modelId="{0ED41171-476B-4557-AF59-6C02FB764A45}" type="presParOf" srcId="{4C9782E4-9F8F-49EA-984C-596ADD25A339}" destId="{D146B23C-99B0-4882-96E5-3D9A715D26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FD87E5-EFF1-417D-BEFB-99B4C7DFCD2B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7A56AC-200B-4C71-8D0C-DAF2F81F0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F%D0%B1%D0%BB%D0%BE%D0%BA%D0%BE_(%D0%BF%D0%BB%D0%BE%D0%B4)" TargetMode="External"/><Relationship Id="rId7" Type="http://schemas.openxmlformats.org/officeDocument/2006/relationships/hyperlink" Target="http://ru.wikipedia.org/wiki/%D0%91%D0%B8%D0%BE%D0%BB%D0%BE%D0%B3%D0%B8%D1%87%D0%B5%D1%81%D0%BA%D0%B8%D0%B9_%D0%B2%D0%B8%D0%B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1%D0%BE%D1%80%D1%82" TargetMode="External"/><Relationship Id="rId5" Type="http://schemas.openxmlformats.org/officeDocument/2006/relationships/hyperlink" Target="http://ru.wikipedia.org/wiki/%D0%AF%D0%B1%D0%BB%D0%BE%D0%BD%D1%8F_%D0%B4%D0%BE%D0%BC%D0%B0%D1%88%D0%BD%D1%8F%D1%8F" TargetMode="External"/><Relationship Id="rId4" Type="http://schemas.openxmlformats.org/officeDocument/2006/relationships/hyperlink" Target="http://ru.wikipedia.org/wiki/%D0%AF%D0%B1%D0%BB%D0%BE%D0%BD%D1%8F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F%D1%80%D0%BC%D0%B0%D1%80%D0%BA%D0%B0" TargetMode="External"/><Relationship Id="rId13" Type="http://schemas.openxmlformats.org/officeDocument/2006/relationships/hyperlink" Target="http://ru.wikipedia.org/wiki/%D0%90%D1%82%D1%80%D0%B8%D0%B1%D1%83%D1%82" TargetMode="External"/><Relationship Id="rId3" Type="http://schemas.openxmlformats.org/officeDocument/2006/relationships/hyperlink" Target="http://ru.wikipedia.org/wiki/1990_%D0%B3%D0%BE%D0%B4" TargetMode="External"/><Relationship Id="rId7" Type="http://schemas.openxmlformats.org/officeDocument/2006/relationships/hyperlink" Target="http://ru.wikipedia.org/wiki/%D0%A7%D0%B5%D0%BB%D0%BE%D0%B2%D0%B5%D0%BA" TargetMode="External"/><Relationship Id="rId12" Type="http://schemas.openxmlformats.org/officeDocument/2006/relationships/hyperlink" Target="http://ru.wikipedia.org/wiki/%D0%9A%D1%83%D0%BB%D0%B8%D0%BD%D0%B0%D1%80%D0%BD%D1%8B%D0%B9_%D1%80%D0%B5%D1%86%D0%B5%D0%BF%D1%82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1%D0%B0%D0%B4" TargetMode="External"/><Relationship Id="rId11" Type="http://schemas.openxmlformats.org/officeDocument/2006/relationships/hyperlink" Target="http://ru.wikipedia.org/wiki/%D0%9A%D1%83%D0%BB%D0%B8%D0%BD%D0%B0%D1%80%D0%B8%D1%8F" TargetMode="External"/><Relationship Id="rId5" Type="http://schemas.openxmlformats.org/officeDocument/2006/relationships/hyperlink" Target="http://ru.wikipedia.org/wiki/%D0%A4%D1%80%D1%83%D0%BA%D1%82" TargetMode="External"/><Relationship Id="rId10" Type="http://schemas.openxmlformats.org/officeDocument/2006/relationships/hyperlink" Target="http://ru.wikipedia.org/wiki/%D0%A1%D0%B0%D0%B6%D0%B5%D0%BD%D1%86%D1%8B" TargetMode="External"/><Relationship Id="rId4" Type="http://schemas.openxmlformats.org/officeDocument/2006/relationships/hyperlink" Target="http://ru.wikipedia.org/wiki/%D0%91%D0%BB%D0%B0%D0%B3%D0%BE%D1%82%D0%B2%D0%BE%D1%80%D0%B8%D1%82%D0%B5%D0%BB%D1%8C%D0%BD%D0%BE%D1%81%D1%82%D1%8C" TargetMode="External"/><Relationship Id="rId9" Type="http://schemas.openxmlformats.org/officeDocument/2006/relationships/hyperlink" Target="http://ru.wikipedia.org/wiki/%D0%9C%D0%B0%D0%B3%D0%B0%D0%B7%D0%B8%D0%BD" TargetMode="External"/><Relationship Id="rId14" Type="http://schemas.openxmlformats.org/officeDocument/2006/relationships/hyperlink" Target="http://ru.wikipedia.org/wiki/%D0%9B%D1%83%D0%BA_(%D0%BE%D1%80%D1%83%D0%B6%D0%B8%D0%B5)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D%D1%82%D0%B5%D1%80%D0%BD%D0%B5%D1%82-%D1%81%D0%B0%D0%B9%D1%82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20_%D1%84%D0%B5%D0%B2%D1%80%D0%B0%D0%BB%D1%8F" TargetMode="External"/><Relationship Id="rId5" Type="http://schemas.openxmlformats.org/officeDocument/2006/relationships/hyperlink" Target="http://ru.wikipedia.org/wiki/%D0%94%D0%B5%D0%BD%D1%8C_%D1%8F%D0%B1%D0%BB%D0%BE%D0%BA%D0%B0_(%D0%A1%D0%A8%D0%90)" TargetMode="External"/><Relationship Id="rId4" Type="http://schemas.openxmlformats.org/officeDocument/2006/relationships/hyperlink" Target="http://ru.wikipedia.org/wiki/%D0%A1%D0%A8%D0%90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5%D0%BE%D0%B1%D1%80%D0%B0%D0%B6%D0%B5%D0%BD%D0%B8%D0%B5_%D0%93%D0%BE%D1%81%D0%BF%D0%BE%D0%B4%D0%BD%D0%B5" TargetMode="External"/><Relationship Id="rId3" Type="http://schemas.openxmlformats.org/officeDocument/2006/relationships/hyperlink" Target="http://ru.wikipedia.org/wiki/Apple" TargetMode="External"/><Relationship Id="rId7" Type="http://schemas.openxmlformats.org/officeDocument/2006/relationships/hyperlink" Target="http://ru.wikipedia.org/wiki/%D0%AF%D0%B1%D0%BB%D0%BE%D0%BA%D0%BE_(%D0%BF%D0%B0%D1%80%D1%82%D0%B8%D1%8F)" TargetMode="External"/><Relationship Id="rId12" Type="http://schemas.openxmlformats.org/officeDocument/2006/relationships/hyperlink" Target="http://ru.wikipedia.org/wiki/20_%D1%84%D0%B5%D0%B2%D1%80%D0%B0%D0%BB%D1%8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D%D1%8C%D1%8E-%D0%99%D0%BE%D1%80%D0%BA" TargetMode="External"/><Relationship Id="rId11" Type="http://schemas.openxmlformats.org/officeDocument/2006/relationships/hyperlink" Target="http://ru.wikipedia.org/wiki/21_%D0%BE%D0%BA%D1%82%D1%8F%D0%B1%D1%80%D1%8F" TargetMode="External"/><Relationship Id="rId5" Type="http://schemas.openxmlformats.org/officeDocument/2006/relationships/hyperlink" Target="http://ru.wikipedia.org/wiki/%D0%90%D0%BD%D0%B3%D0%BB%D0%B8%D0%B9%D1%81%D0%BA%D0%B8%D0%B9_%D1%8F%D0%B7%D1%8B%D0%BA" TargetMode="External"/><Relationship Id="rId10" Type="http://schemas.openxmlformats.org/officeDocument/2006/relationships/hyperlink" Target="http://ru.wikipedia.org/wiki/%D0%94%D0%B5%D0%BD%D1%8C_%D1%8F%D0%B1%D0%BB%D0%BE%D0%BA%D0%B0_(%D0%A1%D0%A8%D0%90)" TargetMode="External"/><Relationship Id="rId4" Type="http://schemas.openxmlformats.org/officeDocument/2006/relationships/hyperlink" Target="http://ru.wikipedia.org/wiki/%D0%91%D0%BE%D0%BB%D1%8C%D1%88%D0%BE%D0%B5_%D1%8F%D0%B1%D0%BB%D0%BE%D0%BA%D0%BE" TargetMode="External"/><Relationship Id="rId9" Type="http://schemas.openxmlformats.org/officeDocument/2006/relationships/hyperlink" Target="http://ru.wikipedia.org/wiki/%D0%94%D0%B5%D0%BD%D1%8C_%D1%8F%D0%B1%D0%BB%D0%BE%D0%BA%D0%B0_(%D0%92%D0%B5%D0%BB%D0%B8%D0%BA%D0%BE%D0%B1%D1%80%D0%B8%D1%82%D0%B0%D0%BD%D0%B8%D1%8F)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1%80%D0%BB%D0%BE%D1%82%D0%BA%D0%B0" TargetMode="External"/><Relationship Id="rId13" Type="http://schemas.openxmlformats.org/officeDocument/2006/relationships/hyperlink" Target="http://ru.wikipedia.org/wiki/%D0%9D%D0%B5%D0%BC%D0%B5%D1%86%D0%BA%D0%B8%D0%B9_%D1%8F%D0%B7%D1%8B%D0%BA" TargetMode="External"/><Relationship Id="rId18" Type="http://schemas.openxmlformats.org/officeDocument/2006/relationships/hyperlink" Target="http://ru.wikipedia.org/wiki/%D0%9F%D0%B0%D1%81%D1%82%D0%B8%D0%BB%D0%B0" TargetMode="External"/><Relationship Id="rId3" Type="http://schemas.openxmlformats.org/officeDocument/2006/relationships/hyperlink" Target="http://ru.wikipedia.org/wiki/%D0%92%D0%B0%D1%80%D0%B5%D0%BD%D1%8C%D0%B5" TargetMode="External"/><Relationship Id="rId7" Type="http://schemas.openxmlformats.org/officeDocument/2006/relationships/hyperlink" Target="http://ru.wikipedia.org/wiki/%D0%9F%D0%B8%D1%80%D0%BE%D0%B3" TargetMode="External"/><Relationship Id="rId12" Type="http://schemas.openxmlformats.org/officeDocument/2006/relationships/hyperlink" Target="http://ru.wikipedia.org/wiki/%D0%A8%D1%82%D1%80%D1%83%D0%B4%D0%B5%D0%BB%D1%8C" TargetMode="External"/><Relationship Id="rId17" Type="http://schemas.openxmlformats.org/officeDocument/2006/relationships/hyperlink" Target="http://ru.wikipedia.org/wiki/%D0%9C%D0%B0%D1%80%D0%BC%D0%B5%D0%BB%D0%B0%D0%B4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://ru.wikipedia.org/wiki/%D0%9F%D0%B5%D0%BA%D1%82%D0%B8%D0%BD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E%D1%80%D0%B8%D1%86%D0%B0" TargetMode="External"/><Relationship Id="rId11" Type="http://schemas.openxmlformats.org/officeDocument/2006/relationships/hyperlink" Target="http://ru.wikipedia.org/wiki/%D0%A7%D0%B5%D1%88%D1%81%D0%BA%D0%B0%D1%8F_%D0%BA%D1%83%D1%85%D0%BD%D1%8F" TargetMode="External"/><Relationship Id="rId5" Type="http://schemas.openxmlformats.org/officeDocument/2006/relationships/hyperlink" Target="http://ru.wikipedia.org/wiki/%D0%9C%D1%83%D1%81%D1%81" TargetMode="External"/><Relationship Id="rId15" Type="http://schemas.openxmlformats.org/officeDocument/2006/relationships/hyperlink" Target="http://ru.wikipedia.org/wiki/%D0%92%D0%B8%D1%88%D0%BD%D1%8F" TargetMode="External"/><Relationship Id="rId10" Type="http://schemas.openxmlformats.org/officeDocument/2006/relationships/hyperlink" Target="http://ru.wikipedia.org/wiki/%D0%9D%D0%B5%D0%BC%D0%B5%D1%86%D0%BA%D0%B0%D1%8F_%D0%BA%D1%83%D1%85%D0%BD%D1%8F" TargetMode="External"/><Relationship Id="rId4" Type="http://schemas.openxmlformats.org/officeDocument/2006/relationships/hyperlink" Target="http://ru.wikipedia.org/wiki/%D0%94%D0%B6%D0%B5%D0%BC" TargetMode="External"/><Relationship Id="rId9" Type="http://schemas.openxmlformats.org/officeDocument/2006/relationships/hyperlink" Target="http://ru.wikipedia.org/wiki/%D0%92%D0%B5%D0%BD%D0%B3%D0%B5%D1%80%D1%81%D0%BA%D0%B0%D1%8F_%D0%BA%D1%83%D1%85%D0%BD%D1%8F" TargetMode="External"/><Relationship Id="rId14" Type="http://schemas.openxmlformats.org/officeDocument/2006/relationships/hyperlink" Target="http://ru.wikipedia.org/wiki/%D0%A2%D0%B5%D1%81%D1%82%D0%BE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0%B6%D0%B4%D0%B5%D1%81%D1%82%D0%B2%D0%BE_%D0%A5%D1%80%D0%B8%D1%81%D1%82%D0%BE%D0%B2%D0%BE" TargetMode="External"/><Relationship Id="rId3" Type="http://schemas.openxmlformats.org/officeDocument/2006/relationships/hyperlink" Target="http://ru.wikipedia.org/wiki/%D0%A1%D1%83%D1%85%D0%BE%D1%84%D1%80%D1%83%D0%BA%D1%82%D1%8B" TargetMode="External"/><Relationship Id="rId7" Type="http://schemas.openxmlformats.org/officeDocument/2006/relationships/hyperlink" Target="http://ru.wikipedia.org/wiki/%D0%93%D1%83%D1%81%D1%8C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B%D1%8E%D0%BA%D0%B2%D0%B0" TargetMode="External"/><Relationship Id="rId5" Type="http://schemas.openxmlformats.org/officeDocument/2006/relationships/hyperlink" Target="http://ru.wikipedia.org/wiki/%D0%9E%D1%80%D0%B5%D1%85" TargetMode="External"/><Relationship Id="rId4" Type="http://schemas.openxmlformats.org/officeDocument/2006/relationships/hyperlink" Target="http://ru.wikipedia.org/wiki/%D0%9C%D1%91%D0%B4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1%80%D0%B5%D0%BD%D0%B4%D0%B8" TargetMode="External"/><Relationship Id="rId13" Type="http://schemas.openxmlformats.org/officeDocument/2006/relationships/hyperlink" Target="http://ru.wikipedia.org/wiki/%D0%9A%D0%B2%D0%B0%D1%81" TargetMode="External"/><Relationship Id="rId3" Type="http://schemas.openxmlformats.org/officeDocument/2006/relationships/hyperlink" Target="http://ru.wikipedia.org/wiki/%D0%A1%D1%83%D1%85%D0%BE%D1%84%D1%80%D1%83%D0%BA%D1%82%D1%8B" TargetMode="External"/><Relationship Id="rId7" Type="http://schemas.openxmlformats.org/officeDocument/2006/relationships/hyperlink" Target="http://ru.wikipedia.org/wiki/%D0%A1%D0%B8%D0%B4%D1%80" TargetMode="External"/><Relationship Id="rId12" Type="http://schemas.openxmlformats.org/officeDocument/2006/relationships/hyperlink" Target="http://ru.wikipedia.org/wiki/%D0%AF%D0%B1%D0%BB%D0%BE%D1%87%D0%BD%D1%8B%D0%B9_%D1%83%D0%BA%D1%81%D1%83%D1%81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/index.php?title=%D0%A8%D0%B0%D0%BC%D0%BF%D0%B0%D0%BD%D0%B8%D0%B7%D0%B0%D1%86%D0%B8%D1%8F&amp;action=edit&amp;redlink=1" TargetMode="External"/><Relationship Id="rId11" Type="http://schemas.openxmlformats.org/officeDocument/2006/relationships/hyperlink" Target="http://ru.wikipedia.org/wiki/%D0%91%D0%BE%D1%80%D0%BC%D0%BE%D1%82%D1%83%D1%85%D0%B0" TargetMode="External"/><Relationship Id="rId5" Type="http://schemas.openxmlformats.org/officeDocument/2006/relationships/hyperlink" Target="http://ru.wikipedia.org/wiki/%D0%9A%D0%B8%D1%81%D0%B5%D0%BB%D1%8C" TargetMode="External"/><Relationship Id="rId10" Type="http://schemas.openxmlformats.org/officeDocument/2006/relationships/hyperlink" Target="http://ru.wikipedia.org/wiki/%D0%9A%D0%B0%D0%BB%D1%8C%D0%B2%D0%B0%D0%B4%D0%BE%D1%81_(%D0%BD%D0%B0%D0%BF%D0%B8%D1%82%D0%BE%D0%BA)" TargetMode="External"/><Relationship Id="rId4" Type="http://schemas.openxmlformats.org/officeDocument/2006/relationships/hyperlink" Target="http://ru.wikipedia.org/wiki/%D0%9A%D0%BE%D0%BC%D0%BF%D0%BE%D1%82" TargetMode="External"/><Relationship Id="rId9" Type="http://schemas.openxmlformats.org/officeDocument/2006/relationships/hyperlink" Target="http://ru.wikipedia.org/wiki/%D0%9F%D0%B5%D1%80%D0%B5%D0%B3%D0%BE%D0%BD%D0%BA%D0%B0" TargetMode="Externa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F%D0%B1%D0%BB%D0%BE%D1%87%D0%BD%D0%B0%D1%8F_%D0%BA%D0%B8%D1%81%D0%BB%D0%BE%D1%82%D0%B0" TargetMode="External"/><Relationship Id="rId3" Type="http://schemas.openxmlformats.org/officeDocument/2006/relationships/hyperlink" Target="http://ru.wikipedia.org/wiki/%D0%97%D0%B0%D0%BA%D0%BE%D0%BD_%D0%B2%D1%81%D0%B5%D0%BC%D0%B8%D1%80%D0%BD%D0%BE%D0%B3%D0%BE_%D1%82%D1%8F%D0%B3%D0%BE%D1%82%D0%B5%D0%BD%D0%B8%D1%8F" TargetMode="External"/><Relationship Id="rId7" Type="http://schemas.openxmlformats.org/officeDocument/2006/relationships/hyperlink" Target="http://ru.wikipedia.org/wiki/%D0%9A%D0%B0%D1%80%D0%B1%D0%BE%D0%BD%D0%BE%D0%B2%D1%8B%D0%B5_%D0%BA%D0%B8%D1%81%D0%BB%D0%BE%D1%82%D1%8B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0%D1%80%D0%BB_%D0%92%D0%B8%D0%BB%D1%8C%D0%B3%D0%B5%D0%BB%D1%8C%D0%BC_%D0%A8%D0%B5%D0%B5%D0%BB%D0%B5" TargetMode="External"/><Relationship Id="rId5" Type="http://schemas.openxmlformats.org/officeDocument/2006/relationships/hyperlink" Target="http://ru.wikipedia.org/wiki/%D0%90%D0%BB%D1%85%D0%B8%D0%BC%D0%B8%D1%8F" TargetMode="External"/><Relationship Id="rId4" Type="http://schemas.openxmlformats.org/officeDocument/2006/relationships/hyperlink" Target="http://ru.wikipedia.org/wiki/%D0%9D%D1%8C%D1%8E%D1%82%D0%BE%D0%BD,_%D0%98%D1%81%D0%B0%D0%B0%D0%BA" TargetMode="External"/><Relationship Id="rId9" Type="http://schemas.openxmlformats.org/officeDocument/2006/relationships/hyperlink" Target="http://ru.wikipedia.org/wiki/%D0%9A%D0%B0%D0%B4%D1%8B%D0%BA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F%D0%B1%D0%BB%D0%BE%D0%BA%D0%BE_(%D0%B1%D0%BE%D1%82%D0%B0%D0%BD%D0%B8%D0%BA%D0%B0)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AD%D1%84%D0%B5%D1%81_(%D1%80%D1%83%D0%BA%D0%BE%D1%8F%D1%82%D0%BA%D0%B0)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0%B0%D0%B4%D1%8C%D0%B1%D0%B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ru.wikipedia.org/wiki/%D0%A1%D0%BB%D0%B0%D0%B2%D1%8F%D0%BD%D0%B5" TargetMode="External"/><Relationship Id="rId4" Type="http://schemas.openxmlformats.org/officeDocument/2006/relationships/hyperlink" Target="http://ru.wikipedia.org/wiki/%D0%91%D1%80%D0%B0%D1%87%D0%BD%D1%8B%D0%B9_%D1%81%D0%BE%D1%8E%D0%B7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5%D0%BD%D1%87%D0%B0%D0%BD%D0%B8%D0%B5" TargetMode="External"/><Relationship Id="rId3" Type="http://schemas.openxmlformats.org/officeDocument/2006/relationships/hyperlink" Target="http://ru.wikipedia.org/wiki/%D0%91%D0%B5%D0%BB%D0%BE%D1%80%D1%83%D1%81%D1%8B" TargetMode="External"/><Relationship Id="rId7" Type="http://schemas.openxmlformats.org/officeDocument/2006/relationships/hyperlink" Target="http://ru.wikipedia.org/wiki/%D0%A0%D1%83%D1%81%D1%81%D0%BA%D0%B8%D0%B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0%D1%80%D0%B0%D0%B2%D0%B0%D0%B9" TargetMode="External"/><Relationship Id="rId5" Type="http://schemas.openxmlformats.org/officeDocument/2006/relationships/hyperlink" Target="http://ru.wikipedia.org/wiki/%D0%9F%D0%BE%D0%BB%D1%8F%D0%BA%D0%B8" TargetMode="External"/><Relationship Id="rId10" Type="http://schemas.openxmlformats.org/officeDocument/2006/relationships/hyperlink" Target="http://ru.wikipedia.org/wiki/%D0%94%D0%B5%D0%B2%D1%81%D1%82%D0%B2%D0%B5%D0%BD%D0%BD%D0%BE%D1%81%D1%82%D1%8C" TargetMode="External"/><Relationship Id="rId4" Type="http://schemas.openxmlformats.org/officeDocument/2006/relationships/hyperlink" Target="http://ru.wikipedia.org/wiki/%D0%A3%D0%BA%D1%80%D0%B0%D0%B8%D0%BD%D1%86%D1%8B" TargetMode="External"/><Relationship Id="rId9" Type="http://schemas.openxmlformats.org/officeDocument/2006/relationships/hyperlink" Target="http://ru.wikipedia.org/wiki/%D0%90%D0%BB%D1%82%D0%B0%D1%80%D1%8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Я́блоко</a:t>
            </a:r>
            <a:r>
              <a:rPr lang="ru-RU" smtClean="0"/>
              <a:t> — </a:t>
            </a:r>
            <a:r>
              <a:rPr lang="ru-RU" smtClean="0">
                <a:hlinkClick r:id="rId3" action="ppaction://hlinkfile" tooltip="Яблоко (плод)"/>
              </a:rPr>
              <a:t>плод</a:t>
            </a:r>
            <a:r>
              <a:rPr lang="ru-RU" smtClean="0"/>
              <a:t> </a:t>
            </a:r>
            <a:r>
              <a:rPr lang="ru-RU" smtClean="0">
                <a:hlinkClick r:id="rId4" action="ppaction://hlinkfile" tooltip="Яблоня"/>
              </a:rPr>
              <a:t>яблони</a:t>
            </a:r>
            <a:r>
              <a:rPr lang="ru-RU" smtClean="0"/>
              <a:t>, который употребляется в пищу в свежем виде, служит сырьём в кулинарии и для приготовления напитков. Наибольшее распространение получила </a:t>
            </a:r>
            <a:r>
              <a:rPr lang="ru-RU" smtClean="0">
                <a:hlinkClick r:id="rId5" action="ppaction://hlinkfile" tooltip="Яблоня домашняя"/>
              </a:rPr>
              <a:t>яблоня домашняя</a:t>
            </a:r>
            <a:r>
              <a:rPr lang="ru-RU" smtClean="0"/>
              <a:t>. На сегодняшний день существует множество </a:t>
            </a:r>
            <a:r>
              <a:rPr lang="ru-RU" smtClean="0">
                <a:hlinkClick r:id="rId6" action="ppaction://hlinkfile" tooltip="Сорт"/>
              </a:rPr>
              <a:t>сортов</a:t>
            </a:r>
            <a:r>
              <a:rPr lang="ru-RU" smtClean="0"/>
              <a:t> этого </a:t>
            </a:r>
            <a:r>
              <a:rPr lang="ru-RU" smtClean="0">
                <a:hlinkClick r:id="rId7" action="ppaction://hlinkfile" tooltip="Биологический вид"/>
              </a:rPr>
              <a:t>вида</a:t>
            </a:r>
            <a:r>
              <a:rPr lang="ru-RU" smtClean="0"/>
              <a:t> яблони, произрастающих в различных климатических условиях.</a:t>
            </a:r>
          </a:p>
          <a:p>
            <a:pPr>
              <a:spcBef>
                <a:spcPct val="0"/>
              </a:spcBef>
            </a:pPr>
            <a:r>
              <a:rPr lang="ru-RU" smtClean="0"/>
              <a:t>У этого термина существуют и другие значения.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76A628-BEAB-4178-BD9F-9AD6E03D77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19 августа </a:t>
            </a:r>
            <a:r>
              <a:rPr lang="ru-RU" smtClean="0"/>
              <a:t>ежегодно отмечается</a:t>
            </a:r>
            <a:r>
              <a:rPr lang="ru-RU" b="1" smtClean="0"/>
              <a:t> праздник Преображения Господа нашего Иисуса Христа</a:t>
            </a:r>
            <a:r>
              <a:rPr lang="ru-RU" smtClean="0"/>
              <a:t>. В народе он получил название</a:t>
            </a:r>
            <a:r>
              <a:rPr lang="ru-RU" b="1" smtClean="0"/>
              <a:t> Яблочный Спас </a:t>
            </a:r>
            <a:r>
              <a:rPr lang="ru-RU" smtClean="0"/>
              <a:t>или Второй Спас. Произошло это потому, что в этот день все православные освящают фрукты (а в первую очередь – яблоки) и получают Божье благословение.</a:t>
            </a:r>
          </a:p>
          <a:p>
            <a:pPr>
              <a:spcBef>
                <a:spcPct val="0"/>
              </a:spcBef>
            </a:pPr>
            <a:r>
              <a:rPr lang="ru-RU" smtClean="0"/>
              <a:t>В дореволюционной России изначально святили виноград, но так как он не везде растет, постепенно стали в церковь приносить яблоки, виноград, сливы и т.д. В исторических письменах говорится, что тогда не было принято вообще употреблять в пищу какие-либо свежие фрукты кроме тех, что пролежали всю зиму. Постепенно праздник видоизменился, и фрукты стали кушать все, а после Спаса – особенно. Запрет остался только на женщинах, у которых во младенчестве умер ребенок (или они сделали аборт): считалось, что если мать нарушит обычай, то съест яблочко, положенное своему ребеночку, находящемуся на небесах. Празднование Яблочного Спаса происходило с большим размахом: богатые люди закупали целые возы яблок и груш и раздавали всем желающим. Простые люди одаривали друг друга не только самими фруктами, а и кулинарными изысками – пирогами, мармеладом, яблочным соком…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3106BA-6DA7-46F1-AAE6-B6D0921622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Великобритании это мероприятие было впервые организовано в </a:t>
            </a:r>
            <a:r>
              <a:rPr lang="ru-RU" dirty="0" smtClean="0">
                <a:hlinkClick r:id="rId3" action="ppaction://hlinkfile" tooltip="1990 год"/>
              </a:rPr>
              <a:t>1990 году</a:t>
            </a:r>
            <a:r>
              <a:rPr lang="ru-RU" dirty="0" smtClean="0"/>
              <a:t>, по инициативе одной из </a:t>
            </a:r>
            <a:r>
              <a:rPr lang="ru-RU" dirty="0" smtClean="0">
                <a:hlinkClick r:id="rId4" action="ppaction://hlinkfile" tooltip="Благотворительность"/>
              </a:rPr>
              <a:t>благотворительных</a:t>
            </a:r>
            <a:r>
              <a:rPr lang="ru-RU" dirty="0" smtClean="0"/>
              <a:t> организаций. Хотя праздник и называется «День яблока» </a:t>
            </a:r>
            <a:r>
              <a:rPr lang="ru-RU" dirty="0" err="1" smtClean="0"/>
              <a:t>посвященно</a:t>
            </a:r>
            <a:r>
              <a:rPr lang="ru-RU" dirty="0" smtClean="0"/>
              <a:t> оно не только яблокам, но и всем </a:t>
            </a:r>
            <a:r>
              <a:rPr lang="ru-RU" dirty="0" smtClean="0">
                <a:hlinkClick r:id="rId5" action="ppaction://hlinkfile" tooltip="Фрукт"/>
              </a:rPr>
              <a:t>фруктовым</a:t>
            </a:r>
            <a:r>
              <a:rPr lang="ru-RU" dirty="0" smtClean="0"/>
              <a:t> </a:t>
            </a:r>
            <a:r>
              <a:rPr lang="ru-RU" dirty="0" smtClean="0">
                <a:hlinkClick r:id="rId6" action="ppaction://hlinkfile" tooltip="Сад"/>
              </a:rPr>
              <a:t>садам</a:t>
            </a:r>
            <a:r>
              <a:rPr lang="ru-RU" dirty="0" smtClean="0"/>
              <a:t>, а также местным островным достопримечательностям.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Организаторы этого праздника сумели увидеть в яблоке символ разнообразия и всех аспектов мира, и знак того, что </a:t>
            </a:r>
            <a:r>
              <a:rPr lang="ru-RU" dirty="0" smtClean="0">
                <a:hlinkClick r:id="rId7" action="ppaction://hlinkfile" tooltip="Человек"/>
              </a:rPr>
              <a:t>человеку</a:t>
            </a:r>
            <a:r>
              <a:rPr lang="ru-RU" dirty="0" smtClean="0"/>
              <a:t> по силам самому влиять на происходящее вокруг.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Праздник несёт в себе некоторые элементы </a:t>
            </a:r>
            <a:r>
              <a:rPr lang="ru-RU" dirty="0" smtClean="0">
                <a:hlinkClick r:id="rId8" action="ppaction://hlinkfile" tooltip="Ярмарка"/>
              </a:rPr>
              <a:t>ярмарки</a:t>
            </a:r>
            <a:r>
              <a:rPr lang="ru-RU" dirty="0" smtClean="0"/>
              <a:t> с тематическим яблочным уклоном, на которой можно не только попробовать сотни сортов яблок (часть из которых вообще не бывает в продаже в </a:t>
            </a:r>
            <a:r>
              <a:rPr lang="ru-RU" dirty="0" smtClean="0">
                <a:hlinkClick r:id="rId9" action="ppaction://hlinkfile" tooltip="Магазин"/>
              </a:rPr>
              <a:t>магазинах</a:t>
            </a:r>
            <a:r>
              <a:rPr lang="ru-RU" dirty="0" smtClean="0"/>
              <a:t>), но и купить </a:t>
            </a:r>
            <a:r>
              <a:rPr lang="ru-RU" dirty="0" smtClean="0">
                <a:hlinkClick r:id="rId10" action="ppaction://hlinkfile" tooltip="Саженцы"/>
              </a:rPr>
              <a:t>саженцы</a:t>
            </a:r>
            <a:r>
              <a:rPr lang="ru-RU" dirty="0" smtClean="0"/>
              <a:t> для того, чтобы выращивать их в собственном саду или возле дома.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 празднике можно попробовать и десятки самых разнообразных </a:t>
            </a:r>
            <a:r>
              <a:rPr lang="ru-RU" dirty="0" smtClean="0">
                <a:hlinkClick r:id="rId11" action="ppaction://hlinkfile" tooltip="Кулинария"/>
              </a:rPr>
              <a:t>кулинарных</a:t>
            </a:r>
            <a:r>
              <a:rPr lang="ru-RU" dirty="0" smtClean="0"/>
              <a:t> блюд из яблок и получить </a:t>
            </a:r>
            <a:r>
              <a:rPr lang="ru-RU" dirty="0" smtClean="0">
                <a:hlinkClick r:id="rId12" action="ppaction://hlinkfile" tooltip="Кулинарный рецепт"/>
              </a:rPr>
              <a:t>рецепты</a:t>
            </a:r>
            <a:r>
              <a:rPr lang="ru-RU" dirty="0" smtClean="0"/>
              <a:t> некоторых из них, чтобы впоследствии иметь возможность готовить их в домашних условиях.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Уже традиционным </a:t>
            </a:r>
            <a:r>
              <a:rPr lang="ru-RU" dirty="0" smtClean="0">
                <a:hlinkClick r:id="rId13" action="ppaction://hlinkfile" tooltip="Атрибут"/>
              </a:rPr>
              <a:t>атрибутом</a:t>
            </a:r>
            <a:r>
              <a:rPr lang="ru-RU" dirty="0" smtClean="0"/>
              <a:t> этого праздника стали всевозможные «яблочные конкурсы», такие, например, как стрельба из </a:t>
            </a:r>
            <a:r>
              <a:rPr lang="ru-RU" dirty="0" smtClean="0">
                <a:hlinkClick r:id="rId14" action="ppaction://hlinkfile" tooltip="Лук (оружие)"/>
              </a:rPr>
              <a:t>лука</a:t>
            </a:r>
            <a:r>
              <a:rPr lang="ru-RU" dirty="0" smtClean="0"/>
              <a:t> по яблокам или очистка яблока, где выигрывает тот, кто сумел срезать самую длинную кожуру с яблока.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D9669A-E769-42DD-B947-25A67C2E67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Некоторые </a:t>
            </a:r>
            <a:r>
              <a:rPr lang="ru-RU" smtClean="0">
                <a:hlinkClick r:id="rId3" action="ppaction://hlinkfile" tooltip="Интернет-сайт"/>
              </a:rPr>
              <a:t>интернет-сайты</a:t>
            </a:r>
            <a:r>
              <a:rPr lang="ru-RU" smtClean="0"/>
              <a:t> уже поспешили назвать «День яблока» (отмечаемый подданными английской короны) не иначе как: «Всемирный яблочный день». И хотя, на данный момент, это название ошибочно, оно вполне может стать пророческим. Так, в </a:t>
            </a:r>
            <a:r>
              <a:rPr lang="ru-RU" smtClean="0">
                <a:hlinkClick r:id="rId4" action="ppaction://hlinkfile" tooltip="США"/>
              </a:rPr>
              <a:t>Соединённых Штатах Америки</a:t>
            </a:r>
            <a:r>
              <a:rPr lang="ru-RU" smtClean="0"/>
              <a:t> уже тоже существует свой «</a:t>
            </a:r>
            <a:r>
              <a:rPr lang="ru-RU" smtClean="0">
                <a:hlinkClick r:id="rId5" action="ppaction://hlinkfile" tooltip="День яблока (США)"/>
              </a:rPr>
              <a:t>День яблока</a:t>
            </a:r>
            <a:r>
              <a:rPr lang="ru-RU" smtClean="0"/>
              <a:t>», который ежегодно отмечается </a:t>
            </a:r>
            <a:r>
              <a:rPr lang="ru-RU" smtClean="0">
                <a:hlinkClick r:id="rId6" action="ppaction://hlinkfile" tooltip="20 февраля"/>
              </a:rPr>
              <a:t>20 февраля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7445BA-DF29-41E7-9518-3637B12586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>
                <a:hlinkClick r:id="rId3" action="ppaction://hlinkfile" tooltip="Apple"/>
              </a:rPr>
              <a:t>Apple</a:t>
            </a:r>
            <a:r>
              <a:rPr lang="ru-RU" dirty="0" smtClean="0"/>
              <a:t> — корпорация, производитель персональных компьютеров и программного обеспечения.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«</a:t>
            </a:r>
            <a:r>
              <a:rPr lang="ru-RU" dirty="0" smtClean="0">
                <a:hlinkClick r:id="rId4" action="ppaction://hlinkfile" tooltip="Большое яблоко"/>
              </a:rPr>
              <a:t>Большое яблоко</a:t>
            </a:r>
            <a:r>
              <a:rPr lang="ru-RU" dirty="0" smtClean="0"/>
              <a:t>» (</a:t>
            </a:r>
            <a:r>
              <a:rPr lang="ru-RU" dirty="0" smtClean="0">
                <a:hlinkClick r:id="rId5" action="ppaction://hlinkfile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/>
              <a:t>Big</a:t>
            </a:r>
            <a:r>
              <a:rPr lang="ru-RU" i="1" dirty="0" smtClean="0"/>
              <a:t> </a:t>
            </a:r>
            <a:r>
              <a:rPr lang="ru-RU" i="1" dirty="0" err="1" smtClean="0"/>
              <a:t>Apple</a:t>
            </a:r>
            <a:r>
              <a:rPr lang="ru-RU" dirty="0" smtClean="0"/>
              <a:t>) — самое известное прозвище </a:t>
            </a:r>
            <a:r>
              <a:rPr lang="ru-RU" dirty="0" smtClean="0">
                <a:hlinkClick r:id="rId6" action="ppaction://hlinkfile" tooltip="Нью-Йорк"/>
              </a:rPr>
              <a:t>Нью-Йорка</a:t>
            </a:r>
            <a:r>
              <a:rPr lang="ru-RU" dirty="0" smtClean="0"/>
              <a:t>. Возникло в 1920-х годах. В начале XXI века почти не используется. Коренные жители города называют свой город «</a:t>
            </a:r>
            <a:r>
              <a:rPr lang="ru-RU" dirty="0" err="1" smtClean="0"/>
              <a:t>Нью</a:t>
            </a:r>
            <a:r>
              <a:rPr lang="ru-RU" dirty="0" smtClean="0"/>
              <a:t>».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Российская объединённая демократическая партия «</a:t>
            </a:r>
            <a:r>
              <a:rPr lang="ru-RU" dirty="0" smtClean="0">
                <a:hlinkClick r:id="rId7" action="ppaction://hlinkfile" tooltip="Яблоко (партия)"/>
              </a:rPr>
              <a:t>Яблоко</a:t>
            </a:r>
            <a:r>
              <a:rPr lang="ru-RU" dirty="0" smtClean="0"/>
              <a:t>» — политическая партия.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hlinkClick r:id="rId8" action="ppaction://hlinkfile" tooltip="Преображение Господне"/>
              </a:rPr>
              <a:t>Яблочный Спас</a:t>
            </a:r>
            <a:r>
              <a:rPr lang="ru-RU" dirty="0" smtClean="0"/>
              <a:t> — православный праздник.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hlinkClick r:id="rId9" action="ppaction://hlinkfile" tooltip="День яблока (Великобритания)"/>
              </a:rPr>
              <a:t>День яблока</a:t>
            </a:r>
            <a:r>
              <a:rPr lang="ru-RU" dirty="0" smtClean="0"/>
              <a:t> — праздник в </a:t>
            </a:r>
            <a:r>
              <a:rPr lang="ru-RU" dirty="0" smtClean="0">
                <a:hlinkClick r:id="rId9" action="ppaction://hlinkfile" tooltip="День яблока (Великобритания)"/>
              </a:rPr>
              <a:t>Великобритании</a:t>
            </a:r>
            <a:r>
              <a:rPr lang="ru-RU" dirty="0" smtClean="0"/>
              <a:t> и </a:t>
            </a:r>
            <a:r>
              <a:rPr lang="ru-RU" dirty="0" smtClean="0">
                <a:hlinkClick r:id="rId10" action="ppaction://hlinkfile" tooltip="День яблока (США)"/>
              </a:rPr>
              <a:t>США</a:t>
            </a:r>
            <a:r>
              <a:rPr lang="ru-RU" dirty="0" smtClean="0"/>
              <a:t> (</a:t>
            </a:r>
            <a:r>
              <a:rPr lang="ru-RU" dirty="0" smtClean="0">
                <a:hlinkClick r:id="rId11" action="ppaction://hlinkfile" tooltip="21 октября"/>
              </a:rPr>
              <a:t>21 октября</a:t>
            </a:r>
            <a:r>
              <a:rPr lang="ru-RU" dirty="0" smtClean="0"/>
              <a:t> и </a:t>
            </a:r>
            <a:r>
              <a:rPr lang="ru-RU" dirty="0" smtClean="0">
                <a:hlinkClick r:id="rId12" action="ppaction://hlinkfile" tooltip="20 февраля"/>
              </a:rPr>
              <a:t>20 февраля</a:t>
            </a:r>
            <a:r>
              <a:rPr lang="ru-RU" dirty="0" smtClean="0"/>
              <a:t> соответственно).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528A85-4096-43D6-B932-44E41324BD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Яблоки могут использоваться в качестве сырья для приготовления </a:t>
            </a:r>
            <a:r>
              <a:rPr lang="ru-RU" smtClean="0">
                <a:hlinkClick r:id="rId3" action="ppaction://hlinkfile" tooltip="Варенье"/>
              </a:rPr>
              <a:t>варений</a:t>
            </a:r>
            <a:r>
              <a:rPr lang="ru-RU" smtClean="0"/>
              <a:t>, </a:t>
            </a:r>
            <a:r>
              <a:rPr lang="ru-RU" smtClean="0">
                <a:hlinkClick r:id="rId4" action="ppaction://hlinkfile" tooltip="Джем"/>
              </a:rPr>
              <a:t>джемов</a:t>
            </a:r>
            <a:r>
              <a:rPr lang="ru-RU" smtClean="0"/>
              <a:t>, </a:t>
            </a:r>
            <a:r>
              <a:rPr lang="ru-RU" smtClean="0">
                <a:hlinkClick r:id="rId5" action="ppaction://hlinkfile" tooltip="Мусс"/>
              </a:rPr>
              <a:t>муссов</a:t>
            </a:r>
            <a:r>
              <a:rPr lang="ru-RU" smtClean="0"/>
              <a:t>. Яблоки мелкоплодных сортов могут использоваться в варенье в цельном виде. Для усиления аромата к блюдам и заготовкам из яблок обычно добавляют </a:t>
            </a:r>
            <a:r>
              <a:rPr lang="ru-RU" smtClean="0">
                <a:hlinkClick r:id="rId6" action="ppaction://hlinkfile" tooltip="Корица"/>
              </a:rPr>
              <a:t>корицу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Яблоки в свежем виде и в виде джема используют в качестве начинки для </a:t>
            </a:r>
            <a:r>
              <a:rPr lang="ru-RU" smtClean="0">
                <a:hlinkClick r:id="rId7" action="ppaction://hlinkfile" tooltip="Пирог"/>
              </a:rPr>
              <a:t>пирогов</a:t>
            </a:r>
            <a:r>
              <a:rPr lang="ru-RU" smtClean="0"/>
              <a:t> (например, </a:t>
            </a:r>
            <a:r>
              <a:rPr lang="ru-RU" smtClean="0">
                <a:hlinkClick r:id="rId8" action="ppaction://hlinkfile" tooltip="Шарлотка"/>
              </a:rPr>
              <a:t>шарлотка</a:t>
            </a:r>
            <a:r>
              <a:rPr lang="ru-RU" smtClean="0"/>
              <a:t>). В </a:t>
            </a:r>
            <a:r>
              <a:rPr lang="ru-RU" smtClean="0">
                <a:hlinkClick r:id="rId9" action="ppaction://hlinkfile" tooltip="Венгерская кухня"/>
              </a:rPr>
              <a:t>венгерской</a:t>
            </a:r>
            <a:r>
              <a:rPr lang="ru-RU" smtClean="0"/>
              <a:t>, </a:t>
            </a:r>
            <a:r>
              <a:rPr lang="ru-RU" smtClean="0">
                <a:hlinkClick r:id="rId10" action="ppaction://hlinkfile" tooltip="Немецкая кухня"/>
              </a:rPr>
              <a:t>немецкой</a:t>
            </a:r>
            <a:r>
              <a:rPr lang="ru-RU" smtClean="0"/>
              <a:t> и </a:t>
            </a:r>
            <a:r>
              <a:rPr lang="ru-RU" smtClean="0">
                <a:hlinkClick r:id="rId11" action="ppaction://hlinkfile" tooltip="Чешская кухня"/>
              </a:rPr>
              <a:t>чешской</a:t>
            </a:r>
            <a:r>
              <a:rPr lang="ru-RU" smtClean="0"/>
              <a:t> кухнях популярен рулет — </a:t>
            </a:r>
            <a:r>
              <a:rPr lang="ru-RU" smtClean="0">
                <a:hlinkClick r:id="rId12" action="ppaction://hlinkfile" tooltip="Штрудель"/>
              </a:rPr>
              <a:t>штрудель</a:t>
            </a:r>
            <a:r>
              <a:rPr lang="ru-RU" smtClean="0"/>
              <a:t> (</a:t>
            </a:r>
            <a:r>
              <a:rPr lang="ru-RU" smtClean="0">
                <a:hlinkClick r:id="rId13" action="ppaction://hlinkfile" tooltip="Немецкий язык"/>
              </a:rPr>
              <a:t>нем.</a:t>
            </a:r>
            <a:r>
              <a:rPr lang="ru-RU" smtClean="0"/>
              <a:t> </a:t>
            </a:r>
            <a:r>
              <a:rPr lang="ru-RU" i="1" smtClean="0"/>
              <a:t>Strudel</a:t>
            </a:r>
            <a:r>
              <a:rPr lang="ru-RU" smtClean="0"/>
              <a:t>) из слоёного </a:t>
            </a:r>
            <a:r>
              <a:rPr lang="ru-RU" smtClean="0">
                <a:hlinkClick r:id="rId14" action="ppaction://hlinkfile" tooltip="Тесто"/>
              </a:rPr>
              <a:t>теста</a:t>
            </a:r>
            <a:r>
              <a:rPr lang="ru-RU" smtClean="0"/>
              <a:t> и начинки из свежих яблок или </a:t>
            </a:r>
            <a:r>
              <a:rPr lang="ru-RU" smtClean="0">
                <a:hlinkClick r:id="rId15" action="ppaction://hlinkfile" tooltip="Вишня"/>
              </a:rPr>
              <a:t>вишен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Содержащийся в яблоках </a:t>
            </a:r>
            <a:r>
              <a:rPr lang="ru-RU" smtClean="0">
                <a:hlinkClick r:id="rId16" action="ppaction://hlinkfile" tooltip="Пектин"/>
              </a:rPr>
              <a:t>пектин</a:t>
            </a:r>
            <a:r>
              <a:rPr lang="ru-RU" smtClean="0"/>
              <a:t> используется в качестве желирующего вещества при изготовлении </a:t>
            </a:r>
            <a:r>
              <a:rPr lang="ru-RU" smtClean="0">
                <a:hlinkClick r:id="rId17" action="ppaction://hlinkfile" tooltip="Мармелад"/>
              </a:rPr>
              <a:t>мармелада</a:t>
            </a:r>
            <a:r>
              <a:rPr lang="ru-RU" smtClean="0"/>
              <a:t> и </a:t>
            </a:r>
            <a:r>
              <a:rPr lang="ru-RU" smtClean="0">
                <a:hlinkClick r:id="rId18" action="ppaction://hlinkfile" tooltip="Пастила"/>
              </a:rPr>
              <a:t>пастилы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BB24DF-F6D6-4964-A580-2BDE5FB251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Способы приготовления.</a:t>
            </a:r>
          </a:p>
          <a:p>
            <a:pPr>
              <a:spcBef>
                <a:spcPct val="0"/>
              </a:spcBef>
            </a:pPr>
            <a:r>
              <a:rPr lang="ru-RU" smtClean="0"/>
              <a:t>Свежие — целиком или в салате (например, в салате «Черепаха»).</a:t>
            </a:r>
          </a:p>
          <a:p>
            <a:pPr>
              <a:spcBef>
                <a:spcPct val="0"/>
              </a:spcBef>
            </a:pPr>
            <a:r>
              <a:rPr lang="ru-RU" smtClean="0"/>
              <a:t>Сушёные — </a:t>
            </a:r>
            <a:r>
              <a:rPr lang="ru-RU" smtClean="0">
                <a:hlinkClick r:id="rId3" action="ppaction://hlinkfile" tooltip="Сухофрукты"/>
              </a:rPr>
              <a:t>сухофрукт</a:t>
            </a:r>
            <a:r>
              <a:rPr lang="ru-RU" smtClean="0"/>
              <a:t>, получаемый сушкой на солнце или в духовке.</a:t>
            </a:r>
          </a:p>
          <a:p>
            <a:pPr>
              <a:spcBef>
                <a:spcPct val="0"/>
              </a:spcBef>
            </a:pPr>
            <a:r>
              <a:rPr lang="ru-RU" smtClean="0"/>
              <a:t>Мочёные — в этих заготовках различают три вида мочения: простое, кислое и сахарное.</a:t>
            </a:r>
          </a:p>
          <a:p>
            <a:pPr>
              <a:spcBef>
                <a:spcPct val="0"/>
              </a:spcBef>
            </a:pPr>
            <a:r>
              <a:rPr lang="ru-RU" smtClean="0"/>
              <a:t>Квашеные. В cолениях концентрация соли в рассолах — не менее 6-8 %, в мочениях — 1,5-2 %.</a:t>
            </a:r>
          </a:p>
          <a:p>
            <a:pPr>
              <a:spcBef>
                <a:spcPct val="0"/>
              </a:spcBef>
            </a:pPr>
            <a:r>
              <a:rPr lang="ru-RU" smtClean="0"/>
              <a:t>Консервированные.</a:t>
            </a:r>
          </a:p>
          <a:p>
            <a:pPr>
              <a:spcBef>
                <a:spcPct val="0"/>
              </a:spcBef>
            </a:pPr>
            <a:r>
              <a:rPr lang="ru-RU" smtClean="0"/>
              <a:t>Печёные — сладкие (с </a:t>
            </a:r>
            <a:r>
              <a:rPr lang="ru-RU" smtClean="0">
                <a:hlinkClick r:id="rId4" action="ppaction://hlinkfile" tooltip="Мёд"/>
              </a:rPr>
              <a:t>мёдом</a:t>
            </a:r>
            <a:r>
              <a:rPr lang="ru-RU" smtClean="0"/>
              <a:t>, </a:t>
            </a:r>
            <a:r>
              <a:rPr lang="ru-RU" smtClean="0">
                <a:hlinkClick r:id="rId5" action="ppaction://hlinkfile" tooltip="Орех"/>
              </a:rPr>
              <a:t>орехами</a:t>
            </a:r>
            <a:r>
              <a:rPr lang="ru-RU" smtClean="0"/>
              <a:t>, </a:t>
            </a:r>
            <a:r>
              <a:rPr lang="ru-RU" smtClean="0">
                <a:hlinkClick r:id="rId6" action="ppaction://hlinkfile" tooltip="Клюква"/>
              </a:rPr>
              <a:t>клюквой</a:t>
            </a:r>
            <a:r>
              <a:rPr lang="ru-RU" smtClean="0"/>
              <a:t> и так далее) и как гарнир к мясу и птице. В России </a:t>
            </a:r>
            <a:r>
              <a:rPr lang="ru-RU" smtClean="0">
                <a:hlinkClick r:id="rId7" action="ppaction://hlinkfile" tooltip="Гусь"/>
              </a:rPr>
              <a:t>гусь</a:t>
            </a:r>
            <a:r>
              <a:rPr lang="ru-RU" smtClean="0"/>
              <a:t> с яблоками является традиционным </a:t>
            </a:r>
            <a:r>
              <a:rPr lang="ru-RU" smtClean="0">
                <a:hlinkClick r:id="rId8" action="ppaction://hlinkfile" tooltip="Рождество Христово"/>
              </a:rPr>
              <a:t>рождественским блюдом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47F46B-E8B6-4A05-B8D4-03339F209A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Свежие и </a:t>
            </a:r>
            <a:r>
              <a:rPr lang="ru-RU" smtClean="0">
                <a:hlinkClick r:id="rId3" action="ppaction://hlinkfile" tooltip="Сухофрукты"/>
              </a:rPr>
              <a:t>сушёные</a:t>
            </a:r>
            <a:r>
              <a:rPr lang="ru-RU" smtClean="0"/>
              <a:t> яблоки используют для приготовления </a:t>
            </a:r>
            <a:r>
              <a:rPr lang="ru-RU" smtClean="0">
                <a:hlinkClick r:id="rId4" action="ppaction://hlinkfile" tooltip="Компот"/>
              </a:rPr>
              <a:t>компотов</a:t>
            </a:r>
            <a:r>
              <a:rPr lang="ru-RU" smtClean="0"/>
              <a:t> и </a:t>
            </a:r>
            <a:r>
              <a:rPr lang="ru-RU" smtClean="0">
                <a:hlinkClick r:id="rId5" action="ppaction://hlinkfile" tooltip="Кисель"/>
              </a:rPr>
              <a:t>киселей</a:t>
            </a:r>
            <a:r>
              <a:rPr lang="ru-RU" smtClean="0"/>
              <a:t>. Из яблочного сока путём сбраживания и </a:t>
            </a:r>
            <a:r>
              <a:rPr lang="ru-RU" smtClean="0">
                <a:hlinkClick r:id="rId6" action="ppaction://hlinkfile" tooltip="Шампанизация (страница отсутствует)"/>
              </a:rPr>
              <a:t>шампанизации</a:t>
            </a:r>
            <a:r>
              <a:rPr lang="ru-RU" smtClean="0"/>
              <a:t> приготавливают </a:t>
            </a:r>
            <a:r>
              <a:rPr lang="ru-RU" smtClean="0">
                <a:hlinkClick r:id="rId7" action="ppaction://hlinkfile" tooltip="Сидр"/>
              </a:rPr>
              <a:t>сидр</a:t>
            </a:r>
            <a:r>
              <a:rPr lang="ru-RU" smtClean="0"/>
              <a:t>. </a:t>
            </a:r>
            <a:r>
              <a:rPr lang="ru-RU" smtClean="0">
                <a:hlinkClick r:id="rId8" action="ppaction://hlinkfile" tooltip="Бренди"/>
              </a:rPr>
              <a:t>Бренди</a:t>
            </a:r>
            <a:r>
              <a:rPr lang="ru-RU" smtClean="0"/>
              <a:t>, получаемое при </a:t>
            </a:r>
            <a:r>
              <a:rPr lang="ru-RU" smtClean="0">
                <a:hlinkClick r:id="rId9" action="ppaction://hlinkfile" tooltip="Перегонка"/>
              </a:rPr>
              <a:t>перегонке</a:t>
            </a:r>
            <a:r>
              <a:rPr lang="ru-RU" smtClean="0"/>
              <a:t> сидра, называется </a:t>
            </a:r>
            <a:r>
              <a:rPr lang="ru-RU" smtClean="0">
                <a:hlinkClick r:id="rId10" action="ppaction://hlinkfile" tooltip="Кальвадос (напиток)"/>
              </a:rPr>
              <a:t>кальвадосом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Отходы переработки яблок, других фруктов и ягод также использовались в приготовлении </a:t>
            </a:r>
            <a:r>
              <a:rPr lang="ru-RU" smtClean="0">
                <a:hlinkClick r:id="rId11" action="ppaction://hlinkfile" tooltip="Бормотуха"/>
              </a:rPr>
              <a:t>низкокачественных плодово-ягодных вин</a:t>
            </a:r>
            <a:r>
              <a:rPr lang="ru-RU" smtClean="0"/>
              <a:t>. </a:t>
            </a:r>
            <a:r>
              <a:rPr lang="ru-RU" smtClean="0">
                <a:hlinkClick r:id="rId12" action="ppaction://hlinkfile" tooltip="Яблочный уксус"/>
              </a:rPr>
              <a:t>Яблочный уксус</a:t>
            </a:r>
            <a:r>
              <a:rPr lang="ru-RU" smtClean="0"/>
              <a:t>. Яблочный </a:t>
            </a:r>
            <a:r>
              <a:rPr lang="ru-RU" smtClean="0">
                <a:hlinkClick r:id="rId13" action="ppaction://hlinkfile" tooltip="Квас"/>
              </a:rPr>
              <a:t>квас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EF869D-676C-4D54-B02F-49FBE3FBC9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 известной легенде, </a:t>
            </a:r>
            <a:r>
              <a:rPr lang="ru-RU" smtClean="0">
                <a:hlinkClick r:id="rId3" action="ppaction://hlinkfile" tooltip="Закон всемирного тяготения"/>
              </a:rPr>
              <a:t>Закон всемирного тяготения</a:t>
            </a:r>
            <a:r>
              <a:rPr lang="ru-RU" smtClean="0"/>
              <a:t> был открыт </a:t>
            </a:r>
            <a:r>
              <a:rPr lang="ru-RU" smtClean="0">
                <a:hlinkClick r:id="rId4" action="ppaction://hlinkfile" tooltip="Ньютон, Исаак"/>
              </a:rPr>
              <a:t>Ньютоном</a:t>
            </a:r>
            <a:r>
              <a:rPr lang="ru-RU" smtClean="0"/>
              <a:t>, наблюдавшим, как в саду падают яблоки.</a:t>
            </a:r>
          </a:p>
          <a:p>
            <a:pPr>
              <a:spcBef>
                <a:spcPct val="0"/>
              </a:spcBef>
            </a:pPr>
            <a:r>
              <a:rPr lang="ru-RU" smtClean="0">
                <a:hlinkClick r:id="rId5" action="ppaction://hlinkfile" tooltip="Алхимия"/>
              </a:rPr>
              <a:t>Алхимики</a:t>
            </a:r>
            <a:r>
              <a:rPr lang="ru-RU" smtClean="0"/>
              <a:t>, заметив, что сердцевина разрезанного поперёк яблока напоминает пятиконечную звезду, использовали яблоко как символ знания.</a:t>
            </a:r>
          </a:p>
          <a:p>
            <a:pPr>
              <a:spcBef>
                <a:spcPct val="0"/>
              </a:spcBef>
            </a:pPr>
            <a:r>
              <a:rPr lang="ru-RU" smtClean="0">
                <a:hlinkClick r:id="rId6" action="ppaction://hlinkfile" tooltip="Карл Вильгельм Шееле"/>
              </a:rPr>
              <a:t>Карл Вильгельм Шееле</a:t>
            </a:r>
            <a:r>
              <a:rPr lang="ru-RU" smtClean="0"/>
              <a:t> в 1785 году из незрелых яблок выделил новую </a:t>
            </a:r>
            <a:r>
              <a:rPr lang="ru-RU" smtClean="0">
                <a:hlinkClick r:id="rId7" action="ppaction://hlinkfile" tooltip="Карбоновые кислоты"/>
              </a:rPr>
              <a:t>органическую кислоту</a:t>
            </a:r>
            <a:r>
              <a:rPr lang="ru-RU" smtClean="0"/>
              <a:t>, которую назвал </a:t>
            </a:r>
            <a:r>
              <a:rPr lang="ru-RU" smtClean="0">
                <a:hlinkClick r:id="rId8" action="ppaction://hlinkfile" tooltip="Яблочная кислота"/>
              </a:rPr>
              <a:t>яблочной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Выпуклость на передней поверхности шеи у мужчин называется </a:t>
            </a:r>
            <a:r>
              <a:rPr lang="ru-RU" smtClean="0">
                <a:hlinkClick r:id="rId9" action="ppaction://hlinkfile" tooltip="Кадык"/>
              </a:rPr>
              <a:t>Адамовым яблоком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3A7163-B13E-441D-9AC3-7862E8D6C8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Если вам снится, будто вы собираете, павшие на землю яблоки, в реальности вам стоит осторожно относиться к обещаниям быстрой наживы, которые исходят от сомнительных личностей.</a:t>
            </a:r>
          </a:p>
          <a:p>
            <a:pPr>
              <a:spcBef>
                <a:spcPct val="0"/>
              </a:spcBef>
            </a:pPr>
            <a:r>
              <a:rPr lang="ru-RU" smtClean="0"/>
              <a:t>Видеть в сновидении яблоко означает, что в скором времени в вашей семье произойдут события, которые вызовут непреодолимые разногласия.</a:t>
            </a:r>
          </a:p>
          <a:p>
            <a:pPr>
              <a:spcBef>
                <a:spcPct val="0"/>
              </a:spcBef>
            </a:pPr>
            <a:r>
              <a:rPr lang="ru-RU" smtClean="0"/>
              <a:t>Сон, в котором вы кусаете яблоко и понимаете, что она гнилое, предрекает вам, что вы не сможете изменить что-то к лучшему в вашей жизни.</a:t>
            </a:r>
          </a:p>
          <a:p>
            <a:pPr>
              <a:spcBef>
                <a:spcPct val="0"/>
              </a:spcBef>
            </a:pPr>
            <a:r>
              <a:rPr lang="ru-RU" smtClean="0"/>
              <a:t>Если вы в сновидении видите спелые яблоки, висящие среди зеленых листьев, наяву удача будет на вашей стороне, поэтому вы можете смело приступать к новым важным делам.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05E346-4D9C-4F2A-8699-87EB47C84D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Надо сказать, что мы тоже всегда обтираем яблоко перед тем, как откусить. Но не из суеверия, а из гигиенических соображений, поскольку на яблоки, висящие на дереве, ложится пыль, садятся насекомые, а в последнее время они еще и опрыскиваются ядовитыми инсектицидами. Так что это суеверие, несомненно, придумал кто-то достаточно здравомыслящий.Яблоки играли большую роль в праздновании Рождества в старом Суссексе. Одинокие люди обоего пола подносили яблоки на веревочках к жаркому огню и закручивали их. Считалось, что тот, чье яблоко упадет первым, вскоре вступит в брак. Впрочем в смешанной компании его положение, наверное, не вызывало зависти. Владелец же последнего упавшего яблока был обречен остаться старым холостяком (или старой девой).Откуда пришел такой обычай - неизвестно. Что же касается гадания по яблочной кожуре, брошенной через плечо, то она может иметь что-то общее с дымом жертвенников кровожадного Ваала. Друиды, дубом увенчанные, предсказывали будущее, наблюдая, как жертва (животное или человек) корчится под ножом или в предсмертной агонии. Менее кровожадная эпоха занялась яблочной кожурой, чаинками в чашке или очертаниями свинца, вылитого в воду.Странно, но в нашей стране яблоко никогда не считалось символом плодородия, между тем как у других народов это суеверие существовало с древнейших времен.</a:t>
            </a:r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8F9B3-D9AA-4968-901C-312BE351CB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>
                <a:hlinkClick r:id="rId3" action="ppaction://hlinkfile" tooltip="Яблоко (ботаника)"/>
              </a:rPr>
              <a:t>Яблоко  (из ботаники)</a:t>
            </a:r>
            <a:r>
              <a:rPr lang="ru-RU" smtClean="0"/>
              <a:t> — многосемянный нераскрывающийся плод, характерный для растений подсемейства Яблоневые семейства Розовые (такой тип плода, в частности, имеют яблоня, груша, кизильник, боярышник, мушмула, айва, рябина). В узком смысле — плод яблони домашней. Мелкие плоды яблоневых, обычно собранные в соцветия, называют </a:t>
            </a:r>
            <a:r>
              <a:rPr lang="ru-RU" i="1" smtClean="0"/>
              <a:t>яблочко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b="1" smtClean="0"/>
              <a:t>Яблоко</a:t>
            </a:r>
            <a:r>
              <a:rPr lang="ru-RU" smtClean="0"/>
              <a:t> — головка рукояти (навершие) </a:t>
            </a:r>
            <a:r>
              <a:rPr lang="ru-RU" smtClean="0">
                <a:hlinkClick r:id="rId4" action="ppaction://hlinkfile" tooltip="Эфес (рукоятка)"/>
              </a:rPr>
              <a:t>эфеса</a:t>
            </a:r>
            <a:r>
              <a:rPr lang="ru-RU" smtClean="0"/>
              <a:t> — части клинкового холодного оружия, состоящей из гарды и рукояти с головкой.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459054-2619-47DC-AB4D-5B7EAB303F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Украине известна яблоня-колония, уникальный объект и ботаническая достопримечательность, причисленная к семи чудесам Украины. Этот феномен растет в виде куста, занимая площадь около десяти соток. Особенность яблони, называемой местными жителями княжеской, в том, что у нее уже давно нет родительского ствола, который заменили укоренившиеся и давшие новые побеги ветки дерева. Таких ветвей-стволов диаметром до 40 сантиметров сегодня насчитывается 18.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9A1EE0-7012-4FF7-8E0E-22457D27DD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Еще в каменном веке люди ели и свежие, и сушеные яблоки; а начиная с XII в. до н.э. яблоки стали очень популярны в Древнем Египте. Высоко оценивая яблоки за то, что они могут долго храниться, первые поселенцы, прибывшие в Новый Свет, привезли с собой яблоневые саженцы в числе первых сельскохозяйственных культур.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43F4CC-1C1B-4802-85DA-5A4B17470A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Сушка - одна из древнейших форм консервации фруктов. В средние века хозяйки нанизывали дольки яблок на шнурки и привязывали их под стропилами домов. В наше время яблочные дольки окуривают горящей серой, чтобы они не темнели, а затем высушивают на солнце. По мере того как из долек испаряется влага, в них концентрируется натуральный сахар; вот почему спортсмены высоко ценят сушеные яблоки: они прекрасный источник углевода, который в нашем организме быстро преобразуется в энергию. В то же время сушеные яблоки содержат в 6 раз больше калорий, чем свежие. В мягких дольках сушеных яблок много клетчатки, они богаты железом. Однако в процессе высушивания яблоки полностью теряют витамин С. </a:t>
            </a:r>
          </a:p>
          <a:p>
            <a:pPr>
              <a:spcBef>
                <a:spcPct val="0"/>
              </a:spcBef>
            </a:pPr>
            <a:r>
              <a:rPr lang="ru-RU" smtClean="0"/>
              <a:t>Итак, не зря у англичан есть пословица: "An apple a day keeps the doctor away" - "Яблоко в день, и доктор не нужен", только, если быть точным, то первую часть пословицы нужно заменить на "два-три яблока в день...". Съедать большее количество здоровому человеку не нужно.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9156D2-B5FA-49C2-A363-EA6B4D9EA2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Яблоки, благодаря многовековой селекции, дают такое обилие всевозможных сортов, что ныне создан так называемый яблочный календарь, благодаря которому в течение всего года, в любой месяц, к столу могут поступать свежие яблоки, поскольку ранние сорта поспевают уже в июне, а поздние хранятся до мая. Существует более, чем 7 500 известных культурных сортов яблок. Различные культурные сорта растения подходят для умеренных и субтропических климатических условий. По общему мнению, самое большое в мире собрание культурных сортов яблок размещено при Национальной Коллекции Фруктов в Англии. </a:t>
            </a:r>
            <a:br>
              <a:rPr lang="ru-RU" smtClean="0"/>
            </a:b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B79DB8-9485-4F0C-B3C0-C91DDF1994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Коммерчески популярные культурные сорта яблок являются мягкими, но хрустящими. Другие желательные качества в современной коммерческой селекции яблок – это красочная кожица, отсутствие пятен, легкость в транспортировке, способность длительного хранения, хорошие урожаи, сопротивления болезням, типичная форма "Red Delicious", длинные черенки, и популярный аромат.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52691E-FF25-43EB-B9DA-EAB4FDEA39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славянской мифологии яблоко выступало являлось эмблемой брачного союза, здорового потомства. Плоды яблок, побеги и цвет яблони играли важную роль в </a:t>
            </a:r>
            <a:r>
              <a:rPr lang="ru-RU" smtClean="0">
                <a:hlinkClick r:id="rId3" action="ppaction://hlinkfile" tooltip="Свадьба"/>
              </a:rPr>
              <a:t>свадебных обрядах</a:t>
            </a:r>
            <a:r>
              <a:rPr lang="ru-RU" smtClean="0"/>
              <a:t>. Обмен яблоками между парнем и девушкой символизировал взаимную симпатию. Принимая от сватающегося парня яблоко, девушка как бы давала согласие на </a:t>
            </a:r>
            <a:r>
              <a:rPr lang="ru-RU" smtClean="0">
                <a:hlinkClick r:id="rId4" action="ppaction://hlinkfile" tooltip="Брачный союз"/>
              </a:rPr>
              <a:t>брак</a:t>
            </a:r>
            <a:r>
              <a:rPr lang="ru-RU" smtClean="0"/>
              <a:t>. У </a:t>
            </a:r>
            <a:r>
              <a:rPr lang="ru-RU" smtClean="0">
                <a:hlinkClick r:id="rId5" action="ppaction://hlinkfile" tooltip="Славяне"/>
              </a:rPr>
              <a:t>южных славян</a:t>
            </a:r>
            <a:r>
              <a:rPr lang="ru-RU" smtClean="0"/>
              <a:t> яблоки выступали в роли свадебного приглашения.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8BACA1-096B-4B19-BFB4-6E873ED94C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Славяне издавна почитали яблоню как символ плодородия, здоровья, любви и красоты. Ее использовали в брачных обрядах. Парни и девушки обменивались яблоками, чтобы выразить взаимную симпатию, принятый во время сватовства плод означал согласие девушки на брак. Ветви яблони втыкали в свадебные угощения, яблоки дарили молодоженам с пожеланиями многочисленного потомства. Беременные женщины должны были непременно смотреть на яблоню и трогать ее ствол. Считалось, что это дарует ребенку здоровье, красоту и силу. Так же как с зарождением новой жизни, яблоню связывали с концом жизненного пути, считая ее посредником между мирами живых и мертвых. Маленькую яблоню несли впереди похоронной процессии и сажали на могиле, чтобы через нее общаться с усопшим до тех пор, пока душа не доберется до рая. Яблоки клали в гроб, чтобы покойник угостил ими предков.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8F0B22-0194-42A4-BC91-E87455AD97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Ветки яблони украшали свадебное знамя и венок невесты, а ещё использовались в убранстве праздничного стола. Так, </a:t>
            </a:r>
            <a:r>
              <a:rPr lang="ru-RU" smtClean="0">
                <a:hlinkClick r:id="rId3" action="ppaction://hlinkfile" tooltip="Белорусы"/>
              </a:rPr>
              <a:t>белорусы</a:t>
            </a:r>
            <a:r>
              <a:rPr lang="ru-RU" smtClean="0"/>
              <a:t>, </a:t>
            </a:r>
            <a:r>
              <a:rPr lang="ru-RU" smtClean="0">
                <a:hlinkClick r:id="rId4" action="ppaction://hlinkfile" tooltip="Украинцы"/>
              </a:rPr>
              <a:t>украинцы</a:t>
            </a:r>
            <a:r>
              <a:rPr lang="ru-RU" smtClean="0"/>
              <a:t> и </a:t>
            </a:r>
            <a:r>
              <a:rPr lang="ru-RU" smtClean="0">
                <a:hlinkClick r:id="rId5" action="ppaction://hlinkfile" tooltip="Поляки"/>
              </a:rPr>
              <a:t>поляки</a:t>
            </a:r>
            <a:r>
              <a:rPr lang="ru-RU" smtClean="0"/>
              <a:t> втыкали ветку яблони в </a:t>
            </a:r>
            <a:r>
              <a:rPr lang="ru-RU" smtClean="0">
                <a:hlinkClick r:id="rId6" action="ppaction://hlinkfile" tooltip="Каравай"/>
              </a:rPr>
              <a:t>каравай</a:t>
            </a:r>
            <a:r>
              <a:rPr lang="ru-RU" smtClean="0"/>
              <a:t>, а </a:t>
            </a:r>
            <a:r>
              <a:rPr lang="ru-RU" smtClean="0">
                <a:hlinkClick r:id="rId7" action="ppaction://hlinkfile" tooltip="Русские"/>
              </a:rPr>
              <a:t>русские</a:t>
            </a:r>
            <a:r>
              <a:rPr lang="ru-RU" smtClean="0"/>
              <a:t> — в свадебную курицу. Южные славяне отправляли невесту на </a:t>
            </a:r>
            <a:r>
              <a:rPr lang="ru-RU" smtClean="0">
                <a:hlinkClick r:id="rId8" action="ppaction://hlinkfile" tooltip="Венчание"/>
              </a:rPr>
              <a:t>венчание</a:t>
            </a:r>
            <a:r>
              <a:rPr lang="ru-RU" smtClean="0"/>
              <a:t> с яблоком, а после она должна была забросить плод за </a:t>
            </a:r>
            <a:r>
              <a:rPr lang="ru-RU" smtClean="0">
                <a:hlinkClick r:id="rId9" action="ppaction://hlinkfile" tooltip="Алтарь"/>
              </a:rPr>
              <a:t>алтарь</a:t>
            </a:r>
            <a:r>
              <a:rPr lang="ru-RU" smtClean="0"/>
              <a:t>, чтобы иметь детей. Молодожёнам дарили яблоки, желая большого потомства. Перед первой брачной ночью совершали такой обряд: одно яблоко прятали под перину, а другое разламывали на две части, и каждый из новобрачных съедал половину. Яблоко — древнеславянский символ </a:t>
            </a:r>
            <a:r>
              <a:rPr lang="ru-RU" smtClean="0">
                <a:hlinkClick r:id="rId10" action="ppaction://hlinkfile" tooltip="Девственность"/>
              </a:rPr>
              <a:t>целомудрия</a:t>
            </a:r>
            <a:r>
              <a:rPr lang="ru-RU" smtClean="0"/>
              <a:t> невесты: его оставляли на брачной рубашке. Южные славяне традиционно совершали бритье жениха перед свадьбой под яблоней. А при совершении обряда смены головного убора с девичьего на женский, первый, с помощью яблоневой ветки, снимали с головы невесты и забрасывали на яблоню.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1F80B9-A3D3-4C4B-AFEB-4537BE9FB1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3FF6-2C92-44C4-9175-2F1A42533FD2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8372-EA43-4315-B12A-F53534B67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503E-9C83-49C8-B40C-386574645F34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1ADF-0E85-44DC-B3A6-6B3CDF624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499EF-3D3E-4EEC-AEBF-9F519536A777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1909-C82F-409E-9EA0-EA1493E37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D863-477B-4CED-ADB7-82578D60B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85B3-4B11-41A5-A8C5-BBCEF69C23BA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8F97-C4F4-41EF-972E-A749FF53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4843-1504-4C40-AA9E-2DC012AF8FA4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C1C6-B682-4D8A-B3D9-73AAE472D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9C8B-9301-4D47-A689-4D5B90BEE0CB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3B77-10DA-4966-BC1A-613508C5B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EA1A-A562-45F0-A2CA-6F4F5C7E417B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6ADA-9F57-4EF1-896D-4B7A5E6D6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FC4F-6B54-4522-991A-F2912395CD19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E40F-2424-4C1B-B85C-9FCD00F93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4C10-4436-4FD2-B985-C47B5ADFB43F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8DAF-F6F7-46C6-8D62-92CDB6C58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9D25-EE11-4E8E-B960-2C1A09948DF1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4367-C937-4392-B08B-67375EE67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0FE1-AF7B-439C-BD24-CBA34184F9E3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0986-4D8B-476A-B4BA-848271401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456B4A-998D-460F-9608-F34F24D6A93B}" type="datetime1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0EE732-816E-4615-B03B-F81E6B4E5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 spd="med" advClick="0">
    <p:dissolv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://ru.wikipedia.org/wiki/%D0%A4%D0%B0%D0%B9%D0%BB:Flag_of_India.svg" TargetMode="External"/><Relationship Id="rId18" Type="http://schemas.openxmlformats.org/officeDocument/2006/relationships/image" Target="../media/image33.png"/><Relationship Id="rId3" Type="http://schemas.openxmlformats.org/officeDocument/2006/relationships/hyperlink" Target="http://ru.wikipedia.org/wiki/%D0%A4%D0%B0%D0%B9%D0%BB:Flag_of_the_United_States.svg" TargetMode="External"/><Relationship Id="rId21" Type="http://schemas.openxmlformats.org/officeDocument/2006/relationships/hyperlink" Target="http://ru.wikipedia.org/wiki/%D0%A4%D0%B0%D0%B9%D0%BB:Flag_of_the_People's_Republic_of_China.svg" TargetMode="External"/><Relationship Id="rId7" Type="http://schemas.openxmlformats.org/officeDocument/2006/relationships/hyperlink" Target="http://ru.wikipedia.org/wiki/%D0%A4%D0%B0%D0%B9%D0%BB:Flag_of_Turkey.svg" TargetMode="External"/><Relationship Id="rId12" Type="http://schemas.openxmlformats.org/officeDocument/2006/relationships/image" Target="../media/image30.png"/><Relationship Id="rId17" Type="http://schemas.openxmlformats.org/officeDocument/2006/relationships/hyperlink" Target="http://ru.wikipedia.org/wiki/%D0%A4%D0%B0%D0%B9%D0%BB:Flag_of_Chile.svg" TargetMode="External"/><Relationship Id="rId2" Type="http://schemas.openxmlformats.org/officeDocument/2006/relationships/image" Target="../media/image25.jpe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://ru.wikipedia.org/wiki/%D0%A4%D0%B0%D0%B9%D0%BB:Flag_of_Italy.svg" TargetMode="External"/><Relationship Id="rId5" Type="http://schemas.openxmlformats.org/officeDocument/2006/relationships/hyperlink" Target="http://ru.wikipedia.org/wiki/%D0%A4%D0%B0%D0%B9%D0%BB:Flag_of_Iran.svg" TargetMode="External"/><Relationship Id="rId15" Type="http://schemas.openxmlformats.org/officeDocument/2006/relationships/hyperlink" Target="http://ru.wikipedia.org/wiki/%D0%A4%D0%B0%D0%B9%D0%BB:Flag_of_France.svg" TargetMode="External"/><Relationship Id="rId10" Type="http://schemas.openxmlformats.org/officeDocument/2006/relationships/image" Target="../media/image29.png"/><Relationship Id="rId19" Type="http://schemas.openxmlformats.org/officeDocument/2006/relationships/hyperlink" Target="http://ru.wikipedia.org/wiki/%D0%A4%D0%B0%D0%B9%D0%BB:Flag_of_Argentina.svg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://ru.wikipedia.org/wiki/%D0%A4%D0%B0%D0%B9%D0%BB:Flag_of_Russia.svg" TargetMode="External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1"/>
            <a:ext cx="2878088" cy="6336705"/>
          </a:xfrm>
        </p:spPr>
        <p:txBody>
          <a:bodyPr vert="vert27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Яблока</a:t>
            </a:r>
            <a:endParaRPr lang="ru-RU" sz="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71934" y="4857760"/>
            <a:ext cx="4572032" cy="1714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Составили учителя начальных классов ГБОУ СОШ №523 г.Москвы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Хвостова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Наталья Николаевна и Гурова Людмила Фёдоровна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187D8-A647-418E-9F57-9B685E9DEDDF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03850" y="476250"/>
            <a:ext cx="3740150" cy="601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/>
              <a:t>Карта Греции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08050"/>
            <a:ext cx="7556500" cy="51228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Древний Рим</a:t>
            </a:r>
          </a:p>
        </p:txBody>
      </p:sp>
      <p:pic>
        <p:nvPicPr>
          <p:cNvPr id="28675" name="Picture 5" descr="greece_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357313"/>
            <a:ext cx="40481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img050101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8150"/>
            <a:ext cx="37465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ru-RU" smtClean="0"/>
              <a:t>  </a:t>
            </a:r>
            <a:r>
              <a:rPr lang="ru-RU" smtClean="0">
                <a:solidFill>
                  <a:srgbClr val="008000"/>
                </a:solidFill>
              </a:rPr>
              <a:t>Ярослав Мудрый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286000"/>
            <a:ext cx="6215062" cy="43576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>
                <a:solidFill>
                  <a:srgbClr val="008000"/>
                </a:solidFill>
              </a:rPr>
              <a:t>Киево-Печерская лавра</a:t>
            </a:r>
          </a:p>
        </p:txBody>
      </p:sp>
      <p:pic>
        <p:nvPicPr>
          <p:cNvPr id="29699" name="Picture 5" descr="607514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357313"/>
            <a:ext cx="35306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1319293071_c-029-kreml-v-kolom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857500"/>
            <a:ext cx="385762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143512"/>
            <a:ext cx="7772400" cy="14287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Сорта яблок</a:t>
            </a:r>
            <a:b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C2AA7-A7AC-461C-BF10-002563861644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0" y="609600"/>
            <a:ext cx="4214813" cy="515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/>
              <a:t>Анис полосатый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2143125"/>
            <a:ext cx="7635875" cy="39528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/>
              <a:t>Анис свердловский</a:t>
            </a:r>
          </a:p>
        </p:txBody>
      </p:sp>
      <p:pic>
        <p:nvPicPr>
          <p:cNvPr id="32771" name="Picture 5" descr="1_13042859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143125"/>
            <a:ext cx="47879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imagesqtbnANd9GcQ1oqRI95hUhD6qxLe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857500"/>
            <a:ext cx="295275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609600"/>
            <a:ext cx="5986462" cy="1143000"/>
          </a:xfrm>
        </p:spPr>
        <p:txBody>
          <a:bodyPr/>
          <a:lstStyle/>
          <a:p>
            <a:r>
              <a:rPr lang="ru-RU" smtClean="0"/>
              <a:t>Ранет</a:t>
            </a:r>
          </a:p>
        </p:txBody>
      </p:sp>
      <p:pic>
        <p:nvPicPr>
          <p:cNvPr id="33794" name="Picture 5" descr="5f4d96d7a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225" y="2000250"/>
            <a:ext cx="461803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695196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286000"/>
            <a:ext cx="33115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188913"/>
            <a:ext cx="6486525" cy="1143000"/>
          </a:xfrm>
        </p:spPr>
        <p:txBody>
          <a:bodyPr/>
          <a:lstStyle/>
          <a:p>
            <a:r>
              <a:rPr lang="ru-RU" smtClean="0"/>
              <a:t>Мельба</a:t>
            </a:r>
          </a:p>
        </p:txBody>
      </p:sp>
      <p:pic>
        <p:nvPicPr>
          <p:cNvPr id="34818" name="Picture 5" descr="127476856118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428750"/>
            <a:ext cx="46751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zaschita_saita_vessgodd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2428875"/>
            <a:ext cx="360362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731838"/>
          </a:xfrm>
        </p:spPr>
        <p:txBody>
          <a:bodyPr/>
          <a:lstStyle/>
          <a:p>
            <a:r>
              <a:rPr lang="ru-RU" sz="4000" smtClean="0"/>
              <a:t>Голден</a:t>
            </a:r>
          </a:p>
        </p:txBody>
      </p:sp>
      <p:pic>
        <p:nvPicPr>
          <p:cNvPr id="35842" name="Picture 5" descr="i?id=217796197-0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268413"/>
            <a:ext cx="36718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 descr="tradeboardSdVivV_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49500"/>
            <a:ext cx="47625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500063"/>
            <a:ext cx="6572250" cy="768350"/>
          </a:xfrm>
        </p:spPr>
        <p:txBody>
          <a:bodyPr/>
          <a:lstStyle/>
          <a:p>
            <a:r>
              <a:rPr lang="ru-RU" smtClean="0"/>
              <a:t>Штрифель</a:t>
            </a:r>
          </a:p>
        </p:txBody>
      </p:sp>
      <p:pic>
        <p:nvPicPr>
          <p:cNvPr id="36866" name="Picture 5" descr="22ccebcddcb260588a2cdc47f84858e1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788" y="2000250"/>
            <a:ext cx="48609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9" descr="i?id=126154066-4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714625"/>
            <a:ext cx="32670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4213" y="285750"/>
          <a:ext cx="7775575" cy="6310313"/>
        </p:xfrm>
        <a:graphic>
          <a:graphicData uri="http://schemas.openxmlformats.org/drawingml/2006/table">
            <a:tbl>
              <a:tblPr/>
              <a:tblGrid>
                <a:gridCol w="3924437"/>
                <a:gridCol w="3852427"/>
              </a:tblGrid>
              <a:tr h="4494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Крупнейшие производители 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яблок (2008 г.)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Страна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Производство (тонн)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КНР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27 507 000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США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4 237 730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Иран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2 660 000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Турция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2 266 437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Россия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2 211 000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Италия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2 072 500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Индия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2 001 400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Франция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1 800 000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Чили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1 390 000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Аргентина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1 300 000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tx1"/>
                          </a:solidFill>
                        </a:rPr>
                        <a:t>Всего в мире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64 255 520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37916" name="Picture 3" descr="Соединённые Штаты Америки">
            <a:hlinkClick r:id="rId3" tooltip="Соединённые Штаты Америки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7" name="Picture 4" descr="Иран">
            <a:hlinkClick r:id="rId5" tooltip="Иран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8" name="Picture 5" descr="Турция">
            <a:hlinkClick r:id="rId7" tooltip="Турция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9" name="Picture 6" descr="Россия">
            <a:hlinkClick r:id="rId9" tooltip="Россия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0" name="Picture 7" descr="Италия">
            <a:hlinkClick r:id="rId11" tooltip="Италия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1" name="Picture 8" descr="Индия">
            <a:hlinkClick r:id="rId13" tooltip="Индия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2" name="Picture 9" descr="Франция">
            <a:hlinkClick r:id="rId15" tooltip="Франция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3" name="Picture 10" descr="Чили">
            <a:hlinkClick r:id="rId17" tooltip="Чили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4" name="Picture 11" descr="Аргентина">
            <a:hlinkClick r:id="rId19" tooltip="Аргентина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5" name="Picture 2" descr="Китайская Народная Республика">
            <a:hlinkClick r:id="rId21" tooltip="Китайская Народная Республика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-136525"/>
            <a:ext cx="2095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533A3-2CF1-4419-B622-38EA7B53DDC7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ston" pitchFamily="66" charset="0"/>
              </a:rPr>
              <a:t>Считалочка</a:t>
            </a:r>
            <a:br>
              <a:rPr lang="ru-RU" dirty="0" smtClean="0">
                <a:solidFill>
                  <a:schemeClr val="bg1"/>
                </a:solidFill>
                <a:latin typeface="Ariston" pitchFamily="66" charset="0"/>
              </a:rPr>
            </a:br>
            <a:endParaRPr lang="ru-RU" dirty="0">
              <a:solidFill>
                <a:schemeClr val="bg1"/>
              </a:solidFill>
              <a:latin typeface="Ariston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39952" y="2060848"/>
            <a:ext cx="4727376" cy="4320480"/>
          </a:xfrm>
        </p:spPr>
        <p:txBody>
          <a:bodyPr rtlCol="0">
            <a:normAutofit lnSpcReduction="10000"/>
          </a:bodyPr>
          <a:lstStyle/>
          <a:p>
            <a:pPr indent="158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Катилось яблоко</a:t>
            </a:r>
          </a:p>
          <a:p>
            <a:pPr indent="158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Мимо сада,</a:t>
            </a:r>
          </a:p>
          <a:p>
            <a:pPr indent="158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Мимо сада,</a:t>
            </a:r>
          </a:p>
          <a:p>
            <a:pPr indent="158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Мимо града.</a:t>
            </a:r>
          </a:p>
          <a:p>
            <a:pPr indent="158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Кто поднимет,</a:t>
            </a:r>
          </a:p>
          <a:p>
            <a:pPr indent="158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Тот и выйдет!</a:t>
            </a:r>
          </a:p>
          <a:p>
            <a:pPr indent="15875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(Из русского фольклора)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ston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128FE-1CF2-4EB1-86DB-C00CDA84F9A4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7704137" cy="184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Праздник яблока</a:t>
            </a:r>
          </a:p>
        </p:txBody>
      </p:sp>
      <p:pic>
        <p:nvPicPr>
          <p:cNvPr id="17410" name="Picture 6" descr="66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60483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5072074"/>
          <a:ext cx="8820472" cy="114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D259A-248B-485A-B95C-C178741743CC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5214950"/>
            <a:ext cx="7772400" cy="119624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Славянская мифология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D9F2E-B217-407C-AF46-AC2E423264B3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Яблони в цвету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400" smtClean="0"/>
              <a:t>Примером жизнестойкости и долголетия могут служить </a:t>
            </a:r>
            <a:r>
              <a:rPr lang="ru-RU" sz="1400" b="1" smtClean="0"/>
              <a:t>яблоневые</a:t>
            </a:r>
            <a:r>
              <a:rPr lang="ru-RU" sz="1400" smtClean="0"/>
              <a:t> аллеи, окружающие Московский государственный университет на Воробьевых горах: высаженные в 1950 году, они до настоящего </a:t>
            </a:r>
          </a:p>
        </p:txBody>
      </p:sp>
      <p:pic>
        <p:nvPicPr>
          <p:cNvPr id="7" name="Содержимое 6" descr="en_78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2133600"/>
            <a:ext cx="1828800" cy="18288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6A540-8B3F-451A-99EF-BD61347C4741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10" name="Рисунок 9" descr="en_78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0021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n_78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573463"/>
            <a:ext cx="260191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n_781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365625"/>
            <a:ext cx="221773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EC8C7-81A6-467E-8979-29D82CD16462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5122" name="Picture 2" descr="C:\Users\Амир\Desktop\5 апреля 2012\яблоко\apple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8576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мир\Desktop\5 апреля 2012\яблоко\Рисунок 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500570"/>
            <a:ext cx="38576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мир\Desktop\5 апреля 2012\яблоко\Рисунок 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357430"/>
            <a:ext cx="3857620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Яблочный спас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536DB-6946-44DA-87E4-1B4CD50717FE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яблока (Великобритания)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2A124-6A8A-4E41-9FAB-E5549FC0088C}" type="slidenum">
              <a:rPr lang="ru-RU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Конкурс на длинную кожуру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F2DE0-836B-41C7-B7CD-FAA55261F5A9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52227" name="Picture 2" descr="C:\Users\Наташа\Desktop\8530fde8c4a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4600" y="1600200"/>
            <a:ext cx="6654800" cy="4525963"/>
          </a:xfr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E2E43-48C8-4C39-A2C1-FBD2B4E92E58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2050" name="Picture 2" descr="C:\Users\Амир\Desktop\5 апреля 2012\яблоко\Рисунок 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85762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5 апреля 2012\яблоко\Рисунок 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714620"/>
            <a:ext cx="385762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9E576-3469-4C14-B92D-14E9D1E1691D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1026" name="Picture 2" descr="C:\Users\Амир\Desktop\5 апреля 2012\яблоко\duvar-kagitlari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2143116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яблоко\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0"/>
            <a:ext cx="292892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яблоко\GreenApple_wat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143116"/>
            <a:ext cx="29289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яблоко\Рисунок 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" y="1"/>
            <a:ext cx="2928925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яблоко\140973_23968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28926" y="0"/>
            <a:ext cx="328614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5 апреля 2012\яблоко\an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28926" y="4714884"/>
            <a:ext cx="321471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5 апреля 2012\яблоко\x_942fedd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4714884"/>
            <a:ext cx="292892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Амир\Desktop\5 апреля 2012\яблоко\Рисунок 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43637" y="4714884"/>
            <a:ext cx="3000364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Амир\Desktop\5 апреля 2012\яблоко\Рисунок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203073" y="2143116"/>
            <a:ext cx="2940927" cy="260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42938" y="428625"/>
            <a:ext cx="781685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Зеленое яблоко - это частица </a:t>
            </a:r>
            <a:r>
              <a:rPr lang="ru-RU" sz="2600" b="1">
                <a:solidFill>
                  <a:schemeClr val="bg1"/>
                </a:solidFill>
                <a:latin typeface="Ariston"/>
                <a:ea typeface="Calibri" pitchFamily="34" charset="0"/>
                <a:cs typeface="Arial" charset="0"/>
              </a:rPr>
              <a:t>июля</a:t>
            </a: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,</a:t>
            </a:r>
            <a:b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</a:b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Но лето уже далеко и еще </a:t>
            </a:r>
            <a:r>
              <a:rPr lang="ru-RU" sz="2600" b="1">
                <a:solidFill>
                  <a:srgbClr val="FF0000"/>
                </a:solidFill>
                <a:latin typeface="Ariston"/>
                <a:ea typeface="Calibri" pitchFamily="34" charset="0"/>
                <a:cs typeface="Arial" charset="0"/>
              </a:rPr>
              <a:t>далеко</a:t>
            </a: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.</a:t>
            </a:r>
            <a:b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</a:b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Погожие дни, словно малые дети </a:t>
            </a:r>
            <a:r>
              <a:rPr lang="ru-RU" sz="2600" b="1">
                <a:solidFill>
                  <a:schemeClr val="bg1"/>
                </a:solidFill>
                <a:latin typeface="Ariston"/>
                <a:ea typeface="Calibri" pitchFamily="34" charset="0"/>
                <a:cs typeface="Arial" charset="0"/>
              </a:rPr>
              <a:t>уснули</a:t>
            </a: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.</a:t>
            </a:r>
            <a:b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</a:b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Им снится, наверно, что солнце опять </a:t>
            </a:r>
            <a:r>
              <a:rPr lang="ru-RU" sz="2600" b="1">
                <a:solidFill>
                  <a:srgbClr val="FF0000"/>
                </a:solidFill>
                <a:latin typeface="Ariston"/>
                <a:ea typeface="Calibri" pitchFamily="34" charset="0"/>
                <a:cs typeface="Arial" charset="0"/>
              </a:rPr>
              <a:t>высоко</a:t>
            </a: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.</a:t>
            </a:r>
            <a:b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</a:br>
            <a:endParaRPr lang="ru-RU" sz="2600" b="1">
              <a:solidFill>
                <a:srgbClr val="7030A0"/>
              </a:solidFill>
              <a:latin typeface="Ariston"/>
              <a:ea typeface="Calibri" pitchFamily="34" charset="0"/>
              <a:cs typeface="Arial" charset="0"/>
            </a:endParaRPr>
          </a:p>
          <a:p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Душистое яблоко - семечек спелых </a:t>
            </a:r>
            <a:r>
              <a:rPr lang="ru-RU" sz="2600" b="1">
                <a:solidFill>
                  <a:schemeClr val="bg1"/>
                </a:solidFill>
                <a:latin typeface="Ariston"/>
                <a:ea typeface="Calibri" pitchFamily="34" charset="0"/>
                <a:cs typeface="Arial" charset="0"/>
              </a:rPr>
              <a:t>темница</a:t>
            </a: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,</a:t>
            </a:r>
            <a:b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</a:b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Напитано соком, пронизано солнцем </a:t>
            </a:r>
            <a:r>
              <a:rPr lang="ru-RU" sz="2600" b="1">
                <a:solidFill>
                  <a:srgbClr val="FF0000"/>
                </a:solidFill>
                <a:latin typeface="Ariston"/>
                <a:ea typeface="Calibri" pitchFamily="34" charset="0"/>
                <a:cs typeface="Arial" charset="0"/>
              </a:rPr>
              <a:t>насквозь</a:t>
            </a: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,</a:t>
            </a:r>
            <a:b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</a:b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Короткого жаркого лета живая </a:t>
            </a:r>
            <a:r>
              <a:rPr lang="ru-RU" sz="2600" b="1">
                <a:solidFill>
                  <a:schemeClr val="bg1"/>
                </a:solidFill>
                <a:latin typeface="Ariston"/>
                <a:ea typeface="Calibri" pitchFamily="34" charset="0"/>
                <a:cs typeface="Arial" charset="0"/>
              </a:rPr>
              <a:t>частица,</a:t>
            </a: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/>
            </a:r>
            <a:b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</a:br>
            <a:r>
              <a:rPr lang="ru-RU" sz="2600" b="1">
                <a:solidFill>
                  <a:srgbClr val="7030A0"/>
                </a:solidFill>
                <a:latin typeface="Ariston"/>
                <a:ea typeface="Calibri" pitchFamily="34" charset="0"/>
                <a:cs typeface="Arial" charset="0"/>
              </a:rPr>
              <a:t>Которую мне до зимы сохранить </a:t>
            </a:r>
            <a:r>
              <a:rPr lang="ru-RU" sz="2600" b="1">
                <a:solidFill>
                  <a:srgbClr val="FF0000"/>
                </a:solidFill>
                <a:latin typeface="Ariston"/>
                <a:ea typeface="Calibri" pitchFamily="34" charset="0"/>
                <a:cs typeface="Arial" charset="0"/>
              </a:rPr>
              <a:t>удалось</a:t>
            </a:r>
            <a:r>
              <a:rPr lang="ru-RU" sz="2600" b="1">
                <a:solidFill>
                  <a:schemeClr val="bg1"/>
                </a:solidFill>
                <a:latin typeface="Ariston"/>
                <a:ea typeface="Calibri" pitchFamily="34" charset="0"/>
                <a:cs typeface="Arial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157AE-8419-4576-8FC4-0ED7BB4FCB59}" type="slidenum">
              <a:rPr lang="ru-RU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0188" y="609600"/>
            <a:ext cx="6272212" cy="515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3300"/>
                </a:solidFill>
              </a:rPr>
              <a:t> </a:t>
            </a:r>
            <a:r>
              <a:rPr lang="ru-RU" sz="4000" b="1" dirty="0">
                <a:solidFill>
                  <a:srgbClr val="FF3300"/>
                </a:solidFill>
              </a:rPr>
              <a:t>Райский сад</a:t>
            </a:r>
          </a:p>
        </p:txBody>
      </p:sp>
      <p:pic>
        <p:nvPicPr>
          <p:cNvPr id="18434" name="Picture 5" descr="Rajskij%20sad%20-%20Illjustracija%20k%20Biblejskim%20skazkam%20Sashi%20Chjorn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143000"/>
            <a:ext cx="65008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Способы приготовления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7E172-E78D-4506-8D20-34C684BC5C7A}" type="slidenum">
              <a:rPr lang="ru-RU"/>
              <a:pPr>
                <a:defRPr/>
              </a:pPr>
              <a:t>30</a:t>
            </a:fld>
            <a:endParaRPr lang="ru-RU"/>
          </a:p>
        </p:txBody>
      </p:sp>
      <p:pic>
        <p:nvPicPr>
          <p:cNvPr id="4098" name="Picture 2" descr="C:\Users\Амир\Desktop\5 апреля 2012\яблоко\Рисунок 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286257"/>
            <a:ext cx="300036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мир\Desktop\5 апреля 2012\яблоко\Рисунок 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4286256"/>
            <a:ext cx="314323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мир\Desktop\5 апреля 2012\яблоко\4986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714488"/>
            <a:ext cx="300036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Амир\Desktop\5 апреля 2012\яблоко\Рисунок 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1" y="1714488"/>
            <a:ext cx="314324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Амир\Desktop\5 апреля 2012\яблоко\Рисунок 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00364" y="4286256"/>
            <a:ext cx="3000396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Амир\Desktop\5 апреля 2012\яблоко\Рисунок 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00364" y="1714488"/>
            <a:ext cx="3000396" cy="257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4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4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4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4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4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941168"/>
            <a:ext cx="7772400" cy="150018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Напитки из яблок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A1642-D341-49E9-82CF-35D286DA809F}" type="slidenum">
              <a:rPr lang="ru-RU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Кулинарные изыски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DE8DB-88B1-4D3C-9B15-932A82A69EBB}" type="slidenum">
              <a:rPr lang="ru-RU"/>
              <a:pPr>
                <a:defRPr/>
              </a:pPr>
              <a:t>32</a:t>
            </a:fld>
            <a:endParaRPr lang="ru-RU"/>
          </a:p>
        </p:txBody>
      </p:sp>
      <p:pic>
        <p:nvPicPr>
          <p:cNvPr id="63491" name="Picture 2" descr="C:\Users\Наташ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16113"/>
            <a:ext cx="2247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 descr="C:\Users\Наташа\Desktop\52486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628775"/>
            <a:ext cx="1778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4" descr="C:\Users\Наташа\Desktop\6f430fa543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557338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5" descr="C:\Users\Наташа\Desktop\198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933825"/>
            <a:ext cx="26654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6" descr="C:\Users\Наташа\Desktop\b_20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573463"/>
            <a:ext cx="19716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7" descr="C:\Users\Наташа\Desktop\pirog-s-yablokami-i-smetano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4149725"/>
            <a:ext cx="21367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476672"/>
            <a:ext cx="8429684" cy="880626"/>
          </a:xfrm>
        </p:spPr>
        <p:txBody>
          <a:bodyPr rtlCol="0"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Яблоко в науке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E61CF-2EE3-4D04-B347-AC90861DADF0}" type="slidenum">
              <a:rPr lang="ru-RU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Видеть во сне Яблоко к непосильному труду, сомнительным делам.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1FF3-1531-4F0C-B10D-4B066812B00F}" type="slidenum">
              <a:rPr lang="ru-RU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825"/>
          </a:xfrm>
        </p:spPr>
        <p:txBody>
          <a:bodyPr/>
          <a:lstStyle/>
          <a:p>
            <a:pPr algn="r"/>
            <a:r>
              <a:rPr lang="ru-RU" b="1" i="1" smtClean="0">
                <a:latin typeface="Ariston"/>
              </a:rPr>
              <a:t>Съесть яблоко, не обтерев, - накликать нечистого. </a:t>
            </a:r>
            <a:br>
              <a:rPr lang="ru-RU" b="1" i="1" smtClean="0">
                <a:latin typeface="Ariston"/>
              </a:rPr>
            </a:br>
            <a:r>
              <a:rPr lang="ru-RU" b="1" i="1" smtClean="0">
                <a:latin typeface="Ariston"/>
              </a:rPr>
              <a:t>(Суррей).</a:t>
            </a:r>
            <a:endParaRPr lang="ru-RU" b="1" smtClean="0">
              <a:latin typeface="Aristo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B573A-9E76-45DE-ADB2-1D67F564C9D1}" type="slidenum">
              <a:rPr lang="ru-RU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Интересные факты</a:t>
            </a:r>
            <a:endParaRPr 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5D04E-3368-46C9-8ADF-24FEEAC01902}" type="slidenum">
              <a:rPr lang="ru-RU"/>
              <a:pPr>
                <a:defRPr/>
              </a:pPr>
              <a:t>36</a:t>
            </a:fld>
            <a:endParaRPr lang="ru-RU"/>
          </a:p>
        </p:txBody>
      </p:sp>
      <p:pic>
        <p:nvPicPr>
          <p:cNvPr id="3074" name="Picture 2" descr="C:\Users\Амир\Desktop\5 апреля 2012\яблоко\5136653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1571612"/>
            <a:ext cx="32147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5 апреля 2012\яблоко\14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00570"/>
            <a:ext cx="3000364" cy="235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5 апреля 2012\яблоко\1274735391_image000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5" y="4500571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5 апреля 2012\яблоко\Рисунок 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571613"/>
            <a:ext cx="300036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мир\Desktop\5 апреля 2012\яблоко\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1571612"/>
            <a:ext cx="2928926" cy="296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мир\Desktop\5 апреля 2012\яблоко\Рисунок 1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00364" y="4500571"/>
            <a:ext cx="321471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Яблоко - гигант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232C3-E352-401C-9A67-87FB73CEDBC4}" type="slidenum">
              <a:rPr lang="ru-RU"/>
              <a:pPr>
                <a:defRPr/>
              </a:pPr>
              <a:t>37</a:t>
            </a:fld>
            <a:endParaRPr lang="ru-RU"/>
          </a:p>
        </p:txBody>
      </p:sp>
      <p:pic>
        <p:nvPicPr>
          <p:cNvPr id="72707" name="Picture 2" descr="C:\Users\Наташа\Desktop\Самое-большое-яблоко-в-мире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349375"/>
            <a:ext cx="5905500" cy="4595813"/>
          </a:xfr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2001837"/>
          </a:xfrm>
        </p:spPr>
        <p:txBody>
          <a:bodyPr/>
          <a:lstStyle/>
          <a:p>
            <a:r>
              <a:rPr lang="ru-RU" sz="2200" b="1" smtClean="0">
                <a:solidFill>
                  <a:srgbClr val="FF0000"/>
                </a:solidFill>
              </a:rPr>
              <a:t>Яблоко</a:t>
            </a:r>
            <a:r>
              <a:rPr lang="ru-RU" sz="2200" smtClean="0"/>
              <a:t> с ветки в траву  упадёт,</a:t>
            </a:r>
            <a:br>
              <a:rPr lang="ru-RU" sz="2200" smtClean="0"/>
            </a:br>
            <a:r>
              <a:rPr lang="ru-RU" sz="2200" b="1" smtClean="0">
                <a:solidFill>
                  <a:srgbClr val="FF0000"/>
                </a:solidFill>
              </a:rPr>
              <a:t>Яблоко</a:t>
            </a:r>
            <a:r>
              <a:rPr lang="ru-RU" sz="2200" smtClean="0"/>
              <a:t> с ветки ёжик найдёт.</a:t>
            </a:r>
            <a:br>
              <a:rPr lang="ru-RU" sz="2200" smtClean="0"/>
            </a:br>
            <a:r>
              <a:rPr lang="ru-RU" sz="2200" b="1" smtClean="0">
                <a:solidFill>
                  <a:srgbClr val="FF0000"/>
                </a:solidFill>
              </a:rPr>
              <a:t>Яблоко</a:t>
            </a:r>
            <a:r>
              <a:rPr lang="ru-RU" sz="2200" smtClean="0"/>
              <a:t> ёжик домой принесёт.</a:t>
            </a:r>
            <a:r>
              <a:rPr lang="ru-RU" smtClean="0"/>
              <a:t/>
            </a:r>
            <a:br>
              <a:rPr lang="ru-RU" smtClean="0"/>
            </a:br>
            <a:r>
              <a:rPr lang="ru-RU" sz="2200" smtClean="0"/>
              <a:t>Крошкам ежатам на терке натрёт.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51BDB-99D3-4E73-9AE9-2847C099CF5D}" type="slidenum">
              <a:rPr lang="ru-RU"/>
              <a:pPr>
                <a:defRPr/>
              </a:pPr>
              <a:t>38</a:t>
            </a:fld>
            <a:endParaRPr lang="ru-RU"/>
          </a:p>
        </p:txBody>
      </p:sp>
      <p:pic>
        <p:nvPicPr>
          <p:cNvPr id="73731" name="Picture 2" descr="C:\Users\Наташа\Documents\ёж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420938"/>
            <a:ext cx="5322888" cy="3567112"/>
          </a:xfr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Игра </a:t>
            </a:r>
            <a:r>
              <a:rPr lang="ru-RU" i="1" smtClean="0">
                <a:solidFill>
                  <a:srgbClr val="FF0000"/>
                </a:solidFill>
              </a:rPr>
              <a:t>Яблочный червяк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21EFD-962F-44E6-BABD-83AE6E9891CB}" type="slidenum">
              <a:rPr lang="ru-RU"/>
              <a:pPr>
                <a:defRPr/>
              </a:pPr>
              <a:t>39</a:t>
            </a:fld>
            <a:endParaRPr lang="ru-RU"/>
          </a:p>
        </p:txBody>
      </p:sp>
      <p:pic>
        <p:nvPicPr>
          <p:cNvPr id="74755" name="Picture 2" descr="C:\Users\Наташа\Desktop\zelenaya-gusenitsa-polzuschaya-po-krasnomu-yabloku-0001053894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43063"/>
            <a:ext cx="5786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/>
              <a:t>Яблочный   секрет</a:t>
            </a:r>
          </a:p>
        </p:txBody>
      </p:sp>
      <p:pic>
        <p:nvPicPr>
          <p:cNvPr id="5" name="Содержимое 4" descr="redapp05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28775"/>
            <a:ext cx="5087938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B2079-E2B8-40DD-BC6F-21265DF21BA8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D53C-4D9A-4DDE-B3D5-53E5DCCA44EE}" type="slidenum">
              <a:rPr lang="ru-RU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936625"/>
          </a:xfrm>
        </p:spPr>
        <p:txBody>
          <a:bodyPr/>
          <a:lstStyle/>
          <a:p>
            <a:r>
              <a:rPr lang="ru-RU" smtClean="0"/>
              <a:t>Урожай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smtClean="0">
                <a:solidFill>
                  <a:srgbClr val="800000"/>
                </a:solidFill>
              </a:rPr>
              <a:t>       </a:t>
            </a:r>
            <a:endParaRPr lang="ru-RU" sz="2800" smtClean="0"/>
          </a:p>
        </p:txBody>
      </p:sp>
      <p:pic>
        <p:nvPicPr>
          <p:cNvPr id="20483" name="Picture 6" descr="reWa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981075"/>
            <a:ext cx="8135938" cy="56864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8175" y="3573463"/>
            <a:ext cx="7235825" cy="2951162"/>
          </a:xfrm>
        </p:spPr>
        <p:txBody>
          <a:bodyPr rtlCol="0">
            <a:normAutofit fontScale="92500" lnSpcReduction="20000"/>
          </a:bodyPr>
          <a:lstStyle/>
          <a:p>
            <a:pPr indent="19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130" dirty="0" smtClean="0">
                <a:latin typeface="Ariston" pitchFamily="66" charset="0"/>
              </a:rPr>
              <a:t>Яблоко спелое, красное, сладкое, </a:t>
            </a:r>
            <a:br>
              <a:rPr lang="ru-RU" b="1" spc="130" dirty="0" smtClean="0">
                <a:latin typeface="Ariston" pitchFamily="66" charset="0"/>
              </a:rPr>
            </a:br>
            <a:r>
              <a:rPr lang="ru-RU" b="1" spc="130" dirty="0" smtClean="0">
                <a:latin typeface="Ariston" pitchFamily="66" charset="0"/>
              </a:rPr>
              <a:t>Яблоко хрусткое, с кожицей гладкою. </a:t>
            </a:r>
            <a:br>
              <a:rPr lang="ru-RU" b="1" spc="130" dirty="0" smtClean="0">
                <a:latin typeface="Ariston" pitchFamily="66" charset="0"/>
              </a:rPr>
            </a:br>
            <a:r>
              <a:rPr lang="ru-RU" b="1" spc="130" dirty="0" smtClean="0">
                <a:latin typeface="Ariston" pitchFamily="66" charset="0"/>
              </a:rPr>
              <a:t>Яблоко я пополам разломлю, </a:t>
            </a:r>
            <a:br>
              <a:rPr lang="ru-RU" b="1" spc="130" dirty="0" smtClean="0">
                <a:latin typeface="Ariston" pitchFamily="66" charset="0"/>
              </a:rPr>
            </a:br>
            <a:r>
              <a:rPr lang="ru-RU" b="1" spc="130" dirty="0" smtClean="0">
                <a:latin typeface="Ariston" pitchFamily="66" charset="0"/>
              </a:rPr>
              <a:t>Яблоко с другом своим разделю.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CD13C-7088-4E98-884D-F836EC2D8679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88032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</a:rPr>
              <a:t>"Вы любите яблоки? Значит, вы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человек усердный и чуть... старомодный". 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Ивлин Канн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A83B1-402C-4B0D-9DA8-58CA584101EF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0825" y="476250"/>
            <a:ext cx="46085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Ariston"/>
                <a:ea typeface="Times New Roman" pitchFamily="18" charset="0"/>
                <a:cs typeface="Arial" charset="0"/>
              </a:rPr>
              <a:t>Я - крепкое, хрустящее,</a:t>
            </a:r>
          </a:p>
          <a:p>
            <a:pPr eaLnBrk="0" hangingPunct="0"/>
            <a:r>
              <a:rPr lang="ru-RU" sz="2800">
                <a:solidFill>
                  <a:schemeClr val="bg1"/>
                </a:solidFill>
                <a:latin typeface="Ariston"/>
                <a:ea typeface="Times New Roman" pitchFamily="18" charset="0"/>
                <a:cs typeface="Arial" charset="0"/>
              </a:rPr>
              <a:t>Чудо настоящее.</a:t>
            </a:r>
          </a:p>
          <a:p>
            <a:pPr eaLnBrk="0" hangingPunct="0"/>
            <a:r>
              <a:rPr lang="ru-RU" sz="2800">
                <a:solidFill>
                  <a:schemeClr val="bg1"/>
                </a:solidFill>
                <a:latin typeface="Ariston"/>
                <a:ea typeface="Times New Roman" pitchFamily="18" charset="0"/>
                <a:cs typeface="Arial" charset="0"/>
              </a:rPr>
              <a:t>Желтое и красное</a:t>
            </a:r>
          </a:p>
          <a:p>
            <a:pPr eaLnBrk="0" hangingPunct="0"/>
            <a:r>
              <a:rPr lang="ru-RU" sz="2800">
                <a:solidFill>
                  <a:schemeClr val="bg1"/>
                </a:solidFill>
                <a:latin typeface="Ariston"/>
                <a:ea typeface="Times New Roman" pitchFamily="18" charset="0"/>
                <a:cs typeface="Arial" charset="0"/>
              </a:rPr>
              <a:t>- Кожица атласная.</a:t>
            </a:r>
          </a:p>
          <a:p>
            <a:pPr eaLnBrk="0" hangingPunct="0"/>
            <a:r>
              <a:rPr lang="ru-RU" sz="2800">
                <a:solidFill>
                  <a:schemeClr val="bg1"/>
                </a:solidFill>
                <a:latin typeface="Ariston"/>
                <a:ea typeface="Times New Roman" pitchFamily="18" charset="0"/>
                <a:cs typeface="Arial" charset="0"/>
              </a:rPr>
              <a:t>Яблочко румяное</a:t>
            </a:r>
          </a:p>
          <a:p>
            <a:pPr eaLnBrk="0" hangingPunct="0"/>
            <a:r>
              <a:rPr lang="ru-RU" sz="2800">
                <a:solidFill>
                  <a:schemeClr val="bg1"/>
                </a:solidFill>
                <a:latin typeface="Ariston"/>
                <a:ea typeface="Times New Roman" pitchFamily="18" charset="0"/>
                <a:cs typeface="Arial" charset="0"/>
              </a:rPr>
              <a:t>Детям всем желанное!</a:t>
            </a:r>
          </a:p>
          <a:p>
            <a:pPr eaLnBrk="0" hangingPunct="0"/>
            <a:endParaRPr lang="ru-RU" sz="2800">
              <a:solidFill>
                <a:schemeClr val="bg1"/>
              </a:solidFill>
              <a:latin typeface="Ariston"/>
              <a:ea typeface="Times New Roman" pitchFamily="18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C4B7-92ED-4F42-AA10-6AC7A98C138F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863600"/>
          </a:xfrm>
        </p:spPr>
        <p:txBody>
          <a:bodyPr/>
          <a:lstStyle/>
          <a:p>
            <a:r>
              <a:rPr lang="ru-RU" smtClean="0">
                <a:solidFill>
                  <a:srgbClr val="CC0000"/>
                </a:solidFill>
              </a:rPr>
              <a:t>ИЗ ИСТОРИИ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268413"/>
            <a:ext cx="72009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Яблоко – древнейший плод.</a:t>
            </a:r>
          </a:p>
        </p:txBody>
      </p:sp>
      <p:pic>
        <p:nvPicPr>
          <p:cNvPr id="27651" name="Picture 5" descr="1333131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276475"/>
            <a:ext cx="54721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2034</Words>
  <Application>Microsoft Office PowerPoint</Application>
  <PresentationFormat>Экран (4:3)</PresentationFormat>
  <Paragraphs>157</Paragraphs>
  <Slides>40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Constantia</vt:lpstr>
      <vt:lpstr>Arial</vt:lpstr>
      <vt:lpstr>Calibri</vt:lpstr>
      <vt:lpstr>Ariston</vt:lpstr>
      <vt:lpstr>Times New Roman</vt:lpstr>
      <vt:lpstr>Тема Office</vt:lpstr>
      <vt:lpstr>Тема Office</vt:lpstr>
      <vt:lpstr>Слайд 1</vt:lpstr>
      <vt:lpstr>Слайд 2</vt:lpstr>
      <vt:lpstr> Райский сад</vt:lpstr>
      <vt:lpstr>Яблочный   секрет</vt:lpstr>
      <vt:lpstr>Урожай</vt:lpstr>
      <vt:lpstr>Слайд 6</vt:lpstr>
      <vt:lpstr>Слайд 7</vt:lpstr>
      <vt:lpstr>Слайд 8</vt:lpstr>
      <vt:lpstr>ИЗ ИСТОРИИ</vt:lpstr>
      <vt:lpstr>Карта Греции</vt:lpstr>
      <vt:lpstr>  Ярослав Мудрый</vt:lpstr>
      <vt:lpstr>Слайд 12</vt:lpstr>
      <vt:lpstr>Анис полосатый</vt:lpstr>
      <vt:lpstr>Ранет</vt:lpstr>
      <vt:lpstr>Мельба</vt:lpstr>
      <vt:lpstr>Голден</vt:lpstr>
      <vt:lpstr>Штрифель</vt:lpstr>
      <vt:lpstr>Слайд 18</vt:lpstr>
      <vt:lpstr>Считалочка </vt:lpstr>
      <vt:lpstr>Слайд 20</vt:lpstr>
      <vt:lpstr>Слайд 21</vt:lpstr>
      <vt:lpstr>Яблони в цвету</vt:lpstr>
      <vt:lpstr>Слайд 23</vt:lpstr>
      <vt:lpstr>Слайд 24</vt:lpstr>
      <vt:lpstr>Слайд 25</vt:lpstr>
      <vt:lpstr>Конкурс на длинную кожуру</vt:lpstr>
      <vt:lpstr>Слайд 27</vt:lpstr>
      <vt:lpstr>Слайд 28</vt:lpstr>
      <vt:lpstr>Слайд 29</vt:lpstr>
      <vt:lpstr>Слайд 30</vt:lpstr>
      <vt:lpstr>Слайд 31</vt:lpstr>
      <vt:lpstr>Кулинарные изыски</vt:lpstr>
      <vt:lpstr>Слайд 33</vt:lpstr>
      <vt:lpstr>Видеть во сне Яблоко к непосильному труду, сомнительным делам.</vt:lpstr>
      <vt:lpstr>Съесть яблоко, не обтерев, - накликать нечистого.  (Суррей).</vt:lpstr>
      <vt:lpstr>Интересные факты</vt:lpstr>
      <vt:lpstr>Яблоко - гигант</vt:lpstr>
      <vt:lpstr>Яблоко с ветки в траву  упадёт, Яблоко с ветки ёжик найдёт. Яблоко ёжик домой принесёт. Крошкам ежатам на терке натрёт.</vt:lpstr>
      <vt:lpstr>Игра Яблочный червяк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Амир</dc:creator>
  <cp:lastModifiedBy>nadezhda.pronskaya</cp:lastModifiedBy>
  <cp:revision>104</cp:revision>
  <dcterms:modified xsi:type="dcterms:W3CDTF">2013-04-01T10:13:24Z</dcterms:modified>
</cp:coreProperties>
</file>