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7" r:id="rId2"/>
    <p:sldId id="291" r:id="rId3"/>
    <p:sldId id="300" r:id="rId4"/>
    <p:sldId id="299" r:id="rId5"/>
    <p:sldId id="302" r:id="rId6"/>
    <p:sldId id="292" r:id="rId7"/>
    <p:sldId id="309" r:id="rId8"/>
    <p:sldId id="293" r:id="rId9"/>
    <p:sldId id="294" r:id="rId10"/>
    <p:sldId id="295" r:id="rId11"/>
    <p:sldId id="304" r:id="rId12"/>
    <p:sldId id="303" r:id="rId13"/>
    <p:sldId id="311" r:id="rId14"/>
    <p:sldId id="312" r:id="rId15"/>
    <p:sldId id="310" r:id="rId16"/>
    <p:sldId id="313" r:id="rId17"/>
    <p:sldId id="306" r:id="rId18"/>
    <p:sldId id="298" r:id="rId19"/>
    <p:sldId id="314" r:id="rId20"/>
    <p:sldId id="315" r:id="rId21"/>
    <p:sldId id="307" r:id="rId22"/>
    <p:sldId id="316" r:id="rId23"/>
    <p:sldId id="308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00"/>
    <a:srgbClr val="008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02" y="-6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998989-3DF2-425F-9C4C-23FD6EA7782E}" type="datetimeFigureOut">
              <a:rPr lang="ru-RU"/>
              <a:pPr>
                <a:defRPr/>
              </a:pPr>
              <a:t>01.04.2013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6013ED-B5B7-421B-B75E-6BFA407F4E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08A0FA-8447-4E0B-9B8D-8AFB23A70389}" type="datetimeFigureOut">
              <a:rPr lang="ru-RU"/>
              <a:pPr>
                <a:defRPr/>
              </a:pPr>
              <a:t>01.04.2013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D30DC0-83FA-4063-A4AE-2F61C0E854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0ABA6A-2139-442C-B4B1-1D2B4AF8A832}" type="datetimeFigureOut">
              <a:rPr lang="ru-RU"/>
              <a:pPr>
                <a:defRPr/>
              </a:pPr>
              <a:t>01.04.2013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D4D0B5-82D9-4600-8C1E-9BD23BF165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0568E-EF73-4D02-91D2-C4E715DF10CB}" type="datetimeFigureOut">
              <a:rPr lang="ru-RU"/>
              <a:pPr>
                <a:defRPr/>
              </a:pPr>
              <a:t>01.04.2013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823E18-33ED-49BF-A1AC-872BC4F527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46A068-5072-4140-81AB-47D8D256192F}" type="datetimeFigureOut">
              <a:rPr lang="ru-RU"/>
              <a:pPr>
                <a:defRPr/>
              </a:pPr>
              <a:t>01.04.2013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F9890A-3863-4574-87C2-A418F750B5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0EDAE6-A6AF-4C75-B98F-28EA50A799B1}" type="datetimeFigureOut">
              <a:rPr lang="ru-RU"/>
              <a:pPr>
                <a:defRPr/>
              </a:pPr>
              <a:t>01.04.2013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9CA33-B274-478D-98B5-51806D45C2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8FAECB-9507-466D-B33A-B3B21BF4075D}" type="datetimeFigureOut">
              <a:rPr lang="ru-RU"/>
              <a:pPr>
                <a:defRPr/>
              </a:pPr>
              <a:t>01.04.2013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3BB21B-5D98-48A0-9447-40DFAA686F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1759D-C19D-4AF6-864A-970C80BA785F}" type="datetimeFigureOut">
              <a:rPr lang="ru-RU"/>
              <a:pPr>
                <a:defRPr/>
              </a:pPr>
              <a:t>01.04.2013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BE01FA-34EA-49F4-BDAB-F6D8256B4E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92AB5-B4DA-4A1F-88C2-271D2AC669D1}" type="datetimeFigureOut">
              <a:rPr lang="ru-RU"/>
              <a:pPr>
                <a:defRPr/>
              </a:pPr>
              <a:t>01.04.2013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B4C4A-B1C1-45FA-BFF3-32E2CCA076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572088-50D3-4604-8A7A-9DAB572ABAE1}" type="datetimeFigureOut">
              <a:rPr lang="ru-RU"/>
              <a:pPr>
                <a:defRPr/>
              </a:pPr>
              <a:t>01.04.2013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ED381F-E787-44B6-B37F-39CF31EF2D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A36420-B8CE-44E9-BEB8-B85E04F0438D}" type="datetimeFigureOut">
              <a:rPr lang="ru-RU"/>
              <a:pPr>
                <a:defRPr/>
              </a:pPr>
              <a:t>01.04.2013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033099-4E2F-4265-B068-5DA1FB1E7C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EDA64D1-D0A9-44B7-AC15-0E3ED84A5D3A}" type="datetimeFigureOut">
              <a:rPr lang="ru-RU"/>
              <a:pPr>
                <a:defRPr/>
              </a:pPr>
              <a:t>01.04.2013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A2E98C2-1745-4C74-BF18-AD63FD1C63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1\Desktop\&#1091;&#1088;&#1086;&#1082;%20&#1082;&#1086;&#1085;&#1082;&#1091;&#1088;&#1089;\kap-kap-kap-dozhdik-poshel-pesnya-pro-tuchku(muzofon.com)(1).mp3" TargetMode="External"/><Relationship Id="rId5" Type="http://schemas.openxmlformats.org/officeDocument/2006/relationships/image" Target="../media/image22.png"/><Relationship Id="rId4" Type="http://schemas.openxmlformats.org/officeDocument/2006/relationships/image" Target="../media/image21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1\Desktop\&#1091;&#1088;&#1086;&#1082;%20&#1082;&#1086;&#1085;&#1082;&#1091;&#1088;&#1089;\&#1084;&#1091;&#1083;&#1100;&#1090;&#1092;&#1080;&#1083;&#1100;&#1084;.wmv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gif"/><Relationship Id="rId4" Type="http://schemas.openxmlformats.org/officeDocument/2006/relationships/image" Target="../media/image30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gif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:\анимация горы\294624_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76738" y="1428750"/>
            <a:ext cx="4332287" cy="4994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54175"/>
          </a:xfrm>
        </p:spPr>
        <p:txBody>
          <a:bodyPr/>
          <a:lstStyle/>
          <a:p>
            <a:r>
              <a:rPr lang="ru-RU" smtClean="0">
                <a:solidFill>
                  <a:srgbClr val="336600"/>
                </a:solidFill>
              </a:rPr>
              <a:t>Урок окружающего мира</a:t>
            </a:r>
            <a:br>
              <a:rPr lang="ru-RU" smtClean="0">
                <a:solidFill>
                  <a:srgbClr val="336600"/>
                </a:solidFill>
              </a:rPr>
            </a:br>
            <a:r>
              <a:rPr lang="ru-RU" smtClean="0">
                <a:solidFill>
                  <a:srgbClr val="336600"/>
                </a:solidFill>
              </a:rPr>
              <a:t>Как разрушаются камни</a:t>
            </a:r>
            <a:br>
              <a:rPr lang="ru-RU" smtClean="0">
                <a:solidFill>
                  <a:srgbClr val="336600"/>
                </a:solidFill>
              </a:rPr>
            </a:br>
            <a:endParaRPr lang="ru-RU" smtClean="0">
              <a:solidFill>
                <a:srgbClr val="336600"/>
              </a:solidFill>
            </a:endParaRPr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>
          <a:xfrm>
            <a:off x="357188" y="1600200"/>
            <a:ext cx="4214812" cy="45259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mtClean="0"/>
              <a:t>Автор: Дворникова</a:t>
            </a:r>
          </a:p>
          <a:p>
            <a:pPr>
              <a:buFont typeface="Arial" charset="0"/>
              <a:buNone/>
            </a:pPr>
            <a:r>
              <a:rPr lang="ru-RU" smtClean="0"/>
              <a:t> Марина Леонидовна</a:t>
            </a:r>
          </a:p>
          <a:p>
            <a:pPr>
              <a:buFont typeface="Arial" charset="0"/>
              <a:buNone/>
            </a:pPr>
            <a:r>
              <a:rPr lang="ru-RU" smtClean="0"/>
              <a:t>Учитель начальных классов</a:t>
            </a:r>
          </a:p>
          <a:p>
            <a:pPr>
              <a:buFont typeface="Arial" charset="0"/>
              <a:buNone/>
            </a:pPr>
            <a:r>
              <a:rPr lang="ru-RU" smtClean="0"/>
              <a:t>Жигаловской СОШ №1</a:t>
            </a:r>
          </a:p>
          <a:p>
            <a:pPr>
              <a:buFont typeface="Arial" charset="0"/>
              <a:buNone/>
            </a:pPr>
            <a:r>
              <a:rPr lang="ru-RU" smtClean="0"/>
              <a:t>п.Жигалово</a:t>
            </a:r>
          </a:p>
          <a:p>
            <a:pPr>
              <a:buFont typeface="Arial" charset="0"/>
              <a:buNone/>
            </a:pPr>
            <a:r>
              <a:rPr lang="ru-RU" smtClean="0"/>
              <a:t>Иркутской области</a:t>
            </a:r>
            <a:endParaRPr lang="ru-RU" sz="36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Прямоугольник 1"/>
          <p:cNvSpPr>
            <a:spLocks noChangeArrowheads="1"/>
          </p:cNvSpPr>
          <p:nvPr/>
        </p:nvSpPr>
        <p:spPr bwMode="auto">
          <a:xfrm>
            <a:off x="428625" y="571500"/>
            <a:ext cx="80010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i="1"/>
              <a:t>Какие природные силы могут разрушить  камень? </a:t>
            </a:r>
            <a:endParaRPr lang="ru-RU" sz="3200"/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4643438" y="2071688"/>
            <a:ext cx="4214812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/>
              <a:t>Изменение температуры, неравномерное нагревание- образование трещин</a:t>
            </a:r>
          </a:p>
        </p:txBody>
      </p:sp>
      <p:pic>
        <p:nvPicPr>
          <p:cNvPr id="1026" name="Picture 2" descr="C:\Users\1\Desktop\урок почва\как разрушаются камни\рисунки камни\31528802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1571625"/>
            <a:ext cx="4629150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3563938" y="260350"/>
            <a:ext cx="194468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600">
                <a:solidFill>
                  <a:srgbClr val="00B050"/>
                </a:solidFill>
              </a:rPr>
              <a:t>Вода</a:t>
            </a:r>
          </a:p>
        </p:txBody>
      </p:sp>
      <p:pic>
        <p:nvPicPr>
          <p:cNvPr id="17" name="Picture 2" descr="F:\анимация горы\5EDB865E11B3-9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1357313"/>
            <a:ext cx="3554413" cy="473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4429125" y="2000250"/>
            <a:ext cx="4357688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/>
              <a:t> Вода  попадает в трещинки и при замерзании ещё больше разрушает камень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43388" y="2828925"/>
            <a:ext cx="4406900" cy="3486150"/>
          </a:xfrm>
          <a:prstGeom prst="rect">
            <a:avLst/>
          </a:prstGeom>
          <a:noFill/>
        </p:spPr>
      </p:pic>
      <p:sp>
        <p:nvSpPr>
          <p:cNvPr id="24578" name="Прямоугольник 1"/>
          <p:cNvSpPr>
            <a:spLocks noChangeArrowheads="1"/>
          </p:cNvSpPr>
          <p:nvPr/>
        </p:nvSpPr>
        <p:spPr bwMode="auto">
          <a:xfrm>
            <a:off x="1071563" y="214313"/>
            <a:ext cx="67151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5400" b="1" i="1">
                <a:solidFill>
                  <a:srgbClr val="00B050"/>
                </a:solidFill>
              </a:rPr>
              <a:t>Капля камень точит</a:t>
            </a:r>
            <a:endParaRPr lang="ru-RU" sz="5400">
              <a:solidFill>
                <a:srgbClr val="00B050"/>
              </a:solidFill>
            </a:endParaRPr>
          </a:p>
        </p:txBody>
      </p:sp>
      <p:pic>
        <p:nvPicPr>
          <p:cNvPr id="6" name="Рисунок 5" descr="miner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4175" y="1189038"/>
            <a:ext cx="3822700" cy="2949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428625"/>
            <a:ext cx="7929563" cy="594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3" y="500063"/>
            <a:ext cx="7710487" cy="578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4" descr="F:\анимация горы\animashki-pogoda-64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5286375" y="0"/>
            <a:ext cx="3490913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Picture 4" descr="F:\анимация горы\animashki-pogoda-64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-142875"/>
            <a:ext cx="3571875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3" descr="F:\анимация горы\553061536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75" y="2071688"/>
            <a:ext cx="428625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ru-RU" smtClean="0">
                <a:solidFill>
                  <a:srgbClr val="0070C0"/>
                </a:solidFill>
              </a:rPr>
              <a:t>Динамическая пауза</a:t>
            </a:r>
          </a:p>
        </p:txBody>
      </p:sp>
      <p:pic>
        <p:nvPicPr>
          <p:cNvPr id="4" name="kap-kap-kap-dozhdik-poshel-pesnya-pro-tuchku(muzofon.com)(1).mp3">
            <a:hlinkClick r:id="" action="ppaction://media"/>
          </p:cNvPr>
          <p:cNvPicPr>
            <a:picLocks noGrp="1" noRot="1" noChangeAspect="1"/>
          </p:cNvPicPr>
          <p:nvPr>
            <p:ph idx="4294967295"/>
            <a:audioFile r:link="rId1"/>
          </p:nvPr>
        </p:nvPicPr>
        <p:blipFill>
          <a:blip r:embed="rId5"/>
          <a:srcRect/>
          <a:stretch>
            <a:fillRect/>
          </a:stretch>
        </p:blipFill>
        <p:spPr>
          <a:xfrm>
            <a:off x="8839200" y="5786438"/>
            <a:ext cx="304800" cy="3048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67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Файл:Delicate Arch USA Uta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428625"/>
            <a:ext cx="8024813" cy="601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dolina_privedeni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428625"/>
            <a:ext cx="8056563" cy="604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://vecherka.su/pics/uploads/archive2011/07_2011/29072011/2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" y="428625"/>
            <a:ext cx="8024813" cy="603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Столбы выветривания (3 фото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" y="428625"/>
            <a:ext cx="8072438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Прямоугольник 5"/>
          <p:cNvSpPr>
            <a:spLocks noChangeArrowheads="1"/>
          </p:cNvSpPr>
          <p:nvPr/>
        </p:nvSpPr>
        <p:spPr bwMode="auto">
          <a:xfrm>
            <a:off x="857250" y="500063"/>
            <a:ext cx="7572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latin typeface="Arial" charset="0"/>
              </a:rPr>
              <a:t>Какая сила разрушает эти камни 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9" name="мультфильм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advClick="0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25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7" descr="08032_3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357188"/>
            <a:ext cx="8572500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C:\Users\1\Desktop\урок почва\как разрушаются камни\рисунки камни\31528802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500063"/>
            <a:ext cx="3357562" cy="274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Picture 2" descr="F:\анимация горы\animashki-pogoda-4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3" y="357188"/>
            <a:ext cx="3286125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1" descr="C:\Documents and Settings\user\Рабочий стол\анимашки урок\Photo 071_tm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88" y="3857625"/>
            <a:ext cx="2301875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2" descr="C:\Documents and Settings\user\Рабочий стол\анимашки урок\kapli-25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05250" y="3086100"/>
            <a:ext cx="511175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600" b="1" smtClean="0">
                <a:solidFill>
                  <a:srgbClr val="00B050"/>
                </a:solidFill>
              </a:rPr>
              <a:t>Вспомни!</a:t>
            </a:r>
          </a:p>
        </p:txBody>
      </p:sp>
      <p:sp>
        <p:nvSpPr>
          <p:cNvPr id="1433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4000" smtClean="0"/>
              <a:t>Что происходит с газообразными веществами  при нагревании и охлаждении? </a:t>
            </a:r>
          </a:p>
          <a:p>
            <a:pPr algn="ctr"/>
            <a:r>
              <a:rPr lang="ru-RU" sz="4000" smtClean="0"/>
              <a:t>Что происходит с водой при превращении её в лёд?</a:t>
            </a:r>
          </a:p>
          <a:p>
            <a:endParaRPr lang="ru-RU" sz="4000" smtClean="0"/>
          </a:p>
        </p:txBody>
      </p:sp>
      <p:pic>
        <p:nvPicPr>
          <p:cNvPr id="14339" name="Picture 4" descr="G:\рисунки камни\анимашки\5f864743d69b8b0e20b1b442305076d0[1]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0" y="4429125"/>
            <a:ext cx="200025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 descr="C:\Documents and Settings\user\Рабочий стол\анимашки урок\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0" y="4214813"/>
            <a:ext cx="2071688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Picture 4" descr="C:\Documents and Settings\user\Рабочий стол\анимашки урок\5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813" y="1714500"/>
            <a:ext cx="3357562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Text Box 11"/>
          <p:cNvSpPr txBox="1">
            <a:spLocks noChangeArrowheads="1"/>
          </p:cNvSpPr>
          <p:nvPr/>
        </p:nvSpPr>
        <p:spPr bwMode="auto">
          <a:xfrm>
            <a:off x="1071563" y="260350"/>
            <a:ext cx="664368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600">
                <a:solidFill>
                  <a:srgbClr val="00B050"/>
                </a:solidFill>
              </a:rPr>
              <a:t>Животные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429125" y="1214438"/>
            <a:ext cx="4357688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/>
              <a:t> </a:t>
            </a:r>
            <a:r>
              <a:rPr lang="ru-RU" sz="3600"/>
              <a:t>Животные скачут по скалам, отламывая расколовшиеся куски, роют норы, выцарапывают песок</a:t>
            </a:r>
            <a:endParaRPr lang="ru-RU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Прямоугольник 1"/>
          <p:cNvSpPr>
            <a:spLocks noChangeArrowheads="1"/>
          </p:cNvSpPr>
          <p:nvPr/>
        </p:nvSpPr>
        <p:spPr bwMode="auto">
          <a:xfrm>
            <a:off x="1143000" y="785813"/>
            <a:ext cx="72866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FF0000"/>
                </a:solidFill>
              </a:rPr>
              <a:t>Процесс разрушения камней </a:t>
            </a:r>
          </a:p>
        </p:txBody>
      </p:sp>
      <p:cxnSp>
        <p:nvCxnSpPr>
          <p:cNvPr id="4" name="Прямая со стрелкой 3"/>
          <p:cNvCxnSpPr/>
          <p:nvPr/>
        </p:nvCxnSpPr>
        <p:spPr>
          <a:xfrm>
            <a:off x="4857750" y="1500188"/>
            <a:ext cx="1500188" cy="1000125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rot="10800000" flipV="1">
            <a:off x="2214563" y="1428750"/>
            <a:ext cx="1500187" cy="1000125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785813" y="2643188"/>
            <a:ext cx="271462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/>
              <a:t>Под  влиянием человека</a:t>
            </a:r>
          </a:p>
          <a:p>
            <a:pPr algn="ctr"/>
            <a:endParaRPr lang="ru-RU" sz="2800" b="1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4214813" y="2643188"/>
            <a:ext cx="4500562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/>
              <a:t>В природе без </a:t>
            </a:r>
          </a:p>
          <a:p>
            <a:pPr algn="ctr"/>
            <a:r>
              <a:rPr lang="ru-RU" sz="2800" b="1"/>
              <a:t>вмешательства человека</a:t>
            </a: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4643438" y="4402138"/>
            <a:ext cx="3786187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/>
              <a:t>Процесс разрушения идёт медленно, сотни и тысячи лет</a:t>
            </a: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938213" y="4398963"/>
            <a:ext cx="2714625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/>
              <a:t>Мгновенно, за считанные минуты</a:t>
            </a:r>
          </a:p>
          <a:p>
            <a:pPr algn="ctr"/>
            <a:endParaRPr lang="ru-RU" sz="2800" b="1"/>
          </a:p>
        </p:txBody>
      </p:sp>
      <p:cxnSp>
        <p:nvCxnSpPr>
          <p:cNvPr id="16" name="Прямая со стрелкой 15"/>
          <p:cNvCxnSpPr/>
          <p:nvPr/>
        </p:nvCxnSpPr>
        <p:spPr>
          <a:xfrm rot="5400000">
            <a:off x="1785144" y="3999706"/>
            <a:ext cx="857250" cy="158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5400000">
            <a:off x="6001544" y="4071144"/>
            <a:ext cx="857250" cy="158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 Box 11"/>
          <p:cNvSpPr txBox="1">
            <a:spLocks noChangeArrowheads="1"/>
          </p:cNvSpPr>
          <p:nvPr/>
        </p:nvSpPr>
        <p:spPr bwMode="auto">
          <a:xfrm>
            <a:off x="642938" y="463550"/>
            <a:ext cx="757237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600">
                <a:solidFill>
                  <a:srgbClr val="00B050"/>
                </a:solidFill>
              </a:rPr>
              <a:t>Домашнее  задание </a:t>
            </a:r>
          </a:p>
        </p:txBody>
      </p:sp>
      <p:sp>
        <p:nvSpPr>
          <p:cNvPr id="34818" name="Содержимое 5"/>
          <p:cNvSpPr>
            <a:spLocks noGrp="1"/>
          </p:cNvSpPr>
          <p:nvPr>
            <p:ph idx="1"/>
          </p:nvPr>
        </p:nvSpPr>
        <p:spPr>
          <a:xfrm>
            <a:off x="214313" y="1857375"/>
            <a:ext cx="8643937" cy="364331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4000" smtClean="0"/>
              <a:t>  1. Сообщения «Разрушение камней»</a:t>
            </a:r>
          </a:p>
          <a:p>
            <a:pPr>
              <a:buFont typeface="Arial" charset="0"/>
              <a:buNone/>
            </a:pPr>
            <a:r>
              <a:rPr lang="ru-RU" sz="4000" smtClean="0"/>
              <a:t>  2. Найти литературные произведения (пословицы, загадки, сказки), где упоминается  о камнях, горах, скалах.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35843" name="Рисунок 3" descr="11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357188"/>
            <a:ext cx="8485187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Рисунок 5" descr="00c48dad02c7633fe9e832a5d83cd991[1]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38" y="4929188"/>
            <a:ext cx="785812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Рисунок 6" descr="00c48dad02c7633fe9e832a5d83cd991[1]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6188" y="5715000"/>
            <a:ext cx="534987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Рисунок 7" descr="00c48dad02c7633fe9e832a5d83cd991[1]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88" y="5357813"/>
            <a:ext cx="714375" cy="56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Прямоугольник 8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06500" y="231775"/>
            <a:ext cx="7272338" cy="4054475"/>
          </a:xfrm>
          <a:prstGeom prst="rect">
            <a:avLst/>
          </a:prstGeom>
          <a:noFill/>
        </p:spPr>
      </p:pic>
      <p:pic>
        <p:nvPicPr>
          <p:cNvPr id="35848" name="Picture 2" descr="C:\Users\1\Desktop\урок почва\как разрушаются камни\рисунки камни\315288020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71563" y="1214438"/>
            <a:ext cx="2571750" cy="210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25675"/>
          </a:xfrm>
        </p:spPr>
        <p:txBody>
          <a:bodyPr/>
          <a:lstStyle/>
          <a:p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А что будет происходить с  твёрдыми телами  при нагревании и охлаждении?</a:t>
            </a:r>
            <a:r>
              <a:rPr lang="ru-RU" i="1" smtClean="0"/>
              <a:t> </a:t>
            </a: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pic>
        <p:nvPicPr>
          <p:cNvPr id="20484" name="Picture 4" descr="C:\Documents and Settings\user\Рабочий стол\анимашки урок\в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63" y="3143250"/>
            <a:ext cx="2884487" cy="277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5" descr="C:\Documents and Settings\user\Рабочий стол\анимашки урок\imag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41713" y="3071813"/>
            <a:ext cx="1606550" cy="325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6" descr="C:\Documents and Settings\user\Рабочий стол\анимашки урок\е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" y="3500438"/>
            <a:ext cx="2508250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>
          <a:xfrm>
            <a:off x="500063" y="285750"/>
            <a:ext cx="8229600" cy="785813"/>
          </a:xfrm>
        </p:spPr>
        <p:txBody>
          <a:bodyPr/>
          <a:lstStyle/>
          <a:p>
            <a:r>
              <a:rPr lang="ru-RU" sz="6600" b="1" smtClean="0">
                <a:solidFill>
                  <a:srgbClr val="00B050"/>
                </a:solidFill>
              </a:rPr>
              <a:t>Вывод</a:t>
            </a:r>
          </a:p>
        </p:txBody>
      </p:sp>
      <p:sp>
        <p:nvSpPr>
          <p:cNvPr id="16386" name="Содержимое 2"/>
          <p:cNvSpPr>
            <a:spLocks noGrp="1"/>
          </p:cNvSpPr>
          <p:nvPr>
            <p:ph idx="1"/>
          </p:nvPr>
        </p:nvSpPr>
        <p:spPr>
          <a:xfrm>
            <a:off x="457200" y="1428750"/>
            <a:ext cx="8229600" cy="4697413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3600" b="1" smtClean="0"/>
              <a:t>     Твёрдые тела</a:t>
            </a:r>
          </a:p>
        </p:txBody>
      </p:sp>
      <p:cxnSp>
        <p:nvCxnSpPr>
          <p:cNvPr id="4" name="Прямая со стрелкой 3"/>
          <p:cNvCxnSpPr/>
          <p:nvPr/>
        </p:nvCxnSpPr>
        <p:spPr>
          <a:xfrm rot="10800000" flipV="1">
            <a:off x="2786063" y="2214563"/>
            <a:ext cx="1357312" cy="78581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5286375" y="2214563"/>
            <a:ext cx="1071563" cy="78581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389" name="Прямоугольник 10"/>
          <p:cNvSpPr>
            <a:spLocks noChangeArrowheads="1"/>
          </p:cNvSpPr>
          <p:nvPr/>
        </p:nvSpPr>
        <p:spPr bwMode="auto">
          <a:xfrm>
            <a:off x="1000125" y="3244850"/>
            <a:ext cx="31257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/>
              <a:t>при нагревании </a:t>
            </a:r>
          </a:p>
        </p:txBody>
      </p:sp>
      <p:sp>
        <p:nvSpPr>
          <p:cNvPr id="16390" name="Прямоугольник 11"/>
          <p:cNvSpPr>
            <a:spLocks noChangeArrowheads="1"/>
          </p:cNvSpPr>
          <p:nvPr/>
        </p:nvSpPr>
        <p:spPr bwMode="auto">
          <a:xfrm>
            <a:off x="5173663" y="3190875"/>
            <a:ext cx="3287712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/>
              <a:t>при охлаждении </a:t>
            </a:r>
          </a:p>
        </p:txBody>
      </p:sp>
      <p:cxnSp>
        <p:nvCxnSpPr>
          <p:cNvPr id="14" name="Прямая со стрелкой 13"/>
          <p:cNvCxnSpPr/>
          <p:nvPr/>
        </p:nvCxnSpPr>
        <p:spPr>
          <a:xfrm rot="5400000">
            <a:off x="1751013" y="4321175"/>
            <a:ext cx="928688" cy="1587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5400000">
            <a:off x="6251575" y="4321175"/>
            <a:ext cx="928688" cy="158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>
            <a:spLocks noChangeArrowheads="1"/>
          </p:cNvSpPr>
          <p:nvPr/>
        </p:nvSpPr>
        <p:spPr bwMode="auto">
          <a:xfrm>
            <a:off x="1152525" y="5119688"/>
            <a:ext cx="2586038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/>
              <a:t>расширяются</a:t>
            </a:r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auto">
          <a:xfrm>
            <a:off x="5672138" y="5119688"/>
            <a:ext cx="222567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/>
              <a:t>сжимаются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Group 101"/>
          <p:cNvGrpSpPr>
            <a:grpSpLocks/>
          </p:cNvGrpSpPr>
          <p:nvPr/>
        </p:nvGrpSpPr>
        <p:grpSpPr bwMode="auto">
          <a:xfrm>
            <a:off x="642938" y="3571875"/>
            <a:ext cx="2960687" cy="2162175"/>
            <a:chOff x="340" y="2523"/>
            <a:chExt cx="1633" cy="1224"/>
          </a:xfrm>
        </p:grpSpPr>
        <p:sp>
          <p:nvSpPr>
            <p:cNvPr id="17484" name="Rectangle 4"/>
            <p:cNvSpPr>
              <a:spLocks noChangeArrowheads="1"/>
            </p:cNvSpPr>
            <p:nvPr/>
          </p:nvSpPr>
          <p:spPr bwMode="auto">
            <a:xfrm>
              <a:off x="340" y="2523"/>
              <a:ext cx="1633" cy="122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7485" name="Group 16"/>
            <p:cNvGrpSpPr>
              <a:grpSpLocks/>
            </p:cNvGrpSpPr>
            <p:nvPr/>
          </p:nvGrpSpPr>
          <p:grpSpPr bwMode="auto">
            <a:xfrm>
              <a:off x="385" y="2568"/>
              <a:ext cx="1497" cy="136"/>
              <a:chOff x="385" y="2568"/>
              <a:chExt cx="1497" cy="136"/>
            </a:xfrm>
          </p:grpSpPr>
          <p:sp>
            <p:nvSpPr>
              <p:cNvPr id="17570" name="Oval 5"/>
              <p:cNvSpPr>
                <a:spLocks noChangeArrowheads="1"/>
              </p:cNvSpPr>
              <p:nvPr/>
            </p:nvSpPr>
            <p:spPr bwMode="auto">
              <a:xfrm>
                <a:off x="385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71" name="Oval 6"/>
              <p:cNvSpPr>
                <a:spLocks noChangeArrowheads="1"/>
              </p:cNvSpPr>
              <p:nvPr/>
            </p:nvSpPr>
            <p:spPr bwMode="auto">
              <a:xfrm>
                <a:off x="521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72" name="Oval 7"/>
              <p:cNvSpPr>
                <a:spLocks noChangeArrowheads="1"/>
              </p:cNvSpPr>
              <p:nvPr/>
            </p:nvSpPr>
            <p:spPr bwMode="auto">
              <a:xfrm>
                <a:off x="657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73" name="Oval 8"/>
              <p:cNvSpPr>
                <a:spLocks noChangeArrowheads="1"/>
              </p:cNvSpPr>
              <p:nvPr/>
            </p:nvSpPr>
            <p:spPr bwMode="auto">
              <a:xfrm>
                <a:off x="1066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74" name="Oval 9"/>
              <p:cNvSpPr>
                <a:spLocks noChangeArrowheads="1"/>
              </p:cNvSpPr>
              <p:nvPr/>
            </p:nvSpPr>
            <p:spPr bwMode="auto">
              <a:xfrm>
                <a:off x="793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75" name="Oval 10"/>
              <p:cNvSpPr>
                <a:spLocks noChangeArrowheads="1"/>
              </p:cNvSpPr>
              <p:nvPr/>
            </p:nvSpPr>
            <p:spPr bwMode="auto">
              <a:xfrm>
                <a:off x="930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76" name="Oval 11"/>
              <p:cNvSpPr>
                <a:spLocks noChangeArrowheads="1"/>
              </p:cNvSpPr>
              <p:nvPr/>
            </p:nvSpPr>
            <p:spPr bwMode="auto">
              <a:xfrm>
                <a:off x="1202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77" name="Oval 12"/>
              <p:cNvSpPr>
                <a:spLocks noChangeArrowheads="1"/>
              </p:cNvSpPr>
              <p:nvPr/>
            </p:nvSpPr>
            <p:spPr bwMode="auto">
              <a:xfrm>
                <a:off x="1338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78" name="Oval 13"/>
              <p:cNvSpPr>
                <a:spLocks noChangeArrowheads="1"/>
              </p:cNvSpPr>
              <p:nvPr/>
            </p:nvSpPr>
            <p:spPr bwMode="auto">
              <a:xfrm>
                <a:off x="1474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79" name="Oval 14"/>
              <p:cNvSpPr>
                <a:spLocks noChangeArrowheads="1"/>
              </p:cNvSpPr>
              <p:nvPr/>
            </p:nvSpPr>
            <p:spPr bwMode="auto">
              <a:xfrm>
                <a:off x="1610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80" name="Oval 15"/>
              <p:cNvSpPr>
                <a:spLocks noChangeArrowheads="1"/>
              </p:cNvSpPr>
              <p:nvPr/>
            </p:nvSpPr>
            <p:spPr bwMode="auto">
              <a:xfrm>
                <a:off x="1746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7486" name="Group 17"/>
            <p:cNvGrpSpPr>
              <a:grpSpLocks/>
            </p:cNvGrpSpPr>
            <p:nvPr/>
          </p:nvGrpSpPr>
          <p:grpSpPr bwMode="auto">
            <a:xfrm>
              <a:off x="430" y="2704"/>
              <a:ext cx="1497" cy="136"/>
              <a:chOff x="385" y="2568"/>
              <a:chExt cx="1497" cy="136"/>
            </a:xfrm>
          </p:grpSpPr>
          <p:sp>
            <p:nvSpPr>
              <p:cNvPr id="17559" name="Oval 18"/>
              <p:cNvSpPr>
                <a:spLocks noChangeArrowheads="1"/>
              </p:cNvSpPr>
              <p:nvPr/>
            </p:nvSpPr>
            <p:spPr bwMode="auto">
              <a:xfrm>
                <a:off x="385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60" name="Oval 19"/>
              <p:cNvSpPr>
                <a:spLocks noChangeArrowheads="1"/>
              </p:cNvSpPr>
              <p:nvPr/>
            </p:nvSpPr>
            <p:spPr bwMode="auto">
              <a:xfrm>
                <a:off x="521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61" name="Oval 20"/>
              <p:cNvSpPr>
                <a:spLocks noChangeArrowheads="1"/>
              </p:cNvSpPr>
              <p:nvPr/>
            </p:nvSpPr>
            <p:spPr bwMode="auto">
              <a:xfrm>
                <a:off x="657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62" name="Oval 21"/>
              <p:cNvSpPr>
                <a:spLocks noChangeArrowheads="1"/>
              </p:cNvSpPr>
              <p:nvPr/>
            </p:nvSpPr>
            <p:spPr bwMode="auto">
              <a:xfrm>
                <a:off x="1066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63" name="Oval 22"/>
              <p:cNvSpPr>
                <a:spLocks noChangeArrowheads="1"/>
              </p:cNvSpPr>
              <p:nvPr/>
            </p:nvSpPr>
            <p:spPr bwMode="auto">
              <a:xfrm>
                <a:off x="793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64" name="Oval 23"/>
              <p:cNvSpPr>
                <a:spLocks noChangeArrowheads="1"/>
              </p:cNvSpPr>
              <p:nvPr/>
            </p:nvSpPr>
            <p:spPr bwMode="auto">
              <a:xfrm>
                <a:off x="930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65" name="Oval 24"/>
              <p:cNvSpPr>
                <a:spLocks noChangeArrowheads="1"/>
              </p:cNvSpPr>
              <p:nvPr/>
            </p:nvSpPr>
            <p:spPr bwMode="auto">
              <a:xfrm>
                <a:off x="1202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66" name="Oval 25"/>
              <p:cNvSpPr>
                <a:spLocks noChangeArrowheads="1"/>
              </p:cNvSpPr>
              <p:nvPr/>
            </p:nvSpPr>
            <p:spPr bwMode="auto">
              <a:xfrm>
                <a:off x="1338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67" name="Oval 26"/>
              <p:cNvSpPr>
                <a:spLocks noChangeArrowheads="1"/>
              </p:cNvSpPr>
              <p:nvPr/>
            </p:nvSpPr>
            <p:spPr bwMode="auto">
              <a:xfrm>
                <a:off x="1474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68" name="Oval 27"/>
              <p:cNvSpPr>
                <a:spLocks noChangeArrowheads="1"/>
              </p:cNvSpPr>
              <p:nvPr/>
            </p:nvSpPr>
            <p:spPr bwMode="auto">
              <a:xfrm>
                <a:off x="1610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69" name="Oval 28"/>
              <p:cNvSpPr>
                <a:spLocks noChangeArrowheads="1"/>
              </p:cNvSpPr>
              <p:nvPr/>
            </p:nvSpPr>
            <p:spPr bwMode="auto">
              <a:xfrm>
                <a:off x="1746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7487" name="Group 29"/>
            <p:cNvGrpSpPr>
              <a:grpSpLocks/>
            </p:cNvGrpSpPr>
            <p:nvPr/>
          </p:nvGrpSpPr>
          <p:grpSpPr bwMode="auto">
            <a:xfrm>
              <a:off x="385" y="2840"/>
              <a:ext cx="1497" cy="136"/>
              <a:chOff x="385" y="2568"/>
              <a:chExt cx="1497" cy="136"/>
            </a:xfrm>
          </p:grpSpPr>
          <p:sp>
            <p:nvSpPr>
              <p:cNvPr id="17548" name="Oval 30"/>
              <p:cNvSpPr>
                <a:spLocks noChangeArrowheads="1"/>
              </p:cNvSpPr>
              <p:nvPr/>
            </p:nvSpPr>
            <p:spPr bwMode="auto">
              <a:xfrm>
                <a:off x="385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49" name="Oval 31"/>
              <p:cNvSpPr>
                <a:spLocks noChangeArrowheads="1"/>
              </p:cNvSpPr>
              <p:nvPr/>
            </p:nvSpPr>
            <p:spPr bwMode="auto">
              <a:xfrm>
                <a:off x="521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50" name="Oval 32"/>
              <p:cNvSpPr>
                <a:spLocks noChangeArrowheads="1"/>
              </p:cNvSpPr>
              <p:nvPr/>
            </p:nvSpPr>
            <p:spPr bwMode="auto">
              <a:xfrm>
                <a:off x="657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51" name="Oval 33"/>
              <p:cNvSpPr>
                <a:spLocks noChangeArrowheads="1"/>
              </p:cNvSpPr>
              <p:nvPr/>
            </p:nvSpPr>
            <p:spPr bwMode="auto">
              <a:xfrm>
                <a:off x="1066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52" name="Oval 34"/>
              <p:cNvSpPr>
                <a:spLocks noChangeArrowheads="1"/>
              </p:cNvSpPr>
              <p:nvPr/>
            </p:nvSpPr>
            <p:spPr bwMode="auto">
              <a:xfrm>
                <a:off x="793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53" name="Oval 35"/>
              <p:cNvSpPr>
                <a:spLocks noChangeArrowheads="1"/>
              </p:cNvSpPr>
              <p:nvPr/>
            </p:nvSpPr>
            <p:spPr bwMode="auto">
              <a:xfrm>
                <a:off x="930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54" name="Oval 36"/>
              <p:cNvSpPr>
                <a:spLocks noChangeArrowheads="1"/>
              </p:cNvSpPr>
              <p:nvPr/>
            </p:nvSpPr>
            <p:spPr bwMode="auto">
              <a:xfrm>
                <a:off x="1202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55" name="Oval 37"/>
              <p:cNvSpPr>
                <a:spLocks noChangeArrowheads="1"/>
              </p:cNvSpPr>
              <p:nvPr/>
            </p:nvSpPr>
            <p:spPr bwMode="auto">
              <a:xfrm>
                <a:off x="1338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56" name="Oval 38"/>
              <p:cNvSpPr>
                <a:spLocks noChangeArrowheads="1"/>
              </p:cNvSpPr>
              <p:nvPr/>
            </p:nvSpPr>
            <p:spPr bwMode="auto">
              <a:xfrm>
                <a:off x="1474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57" name="Oval 39"/>
              <p:cNvSpPr>
                <a:spLocks noChangeArrowheads="1"/>
              </p:cNvSpPr>
              <p:nvPr/>
            </p:nvSpPr>
            <p:spPr bwMode="auto">
              <a:xfrm>
                <a:off x="1610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58" name="Oval 40"/>
              <p:cNvSpPr>
                <a:spLocks noChangeArrowheads="1"/>
              </p:cNvSpPr>
              <p:nvPr/>
            </p:nvSpPr>
            <p:spPr bwMode="auto">
              <a:xfrm>
                <a:off x="1746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7488" name="Group 41"/>
            <p:cNvGrpSpPr>
              <a:grpSpLocks/>
            </p:cNvGrpSpPr>
            <p:nvPr/>
          </p:nvGrpSpPr>
          <p:grpSpPr bwMode="auto">
            <a:xfrm>
              <a:off x="430" y="2977"/>
              <a:ext cx="1497" cy="136"/>
              <a:chOff x="385" y="2568"/>
              <a:chExt cx="1497" cy="136"/>
            </a:xfrm>
          </p:grpSpPr>
          <p:sp>
            <p:nvSpPr>
              <p:cNvPr id="17537" name="Oval 42"/>
              <p:cNvSpPr>
                <a:spLocks noChangeArrowheads="1"/>
              </p:cNvSpPr>
              <p:nvPr/>
            </p:nvSpPr>
            <p:spPr bwMode="auto">
              <a:xfrm>
                <a:off x="385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38" name="Oval 43"/>
              <p:cNvSpPr>
                <a:spLocks noChangeArrowheads="1"/>
              </p:cNvSpPr>
              <p:nvPr/>
            </p:nvSpPr>
            <p:spPr bwMode="auto">
              <a:xfrm>
                <a:off x="521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39" name="Oval 44"/>
              <p:cNvSpPr>
                <a:spLocks noChangeArrowheads="1"/>
              </p:cNvSpPr>
              <p:nvPr/>
            </p:nvSpPr>
            <p:spPr bwMode="auto">
              <a:xfrm>
                <a:off x="657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40" name="Oval 45"/>
              <p:cNvSpPr>
                <a:spLocks noChangeArrowheads="1"/>
              </p:cNvSpPr>
              <p:nvPr/>
            </p:nvSpPr>
            <p:spPr bwMode="auto">
              <a:xfrm>
                <a:off x="1066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41" name="Oval 46"/>
              <p:cNvSpPr>
                <a:spLocks noChangeArrowheads="1"/>
              </p:cNvSpPr>
              <p:nvPr/>
            </p:nvSpPr>
            <p:spPr bwMode="auto">
              <a:xfrm>
                <a:off x="793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42" name="Oval 47"/>
              <p:cNvSpPr>
                <a:spLocks noChangeArrowheads="1"/>
              </p:cNvSpPr>
              <p:nvPr/>
            </p:nvSpPr>
            <p:spPr bwMode="auto">
              <a:xfrm>
                <a:off x="930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43" name="Oval 48"/>
              <p:cNvSpPr>
                <a:spLocks noChangeArrowheads="1"/>
              </p:cNvSpPr>
              <p:nvPr/>
            </p:nvSpPr>
            <p:spPr bwMode="auto">
              <a:xfrm>
                <a:off x="1202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44" name="Oval 49"/>
              <p:cNvSpPr>
                <a:spLocks noChangeArrowheads="1"/>
              </p:cNvSpPr>
              <p:nvPr/>
            </p:nvSpPr>
            <p:spPr bwMode="auto">
              <a:xfrm>
                <a:off x="1338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45" name="Oval 50"/>
              <p:cNvSpPr>
                <a:spLocks noChangeArrowheads="1"/>
              </p:cNvSpPr>
              <p:nvPr/>
            </p:nvSpPr>
            <p:spPr bwMode="auto">
              <a:xfrm>
                <a:off x="1474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46" name="Oval 51"/>
              <p:cNvSpPr>
                <a:spLocks noChangeArrowheads="1"/>
              </p:cNvSpPr>
              <p:nvPr/>
            </p:nvSpPr>
            <p:spPr bwMode="auto">
              <a:xfrm>
                <a:off x="1610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47" name="Oval 52"/>
              <p:cNvSpPr>
                <a:spLocks noChangeArrowheads="1"/>
              </p:cNvSpPr>
              <p:nvPr/>
            </p:nvSpPr>
            <p:spPr bwMode="auto">
              <a:xfrm>
                <a:off x="1746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7489" name="Group 53"/>
            <p:cNvGrpSpPr>
              <a:grpSpLocks/>
            </p:cNvGrpSpPr>
            <p:nvPr/>
          </p:nvGrpSpPr>
          <p:grpSpPr bwMode="auto">
            <a:xfrm>
              <a:off x="385" y="3113"/>
              <a:ext cx="1497" cy="136"/>
              <a:chOff x="385" y="2568"/>
              <a:chExt cx="1497" cy="136"/>
            </a:xfrm>
          </p:grpSpPr>
          <p:sp>
            <p:nvSpPr>
              <p:cNvPr id="17526" name="Oval 54"/>
              <p:cNvSpPr>
                <a:spLocks noChangeArrowheads="1"/>
              </p:cNvSpPr>
              <p:nvPr/>
            </p:nvSpPr>
            <p:spPr bwMode="auto">
              <a:xfrm>
                <a:off x="385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27" name="Oval 55"/>
              <p:cNvSpPr>
                <a:spLocks noChangeArrowheads="1"/>
              </p:cNvSpPr>
              <p:nvPr/>
            </p:nvSpPr>
            <p:spPr bwMode="auto">
              <a:xfrm>
                <a:off x="521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28" name="Oval 56"/>
              <p:cNvSpPr>
                <a:spLocks noChangeArrowheads="1"/>
              </p:cNvSpPr>
              <p:nvPr/>
            </p:nvSpPr>
            <p:spPr bwMode="auto">
              <a:xfrm>
                <a:off x="657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29" name="Oval 57"/>
              <p:cNvSpPr>
                <a:spLocks noChangeArrowheads="1"/>
              </p:cNvSpPr>
              <p:nvPr/>
            </p:nvSpPr>
            <p:spPr bwMode="auto">
              <a:xfrm>
                <a:off x="1066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30" name="Oval 58"/>
              <p:cNvSpPr>
                <a:spLocks noChangeArrowheads="1"/>
              </p:cNvSpPr>
              <p:nvPr/>
            </p:nvSpPr>
            <p:spPr bwMode="auto">
              <a:xfrm>
                <a:off x="793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31" name="Oval 59"/>
              <p:cNvSpPr>
                <a:spLocks noChangeArrowheads="1"/>
              </p:cNvSpPr>
              <p:nvPr/>
            </p:nvSpPr>
            <p:spPr bwMode="auto">
              <a:xfrm>
                <a:off x="930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32" name="Oval 60"/>
              <p:cNvSpPr>
                <a:spLocks noChangeArrowheads="1"/>
              </p:cNvSpPr>
              <p:nvPr/>
            </p:nvSpPr>
            <p:spPr bwMode="auto">
              <a:xfrm>
                <a:off x="1202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33" name="Oval 61"/>
              <p:cNvSpPr>
                <a:spLocks noChangeArrowheads="1"/>
              </p:cNvSpPr>
              <p:nvPr/>
            </p:nvSpPr>
            <p:spPr bwMode="auto">
              <a:xfrm>
                <a:off x="1338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34" name="Oval 62"/>
              <p:cNvSpPr>
                <a:spLocks noChangeArrowheads="1"/>
              </p:cNvSpPr>
              <p:nvPr/>
            </p:nvSpPr>
            <p:spPr bwMode="auto">
              <a:xfrm>
                <a:off x="1474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35" name="Oval 63"/>
              <p:cNvSpPr>
                <a:spLocks noChangeArrowheads="1"/>
              </p:cNvSpPr>
              <p:nvPr/>
            </p:nvSpPr>
            <p:spPr bwMode="auto">
              <a:xfrm>
                <a:off x="1610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36" name="Oval 64"/>
              <p:cNvSpPr>
                <a:spLocks noChangeArrowheads="1"/>
              </p:cNvSpPr>
              <p:nvPr/>
            </p:nvSpPr>
            <p:spPr bwMode="auto">
              <a:xfrm>
                <a:off x="1746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7490" name="Group 65"/>
            <p:cNvGrpSpPr>
              <a:grpSpLocks/>
            </p:cNvGrpSpPr>
            <p:nvPr/>
          </p:nvGrpSpPr>
          <p:grpSpPr bwMode="auto">
            <a:xfrm>
              <a:off x="430" y="3249"/>
              <a:ext cx="1497" cy="136"/>
              <a:chOff x="385" y="2568"/>
              <a:chExt cx="1497" cy="136"/>
            </a:xfrm>
          </p:grpSpPr>
          <p:sp>
            <p:nvSpPr>
              <p:cNvPr id="17515" name="Oval 66"/>
              <p:cNvSpPr>
                <a:spLocks noChangeArrowheads="1"/>
              </p:cNvSpPr>
              <p:nvPr/>
            </p:nvSpPr>
            <p:spPr bwMode="auto">
              <a:xfrm>
                <a:off x="385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16" name="Oval 67"/>
              <p:cNvSpPr>
                <a:spLocks noChangeArrowheads="1"/>
              </p:cNvSpPr>
              <p:nvPr/>
            </p:nvSpPr>
            <p:spPr bwMode="auto">
              <a:xfrm>
                <a:off x="521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17" name="Oval 68"/>
              <p:cNvSpPr>
                <a:spLocks noChangeArrowheads="1"/>
              </p:cNvSpPr>
              <p:nvPr/>
            </p:nvSpPr>
            <p:spPr bwMode="auto">
              <a:xfrm>
                <a:off x="657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18" name="Oval 69"/>
              <p:cNvSpPr>
                <a:spLocks noChangeArrowheads="1"/>
              </p:cNvSpPr>
              <p:nvPr/>
            </p:nvSpPr>
            <p:spPr bwMode="auto">
              <a:xfrm>
                <a:off x="1066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19" name="Oval 70"/>
              <p:cNvSpPr>
                <a:spLocks noChangeArrowheads="1"/>
              </p:cNvSpPr>
              <p:nvPr/>
            </p:nvSpPr>
            <p:spPr bwMode="auto">
              <a:xfrm>
                <a:off x="793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20" name="Oval 71"/>
              <p:cNvSpPr>
                <a:spLocks noChangeArrowheads="1"/>
              </p:cNvSpPr>
              <p:nvPr/>
            </p:nvSpPr>
            <p:spPr bwMode="auto">
              <a:xfrm>
                <a:off x="930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21" name="Oval 72"/>
              <p:cNvSpPr>
                <a:spLocks noChangeArrowheads="1"/>
              </p:cNvSpPr>
              <p:nvPr/>
            </p:nvSpPr>
            <p:spPr bwMode="auto">
              <a:xfrm>
                <a:off x="1202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22" name="Oval 73"/>
              <p:cNvSpPr>
                <a:spLocks noChangeArrowheads="1"/>
              </p:cNvSpPr>
              <p:nvPr/>
            </p:nvSpPr>
            <p:spPr bwMode="auto">
              <a:xfrm>
                <a:off x="1338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23" name="Oval 74"/>
              <p:cNvSpPr>
                <a:spLocks noChangeArrowheads="1"/>
              </p:cNvSpPr>
              <p:nvPr/>
            </p:nvSpPr>
            <p:spPr bwMode="auto">
              <a:xfrm>
                <a:off x="1474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24" name="Oval 75"/>
              <p:cNvSpPr>
                <a:spLocks noChangeArrowheads="1"/>
              </p:cNvSpPr>
              <p:nvPr/>
            </p:nvSpPr>
            <p:spPr bwMode="auto">
              <a:xfrm>
                <a:off x="1610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25" name="Oval 76"/>
              <p:cNvSpPr>
                <a:spLocks noChangeArrowheads="1"/>
              </p:cNvSpPr>
              <p:nvPr/>
            </p:nvSpPr>
            <p:spPr bwMode="auto">
              <a:xfrm>
                <a:off x="1746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7491" name="Group 77"/>
            <p:cNvGrpSpPr>
              <a:grpSpLocks/>
            </p:cNvGrpSpPr>
            <p:nvPr/>
          </p:nvGrpSpPr>
          <p:grpSpPr bwMode="auto">
            <a:xfrm>
              <a:off x="385" y="3385"/>
              <a:ext cx="1497" cy="136"/>
              <a:chOff x="385" y="2568"/>
              <a:chExt cx="1497" cy="136"/>
            </a:xfrm>
          </p:grpSpPr>
          <p:sp>
            <p:nvSpPr>
              <p:cNvPr id="17504" name="Oval 78"/>
              <p:cNvSpPr>
                <a:spLocks noChangeArrowheads="1"/>
              </p:cNvSpPr>
              <p:nvPr/>
            </p:nvSpPr>
            <p:spPr bwMode="auto">
              <a:xfrm>
                <a:off x="385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05" name="Oval 79"/>
              <p:cNvSpPr>
                <a:spLocks noChangeArrowheads="1"/>
              </p:cNvSpPr>
              <p:nvPr/>
            </p:nvSpPr>
            <p:spPr bwMode="auto">
              <a:xfrm>
                <a:off x="521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06" name="Oval 80"/>
              <p:cNvSpPr>
                <a:spLocks noChangeArrowheads="1"/>
              </p:cNvSpPr>
              <p:nvPr/>
            </p:nvSpPr>
            <p:spPr bwMode="auto">
              <a:xfrm>
                <a:off x="657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07" name="Oval 81"/>
              <p:cNvSpPr>
                <a:spLocks noChangeArrowheads="1"/>
              </p:cNvSpPr>
              <p:nvPr/>
            </p:nvSpPr>
            <p:spPr bwMode="auto">
              <a:xfrm>
                <a:off x="1066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08" name="Oval 82"/>
              <p:cNvSpPr>
                <a:spLocks noChangeArrowheads="1"/>
              </p:cNvSpPr>
              <p:nvPr/>
            </p:nvSpPr>
            <p:spPr bwMode="auto">
              <a:xfrm>
                <a:off x="793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09" name="Oval 83"/>
              <p:cNvSpPr>
                <a:spLocks noChangeArrowheads="1"/>
              </p:cNvSpPr>
              <p:nvPr/>
            </p:nvSpPr>
            <p:spPr bwMode="auto">
              <a:xfrm>
                <a:off x="930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10" name="Oval 84"/>
              <p:cNvSpPr>
                <a:spLocks noChangeArrowheads="1"/>
              </p:cNvSpPr>
              <p:nvPr/>
            </p:nvSpPr>
            <p:spPr bwMode="auto">
              <a:xfrm>
                <a:off x="1202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11" name="Oval 85"/>
              <p:cNvSpPr>
                <a:spLocks noChangeArrowheads="1"/>
              </p:cNvSpPr>
              <p:nvPr/>
            </p:nvSpPr>
            <p:spPr bwMode="auto">
              <a:xfrm>
                <a:off x="1338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12" name="Oval 86"/>
              <p:cNvSpPr>
                <a:spLocks noChangeArrowheads="1"/>
              </p:cNvSpPr>
              <p:nvPr/>
            </p:nvSpPr>
            <p:spPr bwMode="auto">
              <a:xfrm>
                <a:off x="1474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13" name="Oval 87"/>
              <p:cNvSpPr>
                <a:spLocks noChangeArrowheads="1"/>
              </p:cNvSpPr>
              <p:nvPr/>
            </p:nvSpPr>
            <p:spPr bwMode="auto">
              <a:xfrm>
                <a:off x="1610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14" name="Oval 88"/>
              <p:cNvSpPr>
                <a:spLocks noChangeArrowheads="1"/>
              </p:cNvSpPr>
              <p:nvPr/>
            </p:nvSpPr>
            <p:spPr bwMode="auto">
              <a:xfrm>
                <a:off x="1746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7492" name="Group 89"/>
            <p:cNvGrpSpPr>
              <a:grpSpLocks/>
            </p:cNvGrpSpPr>
            <p:nvPr/>
          </p:nvGrpSpPr>
          <p:grpSpPr bwMode="auto">
            <a:xfrm>
              <a:off x="430" y="3521"/>
              <a:ext cx="1497" cy="136"/>
              <a:chOff x="385" y="2568"/>
              <a:chExt cx="1497" cy="136"/>
            </a:xfrm>
          </p:grpSpPr>
          <p:sp>
            <p:nvSpPr>
              <p:cNvPr id="17493" name="Oval 90"/>
              <p:cNvSpPr>
                <a:spLocks noChangeArrowheads="1"/>
              </p:cNvSpPr>
              <p:nvPr/>
            </p:nvSpPr>
            <p:spPr bwMode="auto">
              <a:xfrm>
                <a:off x="385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494" name="Oval 91"/>
              <p:cNvSpPr>
                <a:spLocks noChangeArrowheads="1"/>
              </p:cNvSpPr>
              <p:nvPr/>
            </p:nvSpPr>
            <p:spPr bwMode="auto">
              <a:xfrm>
                <a:off x="521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495" name="Oval 92"/>
              <p:cNvSpPr>
                <a:spLocks noChangeArrowheads="1"/>
              </p:cNvSpPr>
              <p:nvPr/>
            </p:nvSpPr>
            <p:spPr bwMode="auto">
              <a:xfrm>
                <a:off x="657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496" name="Oval 93"/>
              <p:cNvSpPr>
                <a:spLocks noChangeArrowheads="1"/>
              </p:cNvSpPr>
              <p:nvPr/>
            </p:nvSpPr>
            <p:spPr bwMode="auto">
              <a:xfrm>
                <a:off x="1066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497" name="Oval 94"/>
              <p:cNvSpPr>
                <a:spLocks noChangeArrowheads="1"/>
              </p:cNvSpPr>
              <p:nvPr/>
            </p:nvSpPr>
            <p:spPr bwMode="auto">
              <a:xfrm>
                <a:off x="793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498" name="Oval 95"/>
              <p:cNvSpPr>
                <a:spLocks noChangeArrowheads="1"/>
              </p:cNvSpPr>
              <p:nvPr/>
            </p:nvSpPr>
            <p:spPr bwMode="auto">
              <a:xfrm>
                <a:off x="930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499" name="Oval 96"/>
              <p:cNvSpPr>
                <a:spLocks noChangeArrowheads="1"/>
              </p:cNvSpPr>
              <p:nvPr/>
            </p:nvSpPr>
            <p:spPr bwMode="auto">
              <a:xfrm>
                <a:off x="1202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00" name="Oval 97"/>
              <p:cNvSpPr>
                <a:spLocks noChangeArrowheads="1"/>
              </p:cNvSpPr>
              <p:nvPr/>
            </p:nvSpPr>
            <p:spPr bwMode="auto">
              <a:xfrm>
                <a:off x="1338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01" name="Oval 98"/>
              <p:cNvSpPr>
                <a:spLocks noChangeArrowheads="1"/>
              </p:cNvSpPr>
              <p:nvPr/>
            </p:nvSpPr>
            <p:spPr bwMode="auto">
              <a:xfrm>
                <a:off x="1474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02" name="Oval 99"/>
              <p:cNvSpPr>
                <a:spLocks noChangeArrowheads="1"/>
              </p:cNvSpPr>
              <p:nvPr/>
            </p:nvSpPr>
            <p:spPr bwMode="auto">
              <a:xfrm>
                <a:off x="1610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503" name="Oval 100"/>
              <p:cNvSpPr>
                <a:spLocks noChangeArrowheads="1"/>
              </p:cNvSpPr>
              <p:nvPr/>
            </p:nvSpPr>
            <p:spPr bwMode="auto">
              <a:xfrm>
                <a:off x="1746" y="256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200" name="Group 157"/>
          <p:cNvGrpSpPr>
            <a:grpSpLocks/>
          </p:cNvGrpSpPr>
          <p:nvPr/>
        </p:nvGrpSpPr>
        <p:grpSpPr bwMode="auto">
          <a:xfrm>
            <a:off x="2928938" y="571500"/>
            <a:ext cx="3071812" cy="2286000"/>
            <a:chOff x="2064" y="2523"/>
            <a:chExt cx="1633" cy="1225"/>
          </a:xfrm>
        </p:grpSpPr>
        <p:sp>
          <p:nvSpPr>
            <p:cNvPr id="17439" name="Rectangle 105"/>
            <p:cNvSpPr>
              <a:spLocks noChangeArrowheads="1"/>
            </p:cNvSpPr>
            <p:nvPr/>
          </p:nvSpPr>
          <p:spPr bwMode="auto">
            <a:xfrm>
              <a:off x="2064" y="2523"/>
              <a:ext cx="1633" cy="122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7440" name="Group 116"/>
            <p:cNvGrpSpPr>
              <a:grpSpLocks/>
            </p:cNvGrpSpPr>
            <p:nvPr/>
          </p:nvGrpSpPr>
          <p:grpSpPr bwMode="auto">
            <a:xfrm>
              <a:off x="2245" y="2659"/>
              <a:ext cx="273" cy="272"/>
              <a:chOff x="2245" y="2659"/>
              <a:chExt cx="273" cy="272"/>
            </a:xfrm>
          </p:grpSpPr>
          <p:sp>
            <p:nvSpPr>
              <p:cNvPr id="17481" name="Oval 108"/>
              <p:cNvSpPr>
                <a:spLocks noChangeArrowheads="1"/>
              </p:cNvSpPr>
              <p:nvPr/>
            </p:nvSpPr>
            <p:spPr bwMode="auto">
              <a:xfrm>
                <a:off x="2336" y="2659"/>
                <a:ext cx="137" cy="136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482" name="Oval 109"/>
              <p:cNvSpPr>
                <a:spLocks noChangeArrowheads="1"/>
              </p:cNvSpPr>
              <p:nvPr/>
            </p:nvSpPr>
            <p:spPr bwMode="auto">
              <a:xfrm>
                <a:off x="2381" y="2795"/>
                <a:ext cx="137" cy="136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483" name="Oval 107"/>
              <p:cNvSpPr>
                <a:spLocks noChangeArrowheads="1"/>
              </p:cNvSpPr>
              <p:nvPr/>
            </p:nvSpPr>
            <p:spPr bwMode="auto">
              <a:xfrm>
                <a:off x="2245" y="2704"/>
                <a:ext cx="227" cy="227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7441" name="Group 117"/>
            <p:cNvGrpSpPr>
              <a:grpSpLocks/>
            </p:cNvGrpSpPr>
            <p:nvPr/>
          </p:nvGrpSpPr>
          <p:grpSpPr bwMode="auto">
            <a:xfrm rot="8648679">
              <a:off x="2288" y="3022"/>
              <a:ext cx="273" cy="272"/>
              <a:chOff x="2245" y="2659"/>
              <a:chExt cx="273" cy="272"/>
            </a:xfrm>
          </p:grpSpPr>
          <p:sp>
            <p:nvSpPr>
              <p:cNvPr id="17478" name="Oval 118"/>
              <p:cNvSpPr>
                <a:spLocks noChangeArrowheads="1"/>
              </p:cNvSpPr>
              <p:nvPr/>
            </p:nvSpPr>
            <p:spPr bwMode="auto">
              <a:xfrm>
                <a:off x="2336" y="2659"/>
                <a:ext cx="137" cy="136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479" name="Oval 119"/>
              <p:cNvSpPr>
                <a:spLocks noChangeArrowheads="1"/>
              </p:cNvSpPr>
              <p:nvPr/>
            </p:nvSpPr>
            <p:spPr bwMode="auto">
              <a:xfrm>
                <a:off x="2381" y="2795"/>
                <a:ext cx="137" cy="136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480" name="Oval 120"/>
              <p:cNvSpPr>
                <a:spLocks noChangeArrowheads="1"/>
              </p:cNvSpPr>
              <p:nvPr/>
            </p:nvSpPr>
            <p:spPr bwMode="auto">
              <a:xfrm>
                <a:off x="2245" y="2704"/>
                <a:ext cx="227" cy="227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7442" name="Group 121"/>
            <p:cNvGrpSpPr>
              <a:grpSpLocks/>
            </p:cNvGrpSpPr>
            <p:nvPr/>
          </p:nvGrpSpPr>
          <p:grpSpPr bwMode="auto">
            <a:xfrm rot="1857059">
              <a:off x="2653" y="2888"/>
              <a:ext cx="273" cy="272"/>
              <a:chOff x="2245" y="2659"/>
              <a:chExt cx="273" cy="272"/>
            </a:xfrm>
          </p:grpSpPr>
          <p:sp>
            <p:nvSpPr>
              <p:cNvPr id="17475" name="Oval 122"/>
              <p:cNvSpPr>
                <a:spLocks noChangeArrowheads="1"/>
              </p:cNvSpPr>
              <p:nvPr/>
            </p:nvSpPr>
            <p:spPr bwMode="auto">
              <a:xfrm>
                <a:off x="2336" y="2659"/>
                <a:ext cx="137" cy="136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476" name="Oval 123"/>
              <p:cNvSpPr>
                <a:spLocks noChangeArrowheads="1"/>
              </p:cNvSpPr>
              <p:nvPr/>
            </p:nvSpPr>
            <p:spPr bwMode="auto">
              <a:xfrm>
                <a:off x="2381" y="2795"/>
                <a:ext cx="137" cy="136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477" name="Oval 124"/>
              <p:cNvSpPr>
                <a:spLocks noChangeArrowheads="1"/>
              </p:cNvSpPr>
              <p:nvPr/>
            </p:nvSpPr>
            <p:spPr bwMode="auto">
              <a:xfrm>
                <a:off x="2245" y="2704"/>
                <a:ext cx="227" cy="227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7443" name="Group 125"/>
            <p:cNvGrpSpPr>
              <a:grpSpLocks/>
            </p:cNvGrpSpPr>
            <p:nvPr/>
          </p:nvGrpSpPr>
          <p:grpSpPr bwMode="auto">
            <a:xfrm rot="5704772">
              <a:off x="2246" y="3386"/>
              <a:ext cx="273" cy="272"/>
              <a:chOff x="2245" y="2659"/>
              <a:chExt cx="273" cy="272"/>
            </a:xfrm>
          </p:grpSpPr>
          <p:sp>
            <p:nvSpPr>
              <p:cNvPr id="17472" name="Oval 126"/>
              <p:cNvSpPr>
                <a:spLocks noChangeArrowheads="1"/>
              </p:cNvSpPr>
              <p:nvPr/>
            </p:nvSpPr>
            <p:spPr bwMode="auto">
              <a:xfrm>
                <a:off x="2336" y="2659"/>
                <a:ext cx="137" cy="136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473" name="Oval 127"/>
              <p:cNvSpPr>
                <a:spLocks noChangeArrowheads="1"/>
              </p:cNvSpPr>
              <p:nvPr/>
            </p:nvSpPr>
            <p:spPr bwMode="auto">
              <a:xfrm>
                <a:off x="2381" y="2795"/>
                <a:ext cx="137" cy="136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474" name="Oval 128"/>
              <p:cNvSpPr>
                <a:spLocks noChangeArrowheads="1"/>
              </p:cNvSpPr>
              <p:nvPr/>
            </p:nvSpPr>
            <p:spPr bwMode="auto">
              <a:xfrm>
                <a:off x="2245" y="2704"/>
                <a:ext cx="227" cy="227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7444" name="Group 129"/>
            <p:cNvGrpSpPr>
              <a:grpSpLocks/>
            </p:cNvGrpSpPr>
            <p:nvPr/>
          </p:nvGrpSpPr>
          <p:grpSpPr bwMode="auto">
            <a:xfrm rot="7855850">
              <a:off x="2650" y="3295"/>
              <a:ext cx="273" cy="272"/>
              <a:chOff x="2245" y="2659"/>
              <a:chExt cx="273" cy="272"/>
            </a:xfrm>
          </p:grpSpPr>
          <p:sp>
            <p:nvSpPr>
              <p:cNvPr id="17469" name="Oval 130"/>
              <p:cNvSpPr>
                <a:spLocks noChangeArrowheads="1"/>
              </p:cNvSpPr>
              <p:nvPr/>
            </p:nvSpPr>
            <p:spPr bwMode="auto">
              <a:xfrm>
                <a:off x="2336" y="2659"/>
                <a:ext cx="137" cy="136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470" name="Oval 131"/>
              <p:cNvSpPr>
                <a:spLocks noChangeArrowheads="1"/>
              </p:cNvSpPr>
              <p:nvPr/>
            </p:nvSpPr>
            <p:spPr bwMode="auto">
              <a:xfrm>
                <a:off x="2381" y="2795"/>
                <a:ext cx="137" cy="136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471" name="Oval 132"/>
              <p:cNvSpPr>
                <a:spLocks noChangeArrowheads="1"/>
              </p:cNvSpPr>
              <p:nvPr/>
            </p:nvSpPr>
            <p:spPr bwMode="auto">
              <a:xfrm>
                <a:off x="2245" y="2704"/>
                <a:ext cx="227" cy="227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7445" name="Group 133"/>
            <p:cNvGrpSpPr>
              <a:grpSpLocks/>
            </p:cNvGrpSpPr>
            <p:nvPr/>
          </p:nvGrpSpPr>
          <p:grpSpPr bwMode="auto">
            <a:xfrm>
              <a:off x="3334" y="2568"/>
              <a:ext cx="273" cy="272"/>
              <a:chOff x="2245" y="2659"/>
              <a:chExt cx="273" cy="272"/>
            </a:xfrm>
          </p:grpSpPr>
          <p:sp>
            <p:nvSpPr>
              <p:cNvPr id="17466" name="Oval 134"/>
              <p:cNvSpPr>
                <a:spLocks noChangeArrowheads="1"/>
              </p:cNvSpPr>
              <p:nvPr/>
            </p:nvSpPr>
            <p:spPr bwMode="auto">
              <a:xfrm>
                <a:off x="2336" y="2659"/>
                <a:ext cx="137" cy="136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467" name="Oval 135"/>
              <p:cNvSpPr>
                <a:spLocks noChangeArrowheads="1"/>
              </p:cNvSpPr>
              <p:nvPr/>
            </p:nvSpPr>
            <p:spPr bwMode="auto">
              <a:xfrm>
                <a:off x="2381" y="2795"/>
                <a:ext cx="137" cy="136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468" name="Oval 136"/>
              <p:cNvSpPr>
                <a:spLocks noChangeArrowheads="1"/>
              </p:cNvSpPr>
              <p:nvPr/>
            </p:nvSpPr>
            <p:spPr bwMode="auto">
              <a:xfrm>
                <a:off x="2245" y="2704"/>
                <a:ext cx="227" cy="227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7446" name="Group 137"/>
            <p:cNvGrpSpPr>
              <a:grpSpLocks/>
            </p:cNvGrpSpPr>
            <p:nvPr/>
          </p:nvGrpSpPr>
          <p:grpSpPr bwMode="auto">
            <a:xfrm rot="-7465991">
              <a:off x="3016" y="3385"/>
              <a:ext cx="273" cy="272"/>
              <a:chOff x="2245" y="2659"/>
              <a:chExt cx="273" cy="272"/>
            </a:xfrm>
          </p:grpSpPr>
          <p:sp>
            <p:nvSpPr>
              <p:cNvPr id="17463" name="Oval 138"/>
              <p:cNvSpPr>
                <a:spLocks noChangeArrowheads="1"/>
              </p:cNvSpPr>
              <p:nvPr/>
            </p:nvSpPr>
            <p:spPr bwMode="auto">
              <a:xfrm>
                <a:off x="2336" y="2659"/>
                <a:ext cx="137" cy="136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464" name="Oval 139"/>
              <p:cNvSpPr>
                <a:spLocks noChangeArrowheads="1"/>
              </p:cNvSpPr>
              <p:nvPr/>
            </p:nvSpPr>
            <p:spPr bwMode="auto">
              <a:xfrm>
                <a:off x="2381" y="2795"/>
                <a:ext cx="137" cy="136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465" name="Oval 140"/>
              <p:cNvSpPr>
                <a:spLocks noChangeArrowheads="1"/>
              </p:cNvSpPr>
              <p:nvPr/>
            </p:nvSpPr>
            <p:spPr bwMode="auto">
              <a:xfrm>
                <a:off x="2245" y="2704"/>
                <a:ext cx="227" cy="227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7447" name="Group 141"/>
            <p:cNvGrpSpPr>
              <a:grpSpLocks/>
            </p:cNvGrpSpPr>
            <p:nvPr/>
          </p:nvGrpSpPr>
          <p:grpSpPr bwMode="auto">
            <a:xfrm rot="5400000">
              <a:off x="2745" y="2571"/>
              <a:ext cx="273" cy="272"/>
              <a:chOff x="2245" y="2659"/>
              <a:chExt cx="273" cy="272"/>
            </a:xfrm>
          </p:grpSpPr>
          <p:sp>
            <p:nvSpPr>
              <p:cNvPr id="17460" name="Oval 142"/>
              <p:cNvSpPr>
                <a:spLocks noChangeArrowheads="1"/>
              </p:cNvSpPr>
              <p:nvPr/>
            </p:nvSpPr>
            <p:spPr bwMode="auto">
              <a:xfrm>
                <a:off x="2336" y="2659"/>
                <a:ext cx="137" cy="136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461" name="Oval 143"/>
              <p:cNvSpPr>
                <a:spLocks noChangeArrowheads="1"/>
              </p:cNvSpPr>
              <p:nvPr/>
            </p:nvSpPr>
            <p:spPr bwMode="auto">
              <a:xfrm>
                <a:off x="2381" y="2795"/>
                <a:ext cx="137" cy="136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462" name="Oval 144"/>
              <p:cNvSpPr>
                <a:spLocks noChangeArrowheads="1"/>
              </p:cNvSpPr>
              <p:nvPr/>
            </p:nvSpPr>
            <p:spPr bwMode="auto">
              <a:xfrm>
                <a:off x="2245" y="2704"/>
                <a:ext cx="227" cy="227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7448" name="Group 145"/>
            <p:cNvGrpSpPr>
              <a:grpSpLocks/>
            </p:cNvGrpSpPr>
            <p:nvPr/>
          </p:nvGrpSpPr>
          <p:grpSpPr bwMode="auto">
            <a:xfrm rot="8394704">
              <a:off x="3014" y="2931"/>
              <a:ext cx="273" cy="272"/>
              <a:chOff x="2245" y="2659"/>
              <a:chExt cx="273" cy="272"/>
            </a:xfrm>
          </p:grpSpPr>
          <p:sp>
            <p:nvSpPr>
              <p:cNvPr id="17457" name="Oval 146"/>
              <p:cNvSpPr>
                <a:spLocks noChangeArrowheads="1"/>
              </p:cNvSpPr>
              <p:nvPr/>
            </p:nvSpPr>
            <p:spPr bwMode="auto">
              <a:xfrm>
                <a:off x="2336" y="2659"/>
                <a:ext cx="137" cy="136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458" name="Oval 147"/>
              <p:cNvSpPr>
                <a:spLocks noChangeArrowheads="1"/>
              </p:cNvSpPr>
              <p:nvPr/>
            </p:nvSpPr>
            <p:spPr bwMode="auto">
              <a:xfrm>
                <a:off x="2381" y="2795"/>
                <a:ext cx="137" cy="136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459" name="Oval 148"/>
              <p:cNvSpPr>
                <a:spLocks noChangeArrowheads="1"/>
              </p:cNvSpPr>
              <p:nvPr/>
            </p:nvSpPr>
            <p:spPr bwMode="auto">
              <a:xfrm>
                <a:off x="2245" y="2704"/>
                <a:ext cx="227" cy="227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7449" name="Group 149"/>
            <p:cNvGrpSpPr>
              <a:grpSpLocks/>
            </p:cNvGrpSpPr>
            <p:nvPr/>
          </p:nvGrpSpPr>
          <p:grpSpPr bwMode="auto">
            <a:xfrm>
              <a:off x="3379" y="3022"/>
              <a:ext cx="273" cy="272"/>
              <a:chOff x="2245" y="2659"/>
              <a:chExt cx="273" cy="272"/>
            </a:xfrm>
          </p:grpSpPr>
          <p:sp>
            <p:nvSpPr>
              <p:cNvPr id="17454" name="Oval 150"/>
              <p:cNvSpPr>
                <a:spLocks noChangeArrowheads="1"/>
              </p:cNvSpPr>
              <p:nvPr/>
            </p:nvSpPr>
            <p:spPr bwMode="auto">
              <a:xfrm>
                <a:off x="2336" y="2659"/>
                <a:ext cx="137" cy="136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455" name="Oval 151"/>
              <p:cNvSpPr>
                <a:spLocks noChangeArrowheads="1"/>
              </p:cNvSpPr>
              <p:nvPr/>
            </p:nvSpPr>
            <p:spPr bwMode="auto">
              <a:xfrm>
                <a:off x="2381" y="2795"/>
                <a:ext cx="137" cy="136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456" name="Oval 152"/>
              <p:cNvSpPr>
                <a:spLocks noChangeArrowheads="1"/>
              </p:cNvSpPr>
              <p:nvPr/>
            </p:nvSpPr>
            <p:spPr bwMode="auto">
              <a:xfrm>
                <a:off x="2245" y="2704"/>
                <a:ext cx="227" cy="227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7450" name="Group 153"/>
            <p:cNvGrpSpPr>
              <a:grpSpLocks/>
            </p:cNvGrpSpPr>
            <p:nvPr/>
          </p:nvGrpSpPr>
          <p:grpSpPr bwMode="auto">
            <a:xfrm rot="6563502">
              <a:off x="3380" y="3431"/>
              <a:ext cx="273" cy="272"/>
              <a:chOff x="2245" y="2659"/>
              <a:chExt cx="273" cy="272"/>
            </a:xfrm>
          </p:grpSpPr>
          <p:sp>
            <p:nvSpPr>
              <p:cNvPr id="17451" name="Oval 154"/>
              <p:cNvSpPr>
                <a:spLocks noChangeArrowheads="1"/>
              </p:cNvSpPr>
              <p:nvPr/>
            </p:nvSpPr>
            <p:spPr bwMode="auto">
              <a:xfrm>
                <a:off x="2336" y="2659"/>
                <a:ext cx="137" cy="136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452" name="Oval 155"/>
              <p:cNvSpPr>
                <a:spLocks noChangeArrowheads="1"/>
              </p:cNvSpPr>
              <p:nvPr/>
            </p:nvSpPr>
            <p:spPr bwMode="auto">
              <a:xfrm>
                <a:off x="2381" y="2795"/>
                <a:ext cx="137" cy="136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453" name="Oval 156"/>
              <p:cNvSpPr>
                <a:spLocks noChangeArrowheads="1"/>
              </p:cNvSpPr>
              <p:nvPr/>
            </p:nvSpPr>
            <p:spPr bwMode="auto">
              <a:xfrm>
                <a:off x="2245" y="2704"/>
                <a:ext cx="227" cy="227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246" name="Group 184"/>
          <p:cNvGrpSpPr>
            <a:grpSpLocks/>
          </p:cNvGrpSpPr>
          <p:nvPr/>
        </p:nvGrpSpPr>
        <p:grpSpPr bwMode="auto">
          <a:xfrm>
            <a:off x="5572125" y="3571875"/>
            <a:ext cx="2928938" cy="2159000"/>
            <a:chOff x="3878" y="2523"/>
            <a:chExt cx="1633" cy="1225"/>
          </a:xfrm>
        </p:grpSpPr>
        <p:sp>
          <p:nvSpPr>
            <p:cNvPr id="17415" name="Rectangle 106"/>
            <p:cNvSpPr>
              <a:spLocks noChangeArrowheads="1"/>
            </p:cNvSpPr>
            <p:nvPr/>
          </p:nvSpPr>
          <p:spPr bwMode="auto">
            <a:xfrm>
              <a:off x="3878" y="2523"/>
              <a:ext cx="1633" cy="122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7416" name="Group 162"/>
            <p:cNvGrpSpPr>
              <a:grpSpLocks/>
            </p:cNvGrpSpPr>
            <p:nvPr/>
          </p:nvGrpSpPr>
          <p:grpSpPr bwMode="auto">
            <a:xfrm>
              <a:off x="4014" y="2659"/>
              <a:ext cx="363" cy="181"/>
              <a:chOff x="4014" y="2659"/>
              <a:chExt cx="363" cy="181"/>
            </a:xfrm>
          </p:grpSpPr>
          <p:sp>
            <p:nvSpPr>
              <p:cNvPr id="17436" name="Oval 159"/>
              <p:cNvSpPr>
                <a:spLocks noChangeArrowheads="1"/>
              </p:cNvSpPr>
              <p:nvPr/>
            </p:nvSpPr>
            <p:spPr bwMode="auto">
              <a:xfrm>
                <a:off x="4014" y="2659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437" name="Oval 160"/>
              <p:cNvSpPr>
                <a:spLocks noChangeArrowheads="1"/>
              </p:cNvSpPr>
              <p:nvPr/>
            </p:nvSpPr>
            <p:spPr bwMode="auto">
              <a:xfrm>
                <a:off x="4150" y="2704"/>
                <a:ext cx="90" cy="90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438" name="Oval 161"/>
              <p:cNvSpPr>
                <a:spLocks noChangeArrowheads="1"/>
              </p:cNvSpPr>
              <p:nvPr/>
            </p:nvSpPr>
            <p:spPr bwMode="auto">
              <a:xfrm>
                <a:off x="4241" y="2704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7417" name="Group 163"/>
            <p:cNvGrpSpPr>
              <a:grpSpLocks/>
            </p:cNvGrpSpPr>
            <p:nvPr/>
          </p:nvGrpSpPr>
          <p:grpSpPr bwMode="auto">
            <a:xfrm rot="7521617">
              <a:off x="5014" y="3430"/>
              <a:ext cx="363" cy="181"/>
              <a:chOff x="4014" y="2659"/>
              <a:chExt cx="363" cy="181"/>
            </a:xfrm>
          </p:grpSpPr>
          <p:sp>
            <p:nvSpPr>
              <p:cNvPr id="17433" name="Oval 164"/>
              <p:cNvSpPr>
                <a:spLocks noChangeArrowheads="1"/>
              </p:cNvSpPr>
              <p:nvPr/>
            </p:nvSpPr>
            <p:spPr bwMode="auto">
              <a:xfrm>
                <a:off x="4014" y="2659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434" name="Oval 165"/>
              <p:cNvSpPr>
                <a:spLocks noChangeArrowheads="1"/>
              </p:cNvSpPr>
              <p:nvPr/>
            </p:nvSpPr>
            <p:spPr bwMode="auto">
              <a:xfrm>
                <a:off x="4150" y="2704"/>
                <a:ext cx="90" cy="90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435" name="Oval 166"/>
              <p:cNvSpPr>
                <a:spLocks noChangeArrowheads="1"/>
              </p:cNvSpPr>
              <p:nvPr/>
            </p:nvSpPr>
            <p:spPr bwMode="auto">
              <a:xfrm>
                <a:off x="4241" y="2704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7418" name="Group 169"/>
            <p:cNvGrpSpPr>
              <a:grpSpLocks/>
            </p:cNvGrpSpPr>
            <p:nvPr/>
          </p:nvGrpSpPr>
          <p:grpSpPr bwMode="auto">
            <a:xfrm rot="2779933">
              <a:off x="4830" y="2659"/>
              <a:ext cx="272" cy="182"/>
              <a:chOff x="4105" y="3067"/>
              <a:chExt cx="272" cy="182"/>
            </a:xfrm>
          </p:grpSpPr>
          <p:sp>
            <p:nvSpPr>
              <p:cNvPr id="17431" name="Oval 167"/>
              <p:cNvSpPr>
                <a:spLocks noChangeArrowheads="1"/>
              </p:cNvSpPr>
              <p:nvPr/>
            </p:nvSpPr>
            <p:spPr bwMode="auto">
              <a:xfrm>
                <a:off x="4105" y="3067"/>
                <a:ext cx="272" cy="91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vert="eaVert" wrap="none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  <p:sp>
            <p:nvSpPr>
              <p:cNvPr id="17432" name="Oval 168"/>
              <p:cNvSpPr>
                <a:spLocks noChangeArrowheads="1"/>
              </p:cNvSpPr>
              <p:nvPr/>
            </p:nvSpPr>
            <p:spPr bwMode="auto">
              <a:xfrm>
                <a:off x="4105" y="3158"/>
                <a:ext cx="272" cy="91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vert="eaVert" wrap="none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17419" name="Group 170"/>
            <p:cNvGrpSpPr>
              <a:grpSpLocks/>
            </p:cNvGrpSpPr>
            <p:nvPr/>
          </p:nvGrpSpPr>
          <p:grpSpPr bwMode="auto">
            <a:xfrm rot="-2356144">
              <a:off x="4059" y="3475"/>
              <a:ext cx="272" cy="182"/>
              <a:chOff x="4105" y="3067"/>
              <a:chExt cx="272" cy="182"/>
            </a:xfrm>
          </p:grpSpPr>
          <p:sp>
            <p:nvSpPr>
              <p:cNvPr id="17429" name="Oval 171"/>
              <p:cNvSpPr>
                <a:spLocks noChangeArrowheads="1"/>
              </p:cNvSpPr>
              <p:nvPr/>
            </p:nvSpPr>
            <p:spPr bwMode="auto">
              <a:xfrm>
                <a:off x="4105" y="3067"/>
                <a:ext cx="272" cy="91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  <p:sp>
            <p:nvSpPr>
              <p:cNvPr id="17430" name="Oval 172"/>
              <p:cNvSpPr>
                <a:spLocks noChangeArrowheads="1"/>
              </p:cNvSpPr>
              <p:nvPr/>
            </p:nvSpPr>
            <p:spPr bwMode="auto">
              <a:xfrm>
                <a:off x="4105" y="3158"/>
                <a:ext cx="272" cy="91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17420" name="Group 177"/>
            <p:cNvGrpSpPr>
              <a:grpSpLocks/>
            </p:cNvGrpSpPr>
            <p:nvPr/>
          </p:nvGrpSpPr>
          <p:grpSpPr bwMode="auto">
            <a:xfrm>
              <a:off x="4105" y="3067"/>
              <a:ext cx="226" cy="227"/>
              <a:chOff x="4105" y="3067"/>
              <a:chExt cx="226" cy="227"/>
            </a:xfrm>
          </p:grpSpPr>
          <p:sp>
            <p:nvSpPr>
              <p:cNvPr id="17427" name="Oval 173"/>
              <p:cNvSpPr>
                <a:spLocks noChangeArrowheads="1"/>
              </p:cNvSpPr>
              <p:nvPr/>
            </p:nvSpPr>
            <p:spPr bwMode="auto">
              <a:xfrm>
                <a:off x="4105" y="3067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428" name="Oval 174"/>
              <p:cNvSpPr>
                <a:spLocks noChangeArrowheads="1"/>
              </p:cNvSpPr>
              <p:nvPr/>
            </p:nvSpPr>
            <p:spPr bwMode="auto">
              <a:xfrm>
                <a:off x="4195" y="315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7421" name="Group 178"/>
            <p:cNvGrpSpPr>
              <a:grpSpLocks/>
            </p:cNvGrpSpPr>
            <p:nvPr/>
          </p:nvGrpSpPr>
          <p:grpSpPr bwMode="auto">
            <a:xfrm rot="6323308">
              <a:off x="5058" y="2976"/>
              <a:ext cx="226" cy="227"/>
              <a:chOff x="4105" y="3067"/>
              <a:chExt cx="226" cy="227"/>
            </a:xfrm>
          </p:grpSpPr>
          <p:sp>
            <p:nvSpPr>
              <p:cNvPr id="17425" name="Oval 179"/>
              <p:cNvSpPr>
                <a:spLocks noChangeArrowheads="1"/>
              </p:cNvSpPr>
              <p:nvPr/>
            </p:nvSpPr>
            <p:spPr bwMode="auto">
              <a:xfrm>
                <a:off x="4105" y="3067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426" name="Oval 180"/>
              <p:cNvSpPr>
                <a:spLocks noChangeArrowheads="1"/>
              </p:cNvSpPr>
              <p:nvPr/>
            </p:nvSpPr>
            <p:spPr bwMode="auto">
              <a:xfrm>
                <a:off x="4195" y="315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7422" name="Group 181"/>
            <p:cNvGrpSpPr>
              <a:grpSpLocks/>
            </p:cNvGrpSpPr>
            <p:nvPr/>
          </p:nvGrpSpPr>
          <p:grpSpPr bwMode="auto">
            <a:xfrm rot="5129259">
              <a:off x="4559" y="3203"/>
              <a:ext cx="272" cy="182"/>
              <a:chOff x="4105" y="3067"/>
              <a:chExt cx="272" cy="182"/>
            </a:xfrm>
          </p:grpSpPr>
          <p:sp>
            <p:nvSpPr>
              <p:cNvPr id="17423" name="Oval 182"/>
              <p:cNvSpPr>
                <a:spLocks noChangeArrowheads="1"/>
              </p:cNvSpPr>
              <p:nvPr/>
            </p:nvSpPr>
            <p:spPr bwMode="auto">
              <a:xfrm>
                <a:off x="4105" y="3067"/>
                <a:ext cx="272" cy="91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vert="eaVert" wrap="none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  <p:sp>
            <p:nvSpPr>
              <p:cNvPr id="17424" name="Oval 183"/>
              <p:cNvSpPr>
                <a:spLocks noChangeArrowheads="1"/>
              </p:cNvSpPr>
              <p:nvPr/>
            </p:nvSpPr>
            <p:spPr bwMode="auto">
              <a:xfrm>
                <a:off x="4105" y="3158"/>
                <a:ext cx="272" cy="91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vert="eaVert" wrap="none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</p:grpSp>
      </p:grpSp>
      <p:sp>
        <p:nvSpPr>
          <p:cNvPr id="17412" name="TextBox 270"/>
          <p:cNvSpPr txBox="1">
            <a:spLocks noChangeArrowheads="1"/>
          </p:cNvSpPr>
          <p:nvPr/>
        </p:nvSpPr>
        <p:spPr bwMode="auto">
          <a:xfrm>
            <a:off x="4357688" y="3000375"/>
            <a:ext cx="500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/>
              <a:t>1</a:t>
            </a:r>
          </a:p>
        </p:txBody>
      </p:sp>
      <p:sp>
        <p:nvSpPr>
          <p:cNvPr id="17413" name="TextBox 271"/>
          <p:cNvSpPr txBox="1">
            <a:spLocks noChangeArrowheads="1"/>
          </p:cNvSpPr>
          <p:nvPr/>
        </p:nvSpPr>
        <p:spPr bwMode="auto">
          <a:xfrm>
            <a:off x="7000875" y="5715000"/>
            <a:ext cx="5000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/>
              <a:t>3</a:t>
            </a:r>
          </a:p>
        </p:txBody>
      </p:sp>
      <p:sp>
        <p:nvSpPr>
          <p:cNvPr id="17414" name="TextBox 272"/>
          <p:cNvSpPr txBox="1">
            <a:spLocks noChangeArrowheads="1"/>
          </p:cNvSpPr>
          <p:nvPr/>
        </p:nvSpPr>
        <p:spPr bwMode="auto">
          <a:xfrm>
            <a:off x="1785938" y="5786438"/>
            <a:ext cx="500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/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 Box 6"/>
          <p:cNvSpPr txBox="1">
            <a:spLocks noChangeArrowheads="1"/>
          </p:cNvSpPr>
          <p:nvPr/>
        </p:nvSpPr>
        <p:spPr bwMode="auto">
          <a:xfrm>
            <a:off x="3857625" y="428625"/>
            <a:ext cx="1046163" cy="646113"/>
          </a:xfrm>
          <a:prstGeom prst="rect">
            <a:avLst/>
          </a:prstGeom>
          <a:solidFill>
            <a:srgbClr val="FFFF99"/>
          </a:solidFill>
          <a:ln w="28575">
            <a:solidFill>
              <a:srgbClr val="CC66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600">
                <a:solidFill>
                  <a:srgbClr val="FF0000"/>
                </a:solidFill>
              </a:rPr>
              <a:t>Тела</a:t>
            </a:r>
          </a:p>
        </p:txBody>
      </p:sp>
      <p:pic>
        <p:nvPicPr>
          <p:cNvPr id="5134" name="Picture 14" descr="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3" y="2214563"/>
            <a:ext cx="1627187" cy="124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5" name="Picture 15" descr="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0" y="3214688"/>
            <a:ext cx="1692275" cy="160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6" name="Picture 16" descr="1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85938" y="2286000"/>
            <a:ext cx="1427162" cy="160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3" name="Picture 13" descr="1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57313" y="4357688"/>
            <a:ext cx="1171575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10" name="Text Box 7"/>
          <p:cNvSpPr txBox="1">
            <a:spLocks noChangeArrowheads="1"/>
          </p:cNvSpPr>
          <p:nvPr/>
        </p:nvSpPr>
        <p:spPr bwMode="auto">
          <a:xfrm>
            <a:off x="5429250" y="1285875"/>
            <a:ext cx="2894013" cy="608013"/>
          </a:xfrm>
          <a:prstGeom prst="rect">
            <a:avLst/>
          </a:prstGeom>
          <a:solidFill>
            <a:srgbClr val="99FF99"/>
          </a:solidFill>
          <a:ln w="28575">
            <a:solidFill>
              <a:srgbClr val="99CC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/>
              <a:t>Естественные</a:t>
            </a:r>
          </a:p>
        </p:txBody>
      </p:sp>
      <p:sp>
        <p:nvSpPr>
          <p:cNvPr id="4111" name="Text Box 8"/>
          <p:cNvSpPr txBox="1">
            <a:spLocks noChangeArrowheads="1"/>
          </p:cNvSpPr>
          <p:nvPr/>
        </p:nvSpPr>
        <p:spPr bwMode="auto">
          <a:xfrm>
            <a:off x="500063" y="1285875"/>
            <a:ext cx="3087687" cy="608013"/>
          </a:xfrm>
          <a:prstGeom prst="rect">
            <a:avLst/>
          </a:prstGeom>
          <a:solidFill>
            <a:srgbClr val="66FFFF"/>
          </a:solidFill>
          <a:ln w="28575">
            <a:solidFill>
              <a:srgbClr val="009999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/>
              <a:t>Искусственные</a:t>
            </a:r>
          </a:p>
        </p:txBody>
      </p:sp>
      <p:grpSp>
        <p:nvGrpSpPr>
          <p:cNvPr id="18440" name="Group 23"/>
          <p:cNvGrpSpPr>
            <a:grpSpLocks/>
          </p:cNvGrpSpPr>
          <p:nvPr/>
        </p:nvGrpSpPr>
        <p:grpSpPr bwMode="auto">
          <a:xfrm>
            <a:off x="1835150" y="765175"/>
            <a:ext cx="1873250" cy="431800"/>
            <a:chOff x="1156" y="482"/>
            <a:chExt cx="1180" cy="272"/>
          </a:xfrm>
        </p:grpSpPr>
        <p:sp>
          <p:nvSpPr>
            <p:cNvPr id="18445" name="Line 19"/>
            <p:cNvSpPr>
              <a:spLocks noChangeShapeType="1"/>
            </p:cNvSpPr>
            <p:nvPr/>
          </p:nvSpPr>
          <p:spPr bwMode="auto">
            <a:xfrm flipH="1">
              <a:off x="1156" y="482"/>
              <a:ext cx="1180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6" name="Line 20"/>
            <p:cNvSpPr>
              <a:spLocks noChangeShapeType="1"/>
            </p:cNvSpPr>
            <p:nvPr/>
          </p:nvSpPr>
          <p:spPr bwMode="auto">
            <a:xfrm>
              <a:off x="1156" y="482"/>
              <a:ext cx="0" cy="272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8441" name="Group 24"/>
          <p:cNvGrpSpPr>
            <a:grpSpLocks/>
          </p:cNvGrpSpPr>
          <p:nvPr/>
        </p:nvGrpSpPr>
        <p:grpSpPr bwMode="auto">
          <a:xfrm>
            <a:off x="5003800" y="765175"/>
            <a:ext cx="1873250" cy="431800"/>
            <a:chOff x="3152" y="482"/>
            <a:chExt cx="1180" cy="272"/>
          </a:xfrm>
        </p:grpSpPr>
        <p:sp>
          <p:nvSpPr>
            <p:cNvPr id="18443" name="Line 21"/>
            <p:cNvSpPr>
              <a:spLocks noChangeShapeType="1"/>
            </p:cNvSpPr>
            <p:nvPr/>
          </p:nvSpPr>
          <p:spPr bwMode="auto">
            <a:xfrm flipH="1">
              <a:off x="3152" y="482"/>
              <a:ext cx="1180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4" name="Line 22"/>
            <p:cNvSpPr>
              <a:spLocks noChangeShapeType="1"/>
            </p:cNvSpPr>
            <p:nvPr/>
          </p:nvSpPr>
          <p:spPr bwMode="auto">
            <a:xfrm>
              <a:off x="4332" y="482"/>
              <a:ext cx="0" cy="272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5147" name="Picture 27" descr="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14688" y="3857625"/>
            <a:ext cx="3478212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0" grpId="0" animBg="1"/>
      <p:bldP spid="41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 descr="C:\Documents and Settings\user\Рабочий стол\анимашки урок\еи.jpg"/>
          <p:cNvPicPr>
            <a:picLocks noChangeAspect="1" noChangeArrowheads="1"/>
          </p:cNvPicPr>
          <p:nvPr/>
        </p:nvPicPr>
        <p:blipFill>
          <a:blip r:embed="rId2"/>
          <a:srcRect r="5951"/>
          <a:stretch>
            <a:fillRect/>
          </a:stretch>
        </p:blipFill>
        <p:spPr bwMode="auto">
          <a:xfrm>
            <a:off x="357188" y="428625"/>
            <a:ext cx="8501062" cy="601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28625" y="989013"/>
            <a:ext cx="8072438" cy="41544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Как </a:t>
            </a:r>
            <a:r>
              <a:rPr lang="ru-RU" sz="88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разрушаются </a:t>
            </a:r>
            <a:r>
              <a:rPr lang="ru-RU" sz="88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камни? </a:t>
            </a:r>
            <a:endParaRPr lang="ru-RU" sz="88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Прямоугольник 1"/>
          <p:cNvSpPr>
            <a:spLocks noChangeArrowheads="1"/>
          </p:cNvSpPr>
          <p:nvPr/>
        </p:nvSpPr>
        <p:spPr bwMode="auto">
          <a:xfrm>
            <a:off x="571500" y="1220788"/>
            <a:ext cx="785812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rgbClr val="00B050"/>
                </a:solidFill>
              </a:rPr>
              <a:t>Процесс </a:t>
            </a:r>
            <a:r>
              <a:rPr lang="ru-RU" sz="4800" b="1">
                <a:solidFill>
                  <a:srgbClr val="00B050"/>
                </a:solidFill>
              </a:rPr>
              <a:t>разрушения</a:t>
            </a:r>
            <a:r>
              <a:rPr lang="ru-RU" sz="4400" b="1">
                <a:solidFill>
                  <a:srgbClr val="00B050"/>
                </a:solidFill>
              </a:rPr>
              <a:t> камней</a:t>
            </a:r>
          </a:p>
        </p:txBody>
      </p:sp>
      <p:cxnSp>
        <p:nvCxnSpPr>
          <p:cNvPr id="4" name="Прямая со стрелкой 3"/>
          <p:cNvCxnSpPr/>
          <p:nvPr/>
        </p:nvCxnSpPr>
        <p:spPr>
          <a:xfrm rot="16200000" flipH="1">
            <a:off x="4822031" y="2178844"/>
            <a:ext cx="1785938" cy="171450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rot="10800000" flipV="1">
            <a:off x="2500313" y="2143125"/>
            <a:ext cx="1785937" cy="1643063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785813" y="4157663"/>
            <a:ext cx="3571875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/>
              <a:t>Под  влиянием человека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4286250" y="4214813"/>
            <a:ext cx="45720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/>
              <a:t>В природе </a:t>
            </a:r>
            <a:endParaRPr lang="en-US" sz="3200" b="1"/>
          </a:p>
          <a:p>
            <a:pPr algn="ctr"/>
            <a:r>
              <a:rPr lang="ru-RU" sz="3200" b="1"/>
              <a:t>без вмешательства </a:t>
            </a:r>
          </a:p>
          <a:p>
            <a:pPr algn="ctr"/>
            <a:r>
              <a:rPr lang="ru-RU" sz="3200" b="1"/>
              <a:t>человека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642938" y="428625"/>
            <a:ext cx="7929562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3200">
                <a:solidFill>
                  <a:srgbClr val="002060"/>
                </a:solidFill>
                <a:latin typeface="Arial" charset="0"/>
                <a:cs typeface="Times New Roman" pitchFamily="18" charset="0"/>
              </a:rPr>
              <a:t>Скала стоит, крепка, прочна,</a:t>
            </a:r>
          </a:p>
          <a:p>
            <a:pPr algn="ctr"/>
            <a:r>
              <a:rPr lang="ru-RU" sz="3200">
                <a:solidFill>
                  <a:srgbClr val="002060"/>
                </a:solidFill>
                <a:latin typeface="Arial" charset="0"/>
                <a:cs typeface="Times New Roman" pitchFamily="18" charset="0"/>
              </a:rPr>
              <a:t> не дрогнет ни за что она.</a:t>
            </a:r>
            <a:endParaRPr lang="ru-RU" sz="1400">
              <a:solidFill>
                <a:srgbClr val="002060"/>
              </a:solidFill>
              <a:latin typeface="Arial" charset="0"/>
            </a:endParaRPr>
          </a:p>
          <a:p>
            <a:pPr algn="ctr" eaLnBrk="0" hangingPunct="0"/>
            <a:r>
              <a:rPr lang="ru-RU" sz="3200">
                <a:solidFill>
                  <a:srgbClr val="002060"/>
                </a:solidFill>
                <a:latin typeface="Arial" charset="0"/>
                <a:cs typeface="Times New Roman" pitchFamily="18" charset="0"/>
              </a:rPr>
              <a:t>Но это только, кажется, ребята, </a:t>
            </a:r>
          </a:p>
          <a:p>
            <a:pPr algn="ctr" eaLnBrk="0" hangingPunct="0"/>
            <a:r>
              <a:rPr lang="ru-RU" sz="3200">
                <a:solidFill>
                  <a:srgbClr val="002060"/>
                </a:solidFill>
                <a:latin typeface="Arial" charset="0"/>
                <a:cs typeface="Times New Roman" pitchFamily="18" charset="0"/>
              </a:rPr>
              <a:t>она ещё прочней была когда-то.</a:t>
            </a:r>
            <a:endParaRPr lang="ru-RU" sz="1400">
              <a:solidFill>
                <a:srgbClr val="002060"/>
              </a:solidFill>
              <a:latin typeface="Arial" charset="0"/>
            </a:endParaRPr>
          </a:p>
          <a:p>
            <a:pPr algn="ctr" eaLnBrk="0" hangingPunct="0"/>
            <a:r>
              <a:rPr lang="ru-RU" sz="3200">
                <a:solidFill>
                  <a:srgbClr val="002060"/>
                </a:solidFill>
                <a:latin typeface="Arial" charset="0"/>
                <a:cs typeface="Times New Roman" pitchFamily="18" charset="0"/>
              </a:rPr>
              <a:t>Но с каждым годом, так уж получается, скала-то эта всё же разрушается.</a:t>
            </a:r>
            <a:endParaRPr lang="ru-RU" sz="4000">
              <a:solidFill>
                <a:srgbClr val="002060"/>
              </a:solidFill>
              <a:latin typeface="Arial" charset="0"/>
            </a:endParaRPr>
          </a:p>
        </p:txBody>
      </p:sp>
      <p:pic>
        <p:nvPicPr>
          <p:cNvPr id="21506" name="Picture 2" descr="C:\Documents and Settings\user\Рабочий стол\анимашки урок\418213429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38" y="3500438"/>
            <a:ext cx="5705475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43___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243___</Template>
  <TotalTime>980</TotalTime>
  <Words>198</Words>
  <Application>Microsoft Office PowerPoint</Application>
  <PresentationFormat>Экран (4:3)</PresentationFormat>
  <Paragraphs>52</Paragraphs>
  <Slides>23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7" baseType="lpstr">
      <vt:lpstr>Calibri</vt:lpstr>
      <vt:lpstr>Arial</vt:lpstr>
      <vt:lpstr>Times New Roman</vt:lpstr>
      <vt:lpstr>243___</vt:lpstr>
      <vt:lpstr>Урок окружающего мира Как разрушаются камни </vt:lpstr>
      <vt:lpstr>Вспомни!</vt:lpstr>
      <vt:lpstr>  А что будет происходить с  твёрдыми телами  при нагревании и охлаждении?  </vt:lpstr>
      <vt:lpstr>Вывод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Динамическая пауза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94</cp:revision>
  <dcterms:created xsi:type="dcterms:W3CDTF">2012-10-23T08:07:59Z</dcterms:created>
  <dcterms:modified xsi:type="dcterms:W3CDTF">2013-04-01T17:40:15Z</dcterms:modified>
</cp:coreProperties>
</file>