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6" r:id="rId2"/>
    <p:sldId id="269" r:id="rId3"/>
    <p:sldId id="270" r:id="rId4"/>
    <p:sldId id="304" r:id="rId5"/>
    <p:sldId id="271" r:id="rId6"/>
    <p:sldId id="267" r:id="rId7"/>
    <p:sldId id="266" r:id="rId8"/>
    <p:sldId id="283" r:id="rId9"/>
    <p:sldId id="284" r:id="rId10"/>
    <p:sldId id="287" r:id="rId11"/>
    <p:sldId id="288" r:id="rId12"/>
    <p:sldId id="289" r:id="rId13"/>
    <p:sldId id="291" r:id="rId14"/>
    <p:sldId id="285" r:id="rId15"/>
    <p:sldId id="292" r:id="rId16"/>
    <p:sldId id="293" r:id="rId17"/>
    <p:sldId id="286" r:id="rId18"/>
    <p:sldId id="305" r:id="rId19"/>
    <p:sldId id="272" r:id="rId20"/>
    <p:sldId id="273" r:id="rId21"/>
    <p:sldId id="274" r:id="rId22"/>
    <p:sldId id="275" r:id="rId23"/>
    <p:sldId id="298" r:id="rId24"/>
    <p:sldId id="276" r:id="rId25"/>
    <p:sldId id="309" r:id="rId26"/>
    <p:sldId id="277" r:id="rId27"/>
    <p:sldId id="278" r:id="rId28"/>
    <p:sldId id="310" r:id="rId29"/>
    <p:sldId id="279" r:id="rId30"/>
    <p:sldId id="280" r:id="rId31"/>
    <p:sldId id="311" r:id="rId32"/>
    <p:sldId id="312" r:id="rId33"/>
    <p:sldId id="306" r:id="rId34"/>
    <p:sldId id="282" r:id="rId35"/>
    <p:sldId id="313" r:id="rId36"/>
    <p:sldId id="295" r:id="rId37"/>
    <p:sldId id="297" r:id="rId38"/>
    <p:sldId id="294" r:id="rId39"/>
    <p:sldId id="300" r:id="rId40"/>
    <p:sldId id="301" r:id="rId41"/>
    <p:sldId id="302" r:id="rId42"/>
    <p:sldId id="303" r:id="rId43"/>
    <p:sldId id="315" r:id="rId44"/>
    <p:sldId id="314" r:id="rId45"/>
    <p:sldId id="316" r:id="rId46"/>
  </p:sldIdLst>
  <p:sldSz cx="9144000" cy="6858000" type="screen4x3"/>
  <p:notesSz cx="6858000" cy="9144000"/>
  <p:embeddedFontLst>
    <p:embeddedFont>
      <p:font typeface="Kot Leopold" pitchFamily="2" charset="0"/>
      <p:regular r:id="rId49"/>
    </p:embeddedFont>
    <p:embeddedFont>
      <p:font typeface="Calibri" pitchFamily="34" charset="0"/>
      <p:regular r:id="rId50"/>
      <p:bold r:id="rId51"/>
      <p:italic r:id="rId52"/>
      <p:boldItalic r:id="rId53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24" autoAdjust="0"/>
  </p:normalViewPr>
  <p:slideViewPr>
    <p:cSldViewPr>
      <p:cViewPr varScale="1">
        <p:scale>
          <a:sx n="65" d="100"/>
          <a:sy n="65" d="100"/>
        </p:scale>
        <p:origin x="-7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9508A77-FED8-4452-8300-7631D7A32AC1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32A7AD-B39F-471A-8309-6692CBF81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F58440-5189-42EC-8D09-15B2C2B5E211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2F8509F-C2FE-47D9-A1CE-40CC086AD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4F65DC-816E-40B4-9EE8-BC699CCF4B4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085184"/>
            <a:ext cx="8640960" cy="1470025"/>
          </a:xfrm>
        </p:spPr>
        <p:txBody>
          <a:bodyPr>
            <a:noAutofit/>
          </a:bodyPr>
          <a:lstStyle>
            <a:lvl1pPr>
              <a:defRPr sz="6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F3898E-2C48-4493-806B-406674E292DA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0851E86-7B94-40F3-92CC-66A86B70B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033FCA0-D81F-4DD9-89B9-A2A780B5F5F9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18D15CC-CC01-4962-B29D-1ECC7DD3C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None/>
              <a:defRPr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9741FDC-4A83-4C3D-A8E5-63528A2BA15B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71513AE-3451-4196-B5FB-B5E0330A4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BD2B8E5-6825-4653-BEEC-F1823C85A8F0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D9EE937-D4A3-47E6-A4AA-17DDF63A0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FontTx/>
              <a:buNone/>
              <a:defRPr sz="2800"/>
            </a:lvl1pPr>
            <a:lvl2pPr>
              <a:buFontTx/>
              <a:buNone/>
              <a:defRPr sz="2400"/>
            </a:lvl2pPr>
            <a:lvl3pPr>
              <a:buFontTx/>
              <a:buNone/>
              <a:defRPr sz="2000"/>
            </a:lvl3pPr>
            <a:lvl4pPr>
              <a:buFontTx/>
              <a:buNone/>
              <a:defRPr sz="1800"/>
            </a:lvl4pPr>
            <a:lvl5pPr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FontTx/>
              <a:buNone/>
              <a:defRPr sz="2800"/>
            </a:lvl1pPr>
            <a:lvl2pPr>
              <a:buFontTx/>
              <a:buNone/>
              <a:defRPr sz="2400"/>
            </a:lvl2pPr>
            <a:lvl3pPr>
              <a:buFontTx/>
              <a:buNone/>
              <a:defRPr sz="2000"/>
            </a:lvl3pPr>
            <a:lvl4pPr>
              <a:buFontTx/>
              <a:buNone/>
              <a:defRPr sz="1800"/>
            </a:lvl4pPr>
            <a:lvl5pPr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D2FEAA5-4F24-4331-8E2D-792C2E92844D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FDB0234-2225-47D1-B850-2E6282F75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buFontTx/>
              <a:buNone/>
              <a:defRPr sz="2400"/>
            </a:lvl1pPr>
            <a:lvl2pPr>
              <a:buFontTx/>
              <a:buNone/>
              <a:defRPr sz="2000"/>
            </a:lvl2pPr>
            <a:lvl3pPr>
              <a:buFontTx/>
              <a:buNone/>
              <a:defRPr sz="18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buFontTx/>
              <a:buNone/>
              <a:defRPr sz="2400"/>
            </a:lvl1pPr>
            <a:lvl2pPr>
              <a:buFontTx/>
              <a:buNone/>
              <a:defRPr sz="2000"/>
            </a:lvl2pPr>
            <a:lvl3pPr>
              <a:buFontTx/>
              <a:buNone/>
              <a:defRPr sz="18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390E74C-3DFF-44B1-98CB-C33BAF6C5F91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FE35506-F2DD-441E-A232-6B9686F07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982F6CC-583E-4892-9069-554234834E82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6111C4B-8128-46CA-BE2C-0A49332FF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buFontTx/>
              <a:buNone/>
              <a:defRPr sz="3200"/>
            </a:lvl1pPr>
            <a:lvl2pPr>
              <a:buFontTx/>
              <a:buNone/>
              <a:defRPr sz="2800"/>
            </a:lvl2pPr>
            <a:lvl3pPr>
              <a:buFontTx/>
              <a:buNone/>
              <a:defRPr sz="2400"/>
            </a:lvl3pPr>
            <a:lvl4pPr>
              <a:buFontTx/>
              <a:buNone/>
              <a:defRPr sz="2000"/>
            </a:lvl4pPr>
            <a:lvl5pPr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8E0E9FE-8E2A-480D-92FF-599883D82B4A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6A2F68B-D4AB-4C12-AC4B-DC336B46A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D190FBC-94D9-4E4D-8642-A6CB640713EF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D74E97-576D-40C7-ADE5-A5155A38D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088" y="260350"/>
            <a:ext cx="82296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1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kern="1200">
          <a:solidFill>
            <a:srgbClr val="984807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Kot Leopold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600">
          <a:solidFill>
            <a:srgbClr val="984807"/>
          </a:solidFill>
          <a:latin typeface="Kot Leop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0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image" Target="../media/image39.jpeg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slide" Target="slide8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slideLayout" Target="../slideLayouts/slideLayout6.xml"/><Relationship Id="rId7" Type="http://schemas.openxmlformats.org/officeDocument/2006/relationships/slide" Target="slide8.xml"/><Relationship Id="rId2" Type="http://schemas.openxmlformats.org/officeDocument/2006/relationships/audio" Target="stihi-agnii-barto_dom-pereehal.mp3" TargetMode="External"/><Relationship Id="rId1" Type="http://schemas.openxmlformats.org/officeDocument/2006/relationships/audio" Target="stihi-agnii-barto_leshenka-leshenka.mp3" TargetMode="External"/><Relationship Id="rId6" Type="http://schemas.openxmlformats.org/officeDocument/2006/relationships/image" Target="../media/image47.jpeg"/><Relationship Id="rId5" Type="http://schemas.openxmlformats.org/officeDocument/2006/relationships/image" Target="../media/image41.jpeg"/><Relationship Id="rId10" Type="http://schemas.openxmlformats.org/officeDocument/2006/relationships/image" Target="../media/image50.png"/><Relationship Id="rId4" Type="http://schemas.openxmlformats.org/officeDocument/2006/relationships/slide" Target="slide21.xml"/><Relationship Id="rId9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slide" Target="slide22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6.xml"/><Relationship Id="rId1" Type="http://schemas.openxmlformats.org/officeDocument/2006/relationships/audio" Target="stihi-agnii-barto_vejlivyi-postupok.mp3" TargetMode="External"/><Relationship Id="rId6" Type="http://schemas.openxmlformats.org/officeDocument/2006/relationships/image" Target="../media/image51.jpeg"/><Relationship Id="rId5" Type="http://schemas.openxmlformats.org/officeDocument/2006/relationships/slide" Target="slide8.xml"/><Relationship Id="rId4" Type="http://schemas.openxmlformats.org/officeDocument/2006/relationships/image" Target="../media/image41.jpeg"/><Relationship Id="rId9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" Target="slide24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audio" Target="stihi-agnii-barto_vam-ne-nujna-soroka.mp3" TargetMode="External"/><Relationship Id="rId6" Type="http://schemas.openxmlformats.org/officeDocument/2006/relationships/image" Target="../media/image54.jpeg"/><Relationship Id="rId11" Type="http://schemas.openxmlformats.org/officeDocument/2006/relationships/image" Target="../media/image58.jpeg"/><Relationship Id="rId5" Type="http://schemas.openxmlformats.org/officeDocument/2006/relationships/slide" Target="slide8.xml"/><Relationship Id="rId10" Type="http://schemas.openxmlformats.org/officeDocument/2006/relationships/image" Target="../media/image57.jpeg"/><Relationship Id="rId4" Type="http://schemas.openxmlformats.org/officeDocument/2006/relationships/image" Target="../media/image41.jpeg"/><Relationship Id="rId9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41.jpeg"/><Relationship Id="rId7" Type="http://schemas.openxmlformats.org/officeDocument/2006/relationships/image" Target="../media/image60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image" Target="../media/image59.png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" Target="slide27.xml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6.xml"/><Relationship Id="rId1" Type="http://schemas.openxmlformats.org/officeDocument/2006/relationships/audio" Target="stihi-agnii-barto_ya-znayu-gde-jivut-morji.mp3" TargetMode="External"/><Relationship Id="rId6" Type="http://schemas.openxmlformats.org/officeDocument/2006/relationships/image" Target="../media/image62.jpeg"/><Relationship Id="rId5" Type="http://schemas.openxmlformats.org/officeDocument/2006/relationships/slide" Target="slide8.xml"/><Relationship Id="rId4" Type="http://schemas.openxmlformats.org/officeDocument/2006/relationships/image" Target="../media/image41.jpeg"/><Relationship Id="rId9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6.png"/><Relationship Id="rId2" Type="http://schemas.openxmlformats.org/officeDocument/2006/relationships/video" Target="&#1052;&#1086;&#1081;%20&#1092;&#1080;&#1083;&#1100;&#1084;%20&#1089;&#1090;&#1077;&#1082;&#1083;&#1086;.wmv" TargetMode="External"/><Relationship Id="rId1" Type="http://schemas.openxmlformats.org/officeDocument/2006/relationships/audio" Target="stihi-agnii-barto_cvety-ne-znali.mp3" TargetMode="External"/><Relationship Id="rId6" Type="http://schemas.openxmlformats.org/officeDocument/2006/relationships/image" Target="../media/image65.png"/><Relationship Id="rId11" Type="http://schemas.openxmlformats.org/officeDocument/2006/relationships/image" Target="../media/image50.png"/><Relationship Id="rId5" Type="http://schemas.openxmlformats.org/officeDocument/2006/relationships/slide" Target="slide8.xml"/><Relationship Id="rId10" Type="http://schemas.openxmlformats.org/officeDocument/2006/relationships/image" Target="../media/image68.jpeg"/><Relationship Id="rId4" Type="http://schemas.openxmlformats.org/officeDocument/2006/relationships/image" Target="../media/image41.jpeg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71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72.jpeg"/><Relationship Id="rId7" Type="http://schemas.openxmlformats.org/officeDocument/2006/relationships/image" Target="../media/image7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image" Target="../media/image73.jpeg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8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eg"/><Relationship Id="rId5" Type="http://schemas.openxmlformats.org/officeDocument/2006/relationships/slide" Target="slide35.xml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slide" Target="slide42.xml"/><Relationship Id="rId7" Type="http://schemas.openxmlformats.org/officeDocument/2006/relationships/slide" Target="slide4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45.png"/><Relationship Id="rId5" Type="http://schemas.openxmlformats.org/officeDocument/2006/relationships/slide" Target="slide39.xml"/><Relationship Id="rId10" Type="http://schemas.openxmlformats.org/officeDocument/2006/relationships/image" Target="../media/image86.png"/><Relationship Id="rId4" Type="http://schemas.openxmlformats.org/officeDocument/2006/relationships/slide" Target="slide37.xml"/><Relationship Id="rId9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6.png"/><Relationship Id="rId3" Type="http://schemas.openxmlformats.org/officeDocument/2006/relationships/slide" Target="slide17.xml"/><Relationship Id="rId7" Type="http://schemas.openxmlformats.org/officeDocument/2006/relationships/slide" Target="slide9.xml"/><Relationship Id="rId12" Type="http://schemas.openxmlformats.org/officeDocument/2006/relationships/slide" Target="slide3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11" Type="http://schemas.openxmlformats.org/officeDocument/2006/relationships/slide" Target="slide4.xml"/><Relationship Id="rId5" Type="http://schemas.openxmlformats.org/officeDocument/2006/relationships/slide" Target="slide8.xml"/><Relationship Id="rId10" Type="http://schemas.openxmlformats.org/officeDocument/2006/relationships/image" Target="../media/image15.jpeg"/><Relationship Id="rId4" Type="http://schemas.openxmlformats.org/officeDocument/2006/relationships/image" Target="../media/image12.jpeg"/><Relationship Id="rId9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slide" Target="slide21.xml"/><Relationship Id="rId18" Type="http://schemas.openxmlformats.org/officeDocument/2006/relationships/image" Target="../media/image24.jpeg"/><Relationship Id="rId3" Type="http://schemas.openxmlformats.org/officeDocument/2006/relationships/slide" Target="slide19.xml"/><Relationship Id="rId21" Type="http://schemas.openxmlformats.org/officeDocument/2006/relationships/slide" Target="slide33.xml"/><Relationship Id="rId7" Type="http://schemas.openxmlformats.org/officeDocument/2006/relationships/slide" Target="slide26.xml"/><Relationship Id="rId12" Type="http://schemas.openxmlformats.org/officeDocument/2006/relationships/image" Target="../media/image21.png"/><Relationship Id="rId17" Type="http://schemas.openxmlformats.org/officeDocument/2006/relationships/slide" Target="slide22.xml"/><Relationship Id="rId25" Type="http://schemas.openxmlformats.org/officeDocument/2006/relationships/image" Target="../media/image28.png"/><Relationship Id="rId2" Type="http://schemas.openxmlformats.org/officeDocument/2006/relationships/slide" Target="slide7.xml"/><Relationship Id="rId16" Type="http://schemas.openxmlformats.org/officeDocument/2006/relationships/image" Target="../media/image23.jpe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slide" Target="slide23.xml"/><Relationship Id="rId24" Type="http://schemas.openxmlformats.org/officeDocument/2006/relationships/image" Target="../media/image27.jpeg"/><Relationship Id="rId5" Type="http://schemas.openxmlformats.org/officeDocument/2006/relationships/slide" Target="slide20.xml"/><Relationship Id="rId15" Type="http://schemas.openxmlformats.org/officeDocument/2006/relationships/slide" Target="slide30.xml"/><Relationship Id="rId23" Type="http://schemas.openxmlformats.org/officeDocument/2006/relationships/slide" Target="slide34.xml"/><Relationship Id="rId10" Type="http://schemas.openxmlformats.org/officeDocument/2006/relationships/image" Target="../media/image20.jpeg"/><Relationship Id="rId19" Type="http://schemas.openxmlformats.org/officeDocument/2006/relationships/slide" Target="slide27.xml"/><Relationship Id="rId4" Type="http://schemas.openxmlformats.org/officeDocument/2006/relationships/image" Target="../media/image17.jpeg"/><Relationship Id="rId9" Type="http://schemas.openxmlformats.org/officeDocument/2006/relationships/slide" Target="slide29.xml"/><Relationship Id="rId14" Type="http://schemas.openxmlformats.org/officeDocument/2006/relationships/image" Target="../media/image22.jpeg"/><Relationship Id="rId22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" Target="slide10.xml"/><Relationship Id="rId7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11" Type="http://schemas.openxmlformats.org/officeDocument/2006/relationships/image" Target="../media/image33.png"/><Relationship Id="rId5" Type="http://schemas.openxmlformats.org/officeDocument/2006/relationships/slide" Target="slide12.xml"/><Relationship Id="rId10" Type="http://schemas.openxmlformats.org/officeDocument/2006/relationships/image" Target="../media/image32.jpeg"/><Relationship Id="rId4" Type="http://schemas.openxmlformats.org/officeDocument/2006/relationships/image" Target="../media/image29.jpeg"/><Relationship Id="rId9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Барто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5625" y="6597650"/>
            <a:ext cx="3473450" cy="492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http://img-fotki.yandex.ru/get/4404/121447594.85/0_7c6eb_148e745f_XL.jpg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Подкидыш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Художественный фильм (Мосфильм, 1939).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Режиссер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Татьяна Лукашевич.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Сценарий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Зелёная.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Семен Шейнин.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Николай Крюков.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ролях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Вероника Лебедева, Дима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Глухов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Фаина Раневская, Петр Репнин,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Зеленая, Ростислав Плятт, Ольга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Лёва Аннинский, Витя Бойко, Виктор Громов, Федор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Одиноков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Татьяна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Барышева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Маленькая девочка идет гулять и теряется в большом городе. С ней происходит масса смешных и опасных приключений. Но участливые и бдительные граждане возвращают ребенка матери.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8" name="Содержимое 7" descr="подкидыш афиша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1004642" y="1600200"/>
            <a:ext cx="2943716" cy="4525963"/>
          </a:xfrm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042988" y="5364163"/>
            <a:ext cx="19986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http://stat1.dvn.ru/pb/0834b8d1fe166f6dc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29acd6c9e1e4cd4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Слон и веревочка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слон и веревочка афиша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2073641"/>
            <a:ext cx="4038600" cy="357908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Художественный фильм (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Союздетфильм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1945).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Режиссер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Илья Фрез.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Сценарий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Гариил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Егиазаров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Лев Шварц.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ролях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Наталья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Защипина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Ростислав Плятт, Фаина Раневская.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утра до вечера девочки одного из московских домов неутомимо прыгают через прыгалки. И только маленькая Лидочка никак не может научиться прыгать. Однажды во сне мудрый слон дает ей совет: чтобы научиться прыгать, надо вначале сделать доброе дело...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2538" name="Rectangle 3"/>
          <p:cNvSpPr>
            <a:spLocks noChangeArrowheads="1"/>
          </p:cNvSpPr>
          <p:nvPr/>
        </p:nvSpPr>
        <p:spPr bwMode="auto">
          <a:xfrm>
            <a:off x="2398713" y="5291138"/>
            <a:ext cx="21732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http://image.bistracker.org.ua/upload2/images</a:t>
            </a:r>
          </a:p>
          <a:p>
            <a:r>
              <a:rPr lang="ru-RU" sz="800">
                <a:latin typeface="Calibri" pitchFamily="34" charset="0"/>
              </a:rPr>
              <a:t>/RF65.jpg</a:t>
            </a: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72819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Алеша Птицын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вырабатывает характер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алеша птицын афиша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281112" y="2000969"/>
            <a:ext cx="2390775" cy="452437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525963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Художественный фильм (Ленфильм, 1953).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Режиссер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Анатолий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Сценарий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Евгений Шапиро.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Олег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Каравайчу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ролях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Витя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Каргопольцев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Ольга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Пыжова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Валентина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Сперантова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Наташа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Полинковская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Юрий Бубликов, Тамара Алешина, Надежда Румянцева, Роза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Макагонова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Лидия Сухаревская, Сережа Подмастерьев, Александр Михайлов, Боря Васильев.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третьего класса решил заняться самовоспитанием. Отказавшись от опеки рассеянной бабушки и вредной сестренки, он начал с того, что самостоятельно пришел в школу, сорвал урок, устыдившись, сделал хорошее дело - вернул утерянную тетрадь владельцу. Бабушка Алеши разминулась на вокзале со своей подругой, которая вместе с внучкой приехала к ней погостить. Гостеприимный Алеша, встретив их, показывает гостям Москву.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3562" name="Прямоугольник 6"/>
          <p:cNvSpPr>
            <a:spLocks noChangeArrowheads="1"/>
          </p:cNvSpPr>
          <p:nvPr/>
        </p:nvSpPr>
        <p:spPr bwMode="auto">
          <a:xfrm>
            <a:off x="1258888" y="6186488"/>
            <a:ext cx="24304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solidFill>
                  <a:schemeClr val="bg1"/>
                </a:solidFill>
                <a:latin typeface="Calibri" pitchFamily="34" charset="0"/>
              </a:rPr>
              <a:t>http://900igr.net/datai/literatura/Barto</a:t>
            </a:r>
          </a:p>
          <a:p>
            <a:r>
              <a:rPr lang="ru-RU" sz="800">
                <a:solidFill>
                  <a:schemeClr val="bg1"/>
                </a:solidFill>
                <a:latin typeface="Calibri" pitchFamily="34" charset="0"/>
              </a:rPr>
              <a:t>-Agnija-Lvovna/0004-004-Stsenarist.jpg</a:t>
            </a:r>
            <a:endParaRPr lang="ru-RU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Ищу человека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ищу человека афиша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893995" y="1600200"/>
            <a:ext cx="3165009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Художественный фильм (Киностудия им. М.Горького, 1973).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Режиссер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Михаил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Богин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одноименной книге и циклу радиопередач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Сценарий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Сергей Филиппов.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Евгений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Крылатов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ролях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Лия Ахеджакова, Олег Жаков, Игорь Добряков, Алла Мещерякова, Наталья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Гундарева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Римма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Мануковская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Элеонора Александрова, Людмила Антонюк, Алексей Чернов, Олег Балакин, Антонина Богданова, Зоя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Земнухова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Аркадий Трусов, Ольга Богданова, Людмила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Крячун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Геннадий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Ялович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Полина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Куманченко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Маргарита Лифанова, Наталья Журавель, Ольга Григорьева, Елизавета Уварова, Тамара Дегтярева, Агния Елекоева, Герман Журавлев, Галина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Морачева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Наталья Дрожжина, Ирина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Замотина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Подлинные истории о разлуках, встречах и поисках близких, продолжавшихся много лет после войны.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4586" name="Rectangle 1"/>
          <p:cNvSpPr>
            <a:spLocks noChangeArrowheads="1"/>
          </p:cNvSpPr>
          <p:nvPr/>
        </p:nvSpPr>
        <p:spPr bwMode="auto">
          <a:xfrm>
            <a:off x="2398713" y="5764213"/>
            <a:ext cx="16684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http://www.ruslania.com/pictures/</a:t>
            </a:r>
          </a:p>
          <a:p>
            <a:r>
              <a:rPr lang="ru-RU" sz="800">
                <a:latin typeface="Calibri" pitchFamily="34" charset="0"/>
              </a:rPr>
              <a:t>big/4606777012640.jpg</a:t>
            </a: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книги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1002184447.jpg">
            <a:hlinkClick r:id="rId2" action="ppaction://hlinksldjump"/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1074468" y="1816021"/>
            <a:ext cx="3209500" cy="4493299"/>
          </a:xfr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7" name="Содержимое 6" descr="записки детского поэта.jpg">
            <a:hlinkClick r:id="rId4" action="ppaction://hlinksldjump"/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email"/>
          <a:stretch>
            <a:fillRect/>
          </a:stretch>
        </p:blipFill>
        <p:spPr>
          <a:xfrm>
            <a:off x="4788024" y="1783357"/>
            <a:ext cx="3213434" cy="4525963"/>
          </a:xfr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6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8" name="Рисунок 7" descr="мужчина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460432" y="5589240"/>
            <a:ext cx="626773" cy="11967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Выноска-облако 8"/>
          <p:cNvSpPr/>
          <p:nvPr/>
        </p:nvSpPr>
        <p:spPr>
          <a:xfrm flipH="1">
            <a:off x="7308304" y="4869160"/>
            <a:ext cx="1835696" cy="6126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Найти человека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1002184447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827584" y="1628799"/>
            <a:ext cx="3240360" cy="453650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После выхода в свет поэмы «Звенигород», 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стала получать множество писем с просьбами помочь разыскать детей, также пропавших во время войны. Поэт не мог не отозваться на эти просьбы. 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стала вести передачи по радио. Благодаря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ее пониманию детской психологии, ее энергии и настойчивости больше тысячи семейств нашли своих потерянных родных. Об этих поисках 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написала книгу «Найти человека».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◦ Эта книга дважды — в 1969 и в 1975 годах — выходила в издательстве «Советский писатель».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738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6634" name="Rectangle 1"/>
          <p:cNvSpPr>
            <a:spLocks noChangeArrowheads="1"/>
          </p:cNvSpPr>
          <p:nvPr/>
        </p:nvSpPr>
        <p:spPr bwMode="auto">
          <a:xfrm>
            <a:off x="1331913" y="5826125"/>
            <a:ext cx="20542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solidFill>
                  <a:schemeClr val="bg1"/>
                </a:solidFill>
                <a:latin typeface="Calibri" pitchFamily="34" charset="0"/>
              </a:rPr>
              <a:t>http://darudar.org/var/files/img/5c/a5/5ca5</a:t>
            </a:r>
          </a:p>
          <a:p>
            <a:r>
              <a:rPr lang="ru-RU" sz="800">
                <a:solidFill>
                  <a:schemeClr val="bg1"/>
                </a:solidFill>
                <a:latin typeface="Calibri" pitchFamily="34" charset="0"/>
              </a:rPr>
              <a:t>030177547e99106aac5f00874abf_600.jpg</a:t>
            </a:r>
            <a:endParaRPr lang="ru-RU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8215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Записки детского поэта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записки детского поэта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869783" y="1855788"/>
            <a:ext cx="3213433" cy="452596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55365"/>
            <a:ext cx="4038600" cy="4525963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В этой книге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рассказывает о своих учителях, о тех встречах, что повлияли на нее, сформировали ее характер и творческий путь. Она училась у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классиков-писателейи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юных читателей, проверяя новые стихи на встречах с детьми: если на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какой-тострочке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слушатели отвлеклись, строчка должна быть вычеркнута, даже если на бумаге смотрится неплохо, утверждала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раскрывая свою «кухню». Результат такого подхода до сих пор поражает легкостью и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отточенностью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«Записки детского поэта» — очень познавательная книга.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738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7658" name="Rectangle 1"/>
          <p:cNvSpPr>
            <a:spLocks noChangeArrowheads="1"/>
          </p:cNvSpPr>
          <p:nvPr/>
        </p:nvSpPr>
        <p:spPr bwMode="auto">
          <a:xfrm>
            <a:off x="908050" y="6042025"/>
            <a:ext cx="16478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solidFill>
                  <a:schemeClr val="bg1"/>
                </a:solidFill>
                <a:latin typeface="Calibri" pitchFamily="34" charset="0"/>
              </a:rPr>
              <a:t>http://static.ozone.ru/multimedia/</a:t>
            </a:r>
          </a:p>
          <a:p>
            <a:r>
              <a:rPr lang="ru-RU" sz="800">
                <a:solidFill>
                  <a:schemeClr val="bg1"/>
                </a:solidFill>
                <a:latin typeface="Calibri" pitchFamily="34" charset="0"/>
              </a:rPr>
              <a:t>books_covers/1003376835.jpg</a:t>
            </a:r>
            <a:endParaRPr lang="ru-RU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Работа на радио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В 1947 году 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опубликовала поэму "Звенигород" — рассказ о детях, потерявших родителей во время войны. Поэму она написала после посещения реального детского дома в подмосковном городке Звенигороде. В тексте, как обычно, она использовала свои разговоры с детьми.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После выхода книги ей пришло письмо от одинокой женщины, во время войны потерявшей свою восьмилетнюю дочь. Обрывки детских воспоминаний, вошедшие в поэму, показались женщине знакомыми. Она надеялась, что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общалась с ее дочерью, пропавшей во время войны. Так оно и оказалось: мать и дочь встретились спустя десять лет.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01025" y="6453188"/>
            <a:ext cx="908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Вперед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681" name="TextBox 4"/>
          <p:cNvSpPr txBox="1">
            <a:spLocks noChangeArrowheads="1"/>
          </p:cNvSpPr>
          <p:nvPr/>
        </p:nvSpPr>
        <p:spPr bwMode="auto">
          <a:xfrm>
            <a:off x="-36513" y="6453188"/>
            <a:ext cx="776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 action="ppaction://hlinksldjump"/>
              </a:rPr>
              <a:t>Назад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908175" y="9080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«Ищу человека»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В 1965 году радиостанция "Маяк" начала транслировать передачу "Ищу человека". Поиск пропавших людей при помощи СМИ не был изобретением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такая практика существовала во многих странах. Уникальность заключалась в том, что в основе поиска лежали детские воспоминания.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"Ребенок наблюдателен, он видит остро, точно и часто запоминает увиденное на всю жизнь, — писала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— Не может ли детская память помочь в поисках? Не могут ли родители узнать своего взрослого сына или дочь по их детским воспоминаниям?" Этой работе Агния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посвятила девять лет жизни. Ей удалось соединить 927 разрушенных войной семей.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705" name="TextBox 4"/>
          <p:cNvSpPr txBox="1">
            <a:spLocks noChangeArrowheads="1"/>
          </p:cNvSpPr>
          <p:nvPr/>
        </p:nvSpPr>
        <p:spPr bwMode="auto">
          <a:xfrm>
            <a:off x="4140200" y="6524625"/>
            <a:ext cx="803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Твой праздник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990581"/>
            <a:ext cx="484594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Стихи о раннем детстве</a:t>
            </a:r>
          </a:p>
        </p:txBody>
      </p:sp>
      <p:pic>
        <p:nvPicPr>
          <p:cNvPr id="4" name="Рисунок 3" descr="фотопленка коричнева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415768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0729" name="Рисунок 4" descr="игрушки горизонтальная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3860800"/>
            <a:ext cx="2879725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Рисунок 5" descr="вовка добрая душа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32138" y="3843338"/>
            <a:ext cx="287972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140200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5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0732" name="Рисунок 9" descr="младший брат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6325" y="386080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31800" y="6237288"/>
            <a:ext cx="22685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http://i067.radikal.ru/0911/61/46db56d5c604.jpg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636963" y="6186488"/>
            <a:ext cx="18716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http://detbook.ru/wp-content/uploads/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2009/08/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BartoVovka.jpg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6156325" y="6237288"/>
            <a:ext cx="46085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http://www.youtube.com/watch?v=rnUHl2OEg7I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мужчина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460432" y="2132856"/>
            <a:ext cx="643736" cy="122914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3" name="Выноска-облако 22"/>
          <p:cNvSpPr/>
          <p:nvPr/>
        </p:nvSpPr>
        <p:spPr>
          <a:xfrm flipH="1">
            <a:off x="6516216" y="2708920"/>
            <a:ext cx="1944216" cy="6126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Посмотри!</a:t>
            </a:r>
          </a:p>
        </p:txBody>
      </p:sp>
      <p:pic>
        <p:nvPicPr>
          <p:cNvPr id="18" name="Рисунок 9" descr="младший брат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2413" y="260350"/>
            <a:ext cx="8567737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лакат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288034"/>
            <a:ext cx="8712968" cy="6134814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TextBox 2"/>
          <p:cNvSpPr txBox="1"/>
          <p:nvPr/>
        </p:nvSpPr>
        <p:spPr>
          <a:xfrm>
            <a:off x="0" y="6488113"/>
            <a:ext cx="10429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" action="ppaction://hlinkshowjump?jump=previousslide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01013" y="6488113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solidFill>
                  <a:schemeClr val="bg1"/>
                </a:solidFill>
                <a:latin typeface="Calibri" pitchFamily="34" charset="0"/>
                <a:hlinkClick r:id="rId3" action="ppaction://hlinksldjump"/>
              </a:rPr>
              <a:t>Вперед</a:t>
            </a:r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78563" y="6237288"/>
            <a:ext cx="2757487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http://bk-detstvo.narod.ru/tvorchestvo_barto_plakat_big.jpg</a:t>
            </a:r>
            <a:endParaRPr lang="ru-RU" sz="800" i="1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Мы с Тамарой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580599"/>
            <a:ext cx="8064896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Весёлые стихи, посвященные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детским характерам, поступкам, играм</a:t>
            </a:r>
          </a:p>
        </p:txBody>
      </p:sp>
      <p:pic>
        <p:nvPicPr>
          <p:cNvPr id="4" name="Рисунок 3" descr="фотопленка коричневая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0800000">
            <a:off x="0" y="3415767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753" name="Рисунок 6" descr="дом переехал горизонтальная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2138" y="3860800"/>
            <a:ext cx="29527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067175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7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1755" name="Рисунок 11" descr="шурочка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27763" y="3789363"/>
            <a:ext cx="28289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Рисунок 12" descr="лешенька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8" y="3860800"/>
            <a:ext cx="29400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stihi-agnii-barto_leshenka-leshen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7950" y="3897313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stihi-agnii-barto_dom-pereehal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132138" y="386080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451225" y="6237288"/>
            <a:ext cx="23447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http://ic.pics.livejournal.com/mamasha2/14857868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/73215/73215_640.jpg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227763" y="6124575"/>
            <a:ext cx="26654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http://www.planetaskazok.ru/images/stories/barto/ea_na_uroke_pervii_raz/09.jpg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11188" y="6310313"/>
            <a:ext cx="25209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http://www.libex.ru/dimg/3133a.jpg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3429000"/>
            <a:ext cx="1390830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Лёшенька</a:t>
            </a:r>
            <a:endParaRPr lang="ru-RU" sz="2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4981" y="3429000"/>
            <a:ext cx="1885131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Дом переехал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28184" y="3429000"/>
            <a:ext cx="2843214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Шуточка про Шурочку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251520" y="2852936"/>
            <a:ext cx="2088232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Послушай!</a:t>
            </a:r>
          </a:p>
        </p:txBody>
      </p:sp>
      <p:sp>
        <p:nvSpPr>
          <p:cNvPr id="21" name="Выноска-облако 20"/>
          <p:cNvSpPr/>
          <p:nvPr/>
        </p:nvSpPr>
        <p:spPr>
          <a:xfrm>
            <a:off x="2915816" y="2852936"/>
            <a:ext cx="2088232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18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На заставе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556792"/>
            <a:ext cx="6965818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Стихотворения на темы мира,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братства и защиты нашей Родины</a:t>
            </a:r>
          </a:p>
        </p:txBody>
      </p:sp>
      <p:pic>
        <p:nvPicPr>
          <p:cNvPr id="4" name="Рисунок 3" descr="фотопленка коричневая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415768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4140200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5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2778" name="Рисунок 7" descr="на заставе 2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27763" y="38608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Рисунок 8" descr="москва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132138" y="3860800"/>
            <a:ext cx="2976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948264" y="3429000"/>
            <a:ext cx="1451038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заставе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55085" y="3429000"/>
            <a:ext cx="2585067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Вежливый поступок</a:t>
            </a:r>
          </a:p>
        </p:txBody>
      </p:sp>
      <p:pic>
        <p:nvPicPr>
          <p:cNvPr id="32786" name="Рисунок 11" descr="братишки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7313" y="3873500"/>
            <a:ext cx="28289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827584" y="3429000"/>
            <a:ext cx="1368452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Братишки</a:t>
            </a:r>
          </a:p>
        </p:txBody>
      </p:sp>
      <p:pic>
        <p:nvPicPr>
          <p:cNvPr id="14" name="stihi-agnii-barto_vejlivyi-postup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132138" y="386080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845300" y="6186488"/>
            <a:ext cx="16875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http://bookz.ru/authors/</a:t>
            </a:r>
          </a:p>
          <a:p>
            <a:pPr>
              <a:defRPr/>
            </a:pP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barto-agnia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/na-zasta_433/i_009.jpg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57625" y="6186488"/>
            <a:ext cx="1793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http://www.immaginieuropa.com/</a:t>
            </a:r>
          </a:p>
          <a:p>
            <a:pPr>
              <a:defRPr/>
            </a:pP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foto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europa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foto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Cremlino-Mosca.jpg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09575" y="6186488"/>
            <a:ext cx="20748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http://ic.pics.livejournal.com/moscowbooks/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14899119/273954/273954_640.jpg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3707904" y="2852936"/>
            <a:ext cx="2088232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6">
                    <a:lumMod val="50000"/>
                  </a:schemeClr>
                </a:solidFill>
              </a:rPr>
              <a:t>У нас под крылом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фотопленка коричневая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415768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4211638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5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3799" name="Рисунок 8" descr="сорока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7913" y="3860800"/>
            <a:ext cx="2806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stihi-agnii-barto_vam-ne-nujna-soro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56325" y="3860800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я выросла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38475" y="3860800"/>
            <a:ext cx="3046413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635896" y="2060848"/>
            <a:ext cx="1973425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Все учатся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536" y="1844824"/>
            <a:ext cx="2130711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 пестрых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страниц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36086" y="1844824"/>
            <a:ext cx="1824346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 нас под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крылом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823075" y="6186488"/>
            <a:ext cx="17097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http://www.murzilka.org/data/</a:t>
            </a:r>
          </a:p>
          <a:p>
            <a:pPr>
              <a:defRPr/>
            </a:pP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files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Image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masterklass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/soroka1.jpg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635375" y="6165850"/>
            <a:ext cx="1879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http://img.labirint.ru/images/comments</a:t>
            </a:r>
          </a:p>
          <a:p>
            <a:pPr>
              <a:defRPr/>
            </a:pP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_pic</a:t>
            </a: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/0848/01lab9hfr1228005002.jpg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4213" y="6165850"/>
            <a:ext cx="13096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http://www.youtube.com/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watch?v=YNmPS8X4UCs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Выноска-облако 16"/>
          <p:cNvSpPr/>
          <p:nvPr/>
        </p:nvSpPr>
        <p:spPr>
          <a:xfrm>
            <a:off x="7020272" y="2996952"/>
            <a:ext cx="1944216" cy="4320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Послушай!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3995936" y="2996952"/>
            <a:ext cx="1944216" cy="4320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  <p:pic>
        <p:nvPicPr>
          <p:cNvPr id="33835" name="Picture 43" descr="http://www.murzilka.org/upload/chitaem%20vmeste/Barto/pestrie_stranigi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07950" y="3789363"/>
            <a:ext cx="280828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Выноска-облако 22"/>
          <p:cNvSpPr/>
          <p:nvPr/>
        </p:nvSpPr>
        <p:spPr>
          <a:xfrm>
            <a:off x="539552" y="2996952"/>
            <a:ext cx="1944216" cy="4320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  <p:pic>
        <p:nvPicPr>
          <p:cNvPr id="33837" name="Picture 45" descr="http://www.murzilka.org/upload/chitaem%20vmeste/Barto/pestrie_stranigi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7544" y="188640"/>
            <a:ext cx="8374337" cy="648072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7" name="Рисунок 26" descr="я выросла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56538" y="332656"/>
            <a:ext cx="8630924" cy="61926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8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3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38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3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50000">
              <a:schemeClr val="bg1">
                <a:lumMod val="65000"/>
              </a:schemeClr>
            </a:gs>
            <a:gs pos="100000">
              <a:schemeClr val="bg1">
                <a:lumMod val="9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016" y="620688"/>
            <a:ext cx="8892480" cy="55092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 В годы Великой Отечественной войны </a:t>
            </a:r>
            <a:r>
              <a:rPr lang="ru-RU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Барто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находилась в эвакуации в Свердловске, выезжала на фронт с чтением своих стихов, выступала на радио, писала для газет.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 Её стихи военных лет (сборник «Подростки», 1943, поэма «Никита», 1945 и др.) носят в основном публицистический характер.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 За сборник «Стихи детям» (1949) Агнии </a:t>
            </a:r>
            <a:r>
              <a:rPr lang="ru-RU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Барто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была присуждена Государственная премия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(1950).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34821" name="TextBox 2"/>
          <p:cNvSpPr txBox="1">
            <a:spLocks noChangeArrowheads="1"/>
          </p:cNvSpPr>
          <p:nvPr/>
        </p:nvSpPr>
        <p:spPr bwMode="auto">
          <a:xfrm>
            <a:off x="8201025" y="6453188"/>
            <a:ext cx="908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Вперед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85000"/>
                <a:lumOff val="15000"/>
              </a:schemeClr>
            </a:gs>
            <a:gs pos="50000">
              <a:schemeClr val="tx1">
                <a:lumMod val="65000"/>
                <a:lumOff val="35000"/>
              </a:schemeClr>
            </a:gs>
            <a:gs pos="100000">
              <a:schemeClr val="bg1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Звенигород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58" y="1530658"/>
            <a:ext cx="8924238" cy="175432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этих стихах - тяжкие дни войны, героизм воинов, защита детей, пострадавших от фашистов</a:t>
            </a:r>
          </a:p>
        </p:txBody>
      </p:sp>
      <p:pic>
        <p:nvPicPr>
          <p:cNvPr id="4" name="Рисунок 3" descr="фотопленка коричневая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grayscl/>
          </a:blip>
          <a:stretch>
            <a:fillRect/>
          </a:stretch>
        </p:blipFill>
        <p:spPr>
          <a:xfrm>
            <a:off x="0" y="3429000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5849" name="TextBox 5"/>
          <p:cNvSpPr txBox="1">
            <a:spLocks noChangeArrowheads="1"/>
          </p:cNvSpPr>
          <p:nvPr/>
        </p:nvSpPr>
        <p:spPr bwMode="auto">
          <a:xfrm>
            <a:off x="4140200" y="6488113"/>
            <a:ext cx="803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  <p:pic>
        <p:nvPicPr>
          <p:cNvPr id="8" name="Рисунок 7" descr="звенигород.png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12500" r="17857"/>
          <a:stretch>
            <a:fillRect/>
          </a:stretch>
        </p:blipFill>
        <p:spPr>
          <a:xfrm>
            <a:off x="6228184" y="3861048"/>
            <a:ext cx="2808312" cy="2235532"/>
          </a:xfrm>
          <a:prstGeom prst="rect">
            <a:avLst/>
          </a:prstGeom>
        </p:spPr>
      </p:pic>
      <p:pic>
        <p:nvPicPr>
          <p:cNvPr id="35851" name="Рисунок 8" descr="в дни войн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925" y="3860800"/>
            <a:ext cx="29606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Рисунок 9" descr="возвращение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32138" y="3860800"/>
            <a:ext cx="29527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Rectangle 1"/>
          <p:cNvSpPr>
            <a:spLocks noChangeArrowheads="1"/>
          </p:cNvSpPr>
          <p:nvPr/>
        </p:nvSpPr>
        <p:spPr bwMode="auto">
          <a:xfrm>
            <a:off x="6696075" y="6310313"/>
            <a:ext cx="291623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http://lib.rus.ec/i/40/328940/i_003.png</a:t>
            </a:r>
            <a:endParaRPr lang="ru-RU" sz="800"/>
          </a:p>
        </p:txBody>
      </p:sp>
      <p:sp>
        <p:nvSpPr>
          <p:cNvPr id="35854" name="Rectangle 2"/>
          <p:cNvSpPr>
            <a:spLocks noChangeArrowheads="1"/>
          </p:cNvSpPr>
          <p:nvPr/>
        </p:nvSpPr>
        <p:spPr bwMode="auto">
          <a:xfrm>
            <a:off x="646113" y="6259513"/>
            <a:ext cx="16938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http://www.pravoslavie.by/images/</a:t>
            </a:r>
          </a:p>
          <a:p>
            <a:r>
              <a:rPr lang="ru-RU" sz="800">
                <a:latin typeface="Calibri" pitchFamily="34" charset="0"/>
              </a:rPr>
              <a:t>_conten/2012/04/6-80039/1.jpg</a:t>
            </a:r>
            <a:endParaRPr lang="ru-RU" sz="800"/>
          </a:p>
        </p:txBody>
      </p:sp>
      <p:sp>
        <p:nvSpPr>
          <p:cNvPr id="35855" name="Rectangle 3"/>
          <p:cNvSpPr>
            <a:spLocks noChangeArrowheads="1"/>
          </p:cNvSpPr>
          <p:nvPr/>
        </p:nvSpPr>
        <p:spPr bwMode="auto">
          <a:xfrm>
            <a:off x="3455988" y="6259513"/>
            <a:ext cx="21955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http://waralbum.ru/wp-content/uploads/2010/05/ch79-2.jpg</a:t>
            </a:r>
            <a:endParaRPr lang="ru-RU" sz="800"/>
          </a:p>
        </p:txBody>
      </p:sp>
      <p:sp>
        <p:nvSpPr>
          <p:cNvPr id="12" name="TextBox 11"/>
          <p:cNvSpPr txBox="1"/>
          <p:nvPr/>
        </p:nvSpPr>
        <p:spPr>
          <a:xfrm>
            <a:off x="683568" y="3429000"/>
            <a:ext cx="1701107" cy="43088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дни войны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23928" y="3429000"/>
            <a:ext cx="1292854" cy="43088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Вернулся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48264" y="3429000"/>
            <a:ext cx="1585947" cy="43088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Звенигород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2123728" y="2924944"/>
            <a:ext cx="1800200" cy="504056"/>
          </a:xfrm>
          <a:prstGeom prst="cloudCallou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  <a:lumOff val="15000"/>
              </a:schemeClr>
            </a:gs>
            <a:gs pos="50000">
              <a:schemeClr val="tx1">
                <a:lumMod val="50000"/>
                <a:lumOff val="50000"/>
              </a:schemeClr>
            </a:gs>
            <a:gs pos="100000">
              <a:schemeClr val="bg1">
                <a:lumMod val="85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В дни войны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1844824"/>
            <a:ext cx="6334939" cy="4031873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Глаза девчонки семилетней,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Как два померкших огонька.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На детском личике заметней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Большая, тяжкая тоска.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Она молчит, о чем ни спросишь,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Пошутишь с ней — молчит в ответ,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Как будто ей не семь, не восемь,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А много, много горьких лет. </a:t>
            </a:r>
          </a:p>
        </p:txBody>
      </p:sp>
      <p:sp>
        <p:nvSpPr>
          <p:cNvPr id="36872" name="TextBox 3"/>
          <p:cNvSpPr txBox="1">
            <a:spLocks noChangeArrowheads="1"/>
          </p:cNvSpPr>
          <p:nvPr/>
        </p:nvSpPr>
        <p:spPr bwMode="auto">
          <a:xfrm>
            <a:off x="4211638" y="6308725"/>
            <a:ext cx="803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За цветами в зимний лес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060848"/>
            <a:ext cx="756084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Для тех, кто подрос и радуется этому</a:t>
            </a:r>
          </a:p>
        </p:txBody>
      </p:sp>
      <p:pic>
        <p:nvPicPr>
          <p:cNvPr id="4" name="Рисунок 3" descr="фотопленка коричневая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429000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4140200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5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7898" name="Рисунок 7" descr="за цветами в зимний лес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138" y="3860800"/>
            <a:ext cx="29749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Рисунок 9" descr="купание моржей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42050" y="3860800"/>
            <a:ext cx="2794000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stihi-agnii-barto_ya-znayu-gde-jivut-morj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00788" y="3933825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4925" y="6237288"/>
            <a:ext cx="2987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http://www.hobobo.ru/upload/images/media/gallery/02_dc97b5e96d8f5cf42b22ea50acd8443d.jpg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553200" y="6115050"/>
            <a:ext cx="29146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http://www.prikol.ru/wp-content/gallery/january-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2010/deutschland-walrus-09.jpg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26720" y="3429000"/>
            <a:ext cx="1853392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Сильное кино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39212" y="3429000"/>
            <a:ext cx="3204788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Я знаю, где живут моржи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09963" y="6115050"/>
            <a:ext cx="2286000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http://www.agniyabarto.ru/18-04-video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_stihi-agnii-barto_silnoe-kino.htm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429000"/>
            <a:ext cx="3177986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 цветами в зимний лес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6660232" y="2924944"/>
            <a:ext cx="1944216" cy="4320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Послушай!</a:t>
            </a:r>
          </a:p>
        </p:txBody>
      </p:sp>
      <p:pic>
        <p:nvPicPr>
          <p:cNvPr id="37916" name="Picture 33" descr="http://gatchina3000.ru/literatura/agniyabarto/img/stihi-agnii-barto_silnoe-kino_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132138" y="3933825"/>
            <a:ext cx="289083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Три очка за старичка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2062589"/>
            <a:ext cx="4088235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Сатирические стихи</a:t>
            </a:r>
          </a:p>
        </p:txBody>
      </p:sp>
      <p:pic>
        <p:nvPicPr>
          <p:cNvPr id="4" name="Рисунок 3" descr="фотопленка коричневая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415768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4211638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5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" name="stihi-agnii-barto_cvety-ne-zna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48038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63888" y="3356992"/>
            <a:ext cx="2055884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Цветы не знали</a:t>
            </a:r>
          </a:p>
        </p:txBody>
      </p:sp>
      <p:pic>
        <p:nvPicPr>
          <p:cNvPr id="8" name="Мой фильм стекло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8" y="3852863"/>
            <a:ext cx="2987675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534" y="3356992"/>
            <a:ext cx="3310330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Однажды я разбил стекло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38525" y="6186488"/>
            <a:ext cx="2357438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http://ic.pics.livejournal.com/gallery236/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33020070/2463/2463_original.jpg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8931" name="Рисунок 12" descr="2463_original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32138" y="3860800"/>
            <a:ext cx="2879725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34963" y="6237288"/>
            <a:ext cx="22923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http://www.youtube.com/watch?v=zbOxHR3uLvA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07175" y="6186488"/>
            <a:ext cx="2286000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http://skupiknigi.ru/multimedia/books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_covers/1001653792.jpg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8934" name="Рисунок 14" descr="1001653792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227763" y="3860800"/>
            <a:ext cx="2736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516216" y="3356992"/>
            <a:ext cx="2240550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Весне наперекор</a:t>
            </a:r>
          </a:p>
        </p:txBody>
      </p:sp>
      <p:pic>
        <p:nvPicPr>
          <p:cNvPr id="17" name="stihi-agnii-barto_cvety-ne-zna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03575" y="3933825"/>
            <a:ext cx="21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Выноска-облако 17"/>
          <p:cNvSpPr/>
          <p:nvPr/>
        </p:nvSpPr>
        <p:spPr>
          <a:xfrm>
            <a:off x="683568" y="2852936"/>
            <a:ext cx="1944216" cy="4320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Посмотри!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3923928" y="2852936"/>
            <a:ext cx="1944216" cy="4320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Послушай!</a:t>
            </a:r>
          </a:p>
        </p:txBody>
      </p:sp>
      <p:sp>
        <p:nvSpPr>
          <p:cNvPr id="20" name="Выноска-облако 19"/>
          <p:cNvSpPr/>
          <p:nvPr/>
        </p:nvSpPr>
        <p:spPr>
          <a:xfrm>
            <a:off x="6876256" y="2780928"/>
            <a:ext cx="1800200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686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Весне наперекор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16832"/>
            <a:ext cx="8260338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Вот-вот ручьи </a:t>
            </a:r>
            <a:r>
              <a:rPr lang="ru-RU" sz="28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задвижутся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на солнце тает лед,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Но, как ни странно, лыжница выходит из ворот.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Ей говорят: — Да ты куда? Ты погляди — течет вода!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Вода звенит и брызжется, но не сдается лыжница,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Идет кататься с гор весне наперекор.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Домой приходит чуть дыша и уверяет всех: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— Ах, как прогулка хороша. Какой отличный снег!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Слегка мешали лыжи мне,— я их тащила на спине. </a:t>
            </a:r>
          </a:p>
        </p:txBody>
      </p:sp>
      <p:sp>
        <p:nvSpPr>
          <p:cNvPr id="39944" name="TextBox 3"/>
          <p:cNvSpPr txBox="1">
            <a:spLocks noChangeArrowheads="1"/>
          </p:cNvSpPr>
          <p:nvPr/>
        </p:nvSpPr>
        <p:spPr bwMode="auto">
          <a:xfrm>
            <a:off x="4140200" y="6381750"/>
            <a:ext cx="803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 дорожке, по бульвару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916832"/>
            <a:ext cx="5544616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Жизнь детей других стран,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их мысли и чувства</a:t>
            </a:r>
          </a:p>
        </p:txBody>
      </p:sp>
      <p:pic>
        <p:nvPicPr>
          <p:cNvPr id="4" name="Рисунок 3" descr="фотопленка коричневая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415768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4211638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4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70" name="Рисунок 7" descr="barto-negrityonok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950" y="3789363"/>
            <a:ext cx="27781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30238" y="6165850"/>
            <a:ext cx="19970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http://www.mp3-kniga.ru/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bibliofil</a:t>
            </a: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/</a:t>
            </a:r>
            <a:r>
              <a:rPr lang="en-US" sz="800" dirty="0" err="1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img</a:t>
            </a: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/barto-negrityonok.jpg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72" name="Рисунок 9" descr="102080-_64.png"/>
          <p:cNvPicPr>
            <a:picLocks noChangeAspect="1"/>
          </p:cNvPicPr>
          <p:nvPr/>
        </p:nvPicPr>
        <p:blipFill>
          <a:blip r:embed="rId6" cstate="email"/>
          <a:srcRect l="15717"/>
          <a:stretch>
            <a:fillRect/>
          </a:stretch>
        </p:blipFill>
        <p:spPr bwMode="auto">
          <a:xfrm>
            <a:off x="2987675" y="3789363"/>
            <a:ext cx="3089275" cy="2303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725863" y="6186488"/>
            <a:ext cx="199866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http://www.e-reading.org.ua/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illustrations/102/102080-_64.png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74" name="Рисунок 11" descr="120461742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10338" y="3860800"/>
            <a:ext cx="21653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94513" y="6186488"/>
            <a:ext cx="214153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http://img.labirint.ru/images/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000010000400011/1204617420.jpg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3356992"/>
            <a:ext cx="2185214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Чёрный новичок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75856" y="3358153"/>
            <a:ext cx="2304542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Новая снегурочка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27963" y="3358153"/>
            <a:ext cx="3216586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 дорожке, по бульвару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88113"/>
            <a:ext cx="7762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" action="ppaction://hlinkshowjump?jump=previousslide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35950" y="6488113"/>
            <a:ext cx="908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Вперед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Биография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Агния Львовна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советская писательница, киносценарист, автор стихотворений для детей. Лауреат Ленинской и Сталинской премии второй степени.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Родилась 4  февраля 1906 года в Москве в семье ветеринара Льва Николаевича </a:t>
            </a:r>
            <a:r>
              <a:rPr lang="ru-RU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Волова. Училась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балетной школе.  Первым мужем Агнии Львовны был поэт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Павел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Совместно с ним она написала три стихотворения —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Девочка-рёвушка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«Девочка чумазая» и «Считалочка». В 1927 году у них родился сын Гарик. Вскоре после его рождения супруги развелись. Весной 1945 года Гарик трагически погиб в возрасте 18 лет. Катаясь на велосипеде, он был сбит грузовиком.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Переводы с детского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90581"/>
            <a:ext cx="813690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Стихи детей, живущих в разных странах</a:t>
            </a:r>
          </a:p>
        </p:txBody>
      </p:sp>
      <p:pic>
        <p:nvPicPr>
          <p:cNvPr id="4" name="Рисунок 3" descr="фотопленка коричнева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415768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1993" name="Рисунок 4" descr="африка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3832225"/>
            <a:ext cx="28257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Рисунок 5" descr="мужчины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2138" y="3789363"/>
            <a:ext cx="28797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Рисунок 6" descr="париж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56325" y="3789363"/>
            <a:ext cx="28797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11638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8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31800" y="6186488"/>
            <a:ext cx="3203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http://img-fotki.yandex.ru/get/5603/mihtimak.5a/0_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70562_6aa4ba37_orig.jpg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769100" y="6186488"/>
            <a:ext cx="29162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http://fenixclub.com/uploads/26241/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img-68884-aed1eeed19.JPG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384550" y="6186488"/>
            <a:ext cx="23399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http://fenixclub.com/uploads/26241/img-68883-d90e418565.JPG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3358153"/>
            <a:ext cx="2539670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Африканский танец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02257" y="3343138"/>
            <a:ext cx="2053575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саду Тюильри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5896" y="3356992"/>
            <a:ext cx="1773242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Мои песенки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6876256" y="2780928"/>
            <a:ext cx="1800200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3851920" y="2780928"/>
            <a:ext cx="1800200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саду Тюильри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528" y="1556792"/>
            <a:ext cx="8087920" cy="5016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прекрасном Париже, в саду Тюильри,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Где дети шумят до вечерней зари,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Зашел разговор про двухтысячный год: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— Каким-то он будет? И с чем он придет?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— Всё станет дешевле! — сказали девчонки.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 длинный подросток в измятой </a:t>
            </a:r>
            <a:r>
              <a:rPr lang="ru-RU" sz="32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кепчонке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Стоял и молчал, снисходительно глядя;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 росту он был не подросток, а дядя.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Зашел разговор про двухтысячный год,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 в небе, над городом, плыл самолет. </a:t>
            </a: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43016" name="TextBox 5"/>
          <p:cNvSpPr txBox="1">
            <a:spLocks noChangeArrowheads="1"/>
          </p:cNvSpPr>
          <p:nvPr/>
        </p:nvSpPr>
        <p:spPr bwMode="auto">
          <a:xfrm>
            <a:off x="4140200" y="6524625"/>
            <a:ext cx="803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Мои песенки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564243"/>
            <a:ext cx="7279300" cy="5016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 меня в голове, не одна и не две,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Скачут песенки,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Как кузнечик в траве,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Скачут песенки.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Их — полна голова, в них вбегают слова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Как по лесенке.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Говорят они мне о зиме, о весне,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Эти песенки.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Не слышны никому, только мне одному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Мои песенки. </a:t>
            </a:r>
          </a:p>
        </p:txBody>
      </p:sp>
      <p:sp>
        <p:nvSpPr>
          <p:cNvPr id="44040" name="TextBox 3"/>
          <p:cNvSpPr txBox="1">
            <a:spLocks noChangeArrowheads="1"/>
          </p:cNvSpPr>
          <p:nvPr/>
        </p:nvSpPr>
        <p:spPr bwMode="auto">
          <a:xfrm>
            <a:off x="4140200" y="6524625"/>
            <a:ext cx="803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Думай, думай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2105" y="2060848"/>
            <a:ext cx="3236079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Детская лирика</a:t>
            </a:r>
          </a:p>
        </p:txBody>
      </p:sp>
      <p:pic>
        <p:nvPicPr>
          <p:cNvPr id="4" name="Рисунок 3" descr="фотопленка коричнева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356992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4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0952" y="3358153"/>
            <a:ext cx="1314784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Фантазия</a:t>
            </a:r>
          </a:p>
        </p:txBody>
      </p:sp>
      <p:sp>
        <p:nvSpPr>
          <p:cNvPr id="45069" name="AutoShape 2"/>
          <p:cNvSpPr>
            <a:spLocks noChangeAspect="1" noChangeArrowheads="1"/>
          </p:cNvSpPr>
          <p:nvPr/>
        </p:nvSpPr>
        <p:spPr bwMode="auto">
          <a:xfrm>
            <a:off x="155575" y="-136525"/>
            <a:ext cx="95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950" y="3860800"/>
            <a:ext cx="2827338" cy="203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Я — небесный верхолаз,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Я по небу лазаю,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 потом оттуда — раз!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— Опускаюсь на землю.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Ты не веришь? Ну и что ж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Все равно это не ложь,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А моя фантазия.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7675" y="3716338"/>
            <a:ext cx="3097213" cy="23082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Что случилось с кленами?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Закивали кронами.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А высокие дубы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Будто встали на дыбы...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 орешник сам не свой,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Шелестит густой листвой.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 чуть слышно Шепчет ясень: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— Не согласен... Не согласен.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35896" y="3358153"/>
            <a:ext cx="1668662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Ветер в лесу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50050" y="6115050"/>
            <a:ext cx="2214563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http://fenixclub.com/uploads/52319/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img-168956-5493500f52.JPG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5076" name="Picture 2" descr="http://fenixclub.com/uploads/52319/img-168956-5493500f5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56325" y="3789363"/>
            <a:ext cx="2870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516216" y="3356992"/>
            <a:ext cx="2101857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Двое из книжки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611560" y="2780928"/>
            <a:ext cx="1800200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3923928" y="2780928"/>
            <a:ext cx="1800200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  <p:pic>
        <p:nvPicPr>
          <p:cNvPr id="19" name="Рисунок 18" descr="слайд 2.png"/>
          <p:cNvPicPr>
            <a:picLocks noChangeAspect="1"/>
          </p:cNvPicPr>
          <p:nvPr/>
        </p:nvPicPr>
        <p:blipFill>
          <a:blip r:embed="rId5" cstate="email"/>
          <a:srcRect l="12987" r="12988"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слайд.png"/>
          <p:cNvPicPr>
            <a:picLocks noChangeAspect="1"/>
          </p:cNvPicPr>
          <p:nvPr/>
        </p:nvPicPr>
        <p:blipFill>
          <a:blip r:embed="rId6" cstate="email"/>
          <a:srcRect l="12987" r="12988"/>
          <a:stretch>
            <a:fillRect/>
          </a:stretch>
        </p:blipFill>
        <p:spPr bwMode="auto">
          <a:xfrm>
            <a:off x="22225" y="0"/>
            <a:ext cx="908685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Подростки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2062589"/>
            <a:ext cx="6758773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Стихи о современных подростках</a:t>
            </a:r>
          </a:p>
        </p:txBody>
      </p:sp>
      <p:pic>
        <p:nvPicPr>
          <p:cNvPr id="4" name="Рисунок 3" descr="фотопленка коричнева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343760"/>
            <a:ext cx="9144000" cy="31095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6089" name="TextBox 4"/>
          <p:cNvSpPr txBox="1">
            <a:spLocks noChangeArrowheads="1"/>
          </p:cNvSpPr>
          <p:nvPr/>
        </p:nvSpPr>
        <p:spPr bwMode="auto">
          <a:xfrm>
            <a:off x="4211638" y="6488113"/>
            <a:ext cx="803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3356992"/>
            <a:ext cx="2167003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Из-за родителей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48264" y="3356992"/>
            <a:ext cx="1358064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Опасение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65950" y="6115050"/>
            <a:ext cx="2070100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http://9klass.21416s10.edusite.ru/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images/8866cb7aafd6.png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46097" name="Группа 15"/>
          <p:cNvGrpSpPr>
            <a:grpSpLocks/>
          </p:cNvGrpSpPr>
          <p:nvPr/>
        </p:nvGrpSpPr>
        <p:grpSpPr bwMode="auto">
          <a:xfrm>
            <a:off x="5940425" y="3933825"/>
            <a:ext cx="3168650" cy="1871663"/>
            <a:chOff x="-1764704" y="332656"/>
            <a:chExt cx="12065424" cy="7128792"/>
          </a:xfrm>
        </p:grpSpPr>
        <p:pic>
          <p:nvPicPr>
            <p:cNvPr id="46108" name="Рисунок 12" descr="8866cb7aafd6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283968" y="332656"/>
              <a:ext cx="6016752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09" name="Рисунок 13" descr="8866cb7aafd6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-1764704" y="603448"/>
              <a:ext cx="6016752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Прямоугольник 16"/>
          <p:cNvSpPr/>
          <p:nvPr/>
        </p:nvSpPr>
        <p:spPr>
          <a:xfrm>
            <a:off x="4143375" y="6115050"/>
            <a:ext cx="114935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http://s2.hubimg.com/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u/4983381_f520.jpg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6099" name="Рисунок 17" descr="4983381_f520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2138" y="3806825"/>
            <a:ext cx="2808287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557213" y="6115050"/>
            <a:ext cx="257492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http://kinoshljapa.net/uploads/1320310592_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knopochki.i.chelovechki.0-01-50.487.jpg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6101" name="Рисунок 19" descr="1320310592_knopochki.i.chelovechki.0-01-50.487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" y="3789363"/>
            <a:ext cx="3001963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83568" y="3356992"/>
            <a:ext cx="1709122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 рыцарстве</a:t>
            </a:r>
          </a:p>
        </p:txBody>
      </p:sp>
      <p:sp>
        <p:nvSpPr>
          <p:cNvPr id="23" name="Выноска-облако 22"/>
          <p:cNvSpPr/>
          <p:nvPr/>
        </p:nvSpPr>
        <p:spPr>
          <a:xfrm>
            <a:off x="3923928" y="2780928"/>
            <a:ext cx="1800200" cy="504056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Почитай!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977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Стихи о подростках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463" y="1772816"/>
            <a:ext cx="4407553" cy="41549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ОПАСЕНИЕ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Две красивых ученицы,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Начернив свои ресницы,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Вдруг явились на экзамен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 подведенными глазами.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Но к порядку призывать их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Нет, не стал преподаватель,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А сказал, что он боится,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Не подвел бы их экзамен,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— Ведь пришлось бы ученицам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Плакать черными слезами...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96411" y="1772816"/>
            <a:ext cx="3752053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ИЗ-ЗА РОДИТЕЛЕЙ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Мы курим сигаретки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 дым вдыхаем едкий,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 все из-за родителей: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Чтоб было убедительней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— Мы взрослые! Не детки!</a:t>
            </a:r>
          </a:p>
        </p:txBody>
      </p:sp>
      <p:sp>
        <p:nvSpPr>
          <p:cNvPr id="47115" name="TextBox 9"/>
          <p:cNvSpPr txBox="1">
            <a:spLocks noChangeArrowheads="1"/>
          </p:cNvSpPr>
          <p:nvPr/>
        </p:nvSpPr>
        <p:spPr bwMode="auto">
          <a:xfrm>
            <a:off x="4200525" y="6453188"/>
            <a:ext cx="803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музее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Барто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в музее Барто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1628800"/>
            <a:ext cx="4038600" cy="316171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Музей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появился благодаря тесному сотрудничеству Библиотеки № 99, носящей имя поэтессы, с ее дочерью – Татьяной Андреевной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Щегляевой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В экспозиции музея представлены: портреты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А.Л.Барто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различных периодов ее жизни, дипломы, которыми отмечены ее литературные достижения и общественная деятельность, членские книжки, фотографии, рукописи, различные издания произведений на многих языках планеты, уникальные подарки детей и взрослых Агнии Львовне, книги других авторов с адресованными ей дарственными надписями.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Отдельное место в музее занимают документы, рассказывающие о цикле радиопередач «Найти человека», инициатором и ведущей которых много лет была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А.Л.Барто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01025" y="6453188"/>
            <a:ext cx="908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Вперед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25" y="6453188"/>
            <a:ext cx="7762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4" action="ppaction://hlinksldjump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36563" y="4581525"/>
            <a:ext cx="327183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http://www.cbs-uz.ru/sites/default/files/imagepicker/3/MyzeiBarto-1.jpg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Детям всей земли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Много тысяч людей нашей страны знают стихи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Читали их, когда были маленькими, и запомнили на всю жизнь.           А чтобы эти стихи могли прочитать дети других стран, их перевели и напечатали на узбекском, на грузинском, на украинском языках. Книжки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знают и в Польше, и в Венгрии, и во Франции, и во многих других странах.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43888" y="6453188"/>
            <a:ext cx="908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Вперед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6513" y="6516688"/>
            <a:ext cx="77628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" name="Рисунок 9" descr="телевизор электрон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69719" y="1476581"/>
            <a:ext cx="4447192" cy="332057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545138" y="4422775"/>
            <a:ext cx="3922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http://www.youtube.com/watch?v=IXE7spX2YM4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64" name="Рисунок 13" descr="мишка на английском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9338" y="1844675"/>
            <a:ext cx="32035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859338" y="3944938"/>
            <a:ext cx="2268537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</a:rPr>
              <a:t>http://t.foto.radikal.ru/0703/1ee0a7c6ba47.jpg</a:t>
            </a:r>
            <a:endParaRPr lang="ru-RU" sz="800" i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Награды: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Сталинская премия второй степени (1950) — за сборник «Стихи детям»;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Ленинская премия (1972)— за книгу стихов «За цветами в зимний лес»;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Ленина;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Октябрьской Революции;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ордена Трудового Красного Знамени;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«Знак Почёта»;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«За спасение утопающих»;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«Шахтёрская слава» I степени;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Улыбки;  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премия имени Х. К. 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ндерсена (1976);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Золотая медаль имени Льва Толстого «За заслуги в деле создания произведений для детей и юношества» (1988).  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8201025" y="6453188"/>
            <a:ext cx="908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3" action="ppaction://hlinksldjump"/>
              </a:rPr>
              <a:t>Вперед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6513" y="6524625"/>
            <a:ext cx="7762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4" action="ppaction://hlinksldjump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50186" name="Рисунок 9" descr="улыбка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27313" y="4508500"/>
            <a:ext cx="3905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Рисунок 10" descr="андерсен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48488" y="4797425"/>
            <a:ext cx="3619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8" name="Рисунок 11" descr="толстой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667625" y="5373688"/>
            <a:ext cx="3714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Выноска-облако 17"/>
          <p:cNvSpPr/>
          <p:nvPr/>
        </p:nvSpPr>
        <p:spPr>
          <a:xfrm flipH="1">
            <a:off x="6516216" y="2636912"/>
            <a:ext cx="1777421" cy="756664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медали!</a:t>
            </a:r>
          </a:p>
        </p:txBody>
      </p:sp>
      <p:pic>
        <p:nvPicPr>
          <p:cNvPr id="22" name="Рисунок 21" descr="мужчина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740352" y="3429000"/>
            <a:ext cx="643735" cy="12291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cxnSp>
        <p:nvCxnSpPr>
          <p:cNvPr id="15" name="Скругленная соединительная линия 14"/>
          <p:cNvCxnSpPr>
            <a:endCxn id="10" idx="3"/>
          </p:cNvCxnSpPr>
          <p:nvPr/>
        </p:nvCxnSpPr>
        <p:spPr>
          <a:xfrm rot="10800000" flipV="1">
            <a:off x="3017838" y="3213100"/>
            <a:ext cx="3786187" cy="1476375"/>
          </a:xfrm>
          <a:prstGeom prst="curvedConnector3">
            <a:avLst>
              <a:gd name="adj1" fmla="val 50000"/>
            </a:avLst>
          </a:prstGeom>
          <a:ln>
            <a:noFill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Орден Улыбки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Орден Улыбки (польск. </a:t>
            </a:r>
            <a:r>
              <a:rPr lang="ru-RU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Uśmiechu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 — вначале польская, а затем международная награда, присуждаемая известным людям, которые доставляют детям радость.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79838" y="6524625"/>
            <a:ext cx="8032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9" name="Рисунок 8" descr="улыбка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03648" y="1556791"/>
            <a:ext cx="1944216" cy="45683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Биография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Вторым мужем Агнии Львовны был советский теплоэнергетик член-корреспондент АН СССР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Андрей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Щегляев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вместе с которым они прожили почти 50 лет. От этого брака у них родилась дочь Татьяна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Щегляева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Первые опубликованные стихотворения «Китайчонок Ван Ли» и «Мишка-воришка».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А. Л.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скончалась 1 апреля 1981 года. Похоронена в Москве на Новодевичьем кладбище.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8" name="TextBox 3"/>
          <p:cNvSpPr txBox="1">
            <a:spLocks noChangeArrowheads="1"/>
          </p:cNvSpPr>
          <p:nvPr/>
        </p:nvSpPr>
        <p:spPr bwMode="auto">
          <a:xfrm>
            <a:off x="8272463" y="6453188"/>
            <a:ext cx="908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 action="ppaction://hlinksldjump"/>
              </a:rPr>
              <a:t>Вперед</a:t>
            </a:r>
            <a:endParaRPr lang="ru-RU">
              <a:latin typeface="Calibri" pitchFamily="34" charset="0"/>
            </a:endParaRPr>
          </a:p>
        </p:txBody>
      </p:sp>
      <p:sp>
        <p:nvSpPr>
          <p:cNvPr id="15369" name="TextBox 4"/>
          <p:cNvSpPr txBox="1">
            <a:spLocks noChangeArrowheads="1"/>
          </p:cNvSpPr>
          <p:nvPr/>
        </p:nvSpPr>
        <p:spPr bwMode="auto">
          <a:xfrm>
            <a:off x="-36513" y="6453188"/>
            <a:ext cx="776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" action="ppaction://hlinksldjump"/>
              </a:rPr>
              <a:t>Назад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Медаль имени Льва Толстого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999381"/>
            <a:ext cx="4038600" cy="4525963"/>
          </a:xfrm>
        </p:spPr>
        <p:txBody>
          <a:bodyPr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Золотая медаль имени Льва Толстого, учреждённая в 1987 году, вручается ежегодно общественным и государственным деятелям, благотворительным и другим организациям разных стран мира, внесшим наиболее весомый вклад в дело защиты детства. 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0200" y="6524625"/>
            <a:ext cx="8032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7" name="Рисунок 6" descr="толстой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7544" y="1988840"/>
            <a:ext cx="4009525" cy="38884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Премия имени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Х. К. Андерсена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7373"/>
            <a:ext cx="4038600" cy="4525963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Международная премия имени Х. К. Андерсена - литературная премия, которой награждаются лучшие детские писатели и художники-иллюстраторы. Она была учреждена в 1956 году Международным советом по детской и юношеской литературе ЮНЕСКО, присуждается один раз в два года, вручается 2-го апреля. Эта дата — день рождения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Ганса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Христиана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Андерсена, — объявлена ЮНЕСКО в 1967 году Международным днем детской книги.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Премия имени Х. К. Андерсена считается одной из самых престижных международных наград в области детской литературы, её часто называют «Малой Нобелевской премией».</a:t>
            </a:r>
          </a:p>
          <a:p>
            <a:pPr eaLnBrk="1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Награда присуждается только здравствующим писателям и художникам.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738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53257" name="Рисунок 7" descr="андерсен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1916113"/>
            <a:ext cx="39592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1"/>
          <p:cNvSpPr txBox="1">
            <a:spLocks noChangeArrowheads="1"/>
          </p:cNvSpPr>
          <p:nvPr/>
        </p:nvSpPr>
        <p:spPr bwMode="auto">
          <a:xfrm>
            <a:off x="468313" y="55165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446856" y="116632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Среди звёзд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661" y="5373216"/>
            <a:ext cx="8734827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Имя Агнии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Барто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присвоено одной из малых планет(2279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Barto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расположенной между орбитами Марса и Юпитера, а также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одному из кратеров на Венере.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7" name="Рисунок 6" descr="планета барто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5696" y="1340768"/>
            <a:ext cx="5455888" cy="3883495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4282" name="TextBox 7"/>
          <p:cNvSpPr txBox="1">
            <a:spLocks noChangeArrowheads="1"/>
          </p:cNvSpPr>
          <p:nvPr/>
        </p:nvSpPr>
        <p:spPr bwMode="auto">
          <a:xfrm>
            <a:off x="8235950" y="6516688"/>
            <a:ext cx="908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 action="ppaction://hlinksldjump"/>
              </a:rPr>
              <a:t>Вперед</a:t>
            </a:r>
            <a:endParaRPr lang="ru-RU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6513" y="6488113"/>
            <a:ext cx="7762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4" action="ppaction://hlinksldjump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051050" y="5013325"/>
            <a:ext cx="54006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http://900igr.net/datai/literatura/Tvorchestvo-Barto/0011-017-Imja-Agnii-Barto-prisvoeno-odnoj-iz-malykh-planet.jpg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5 лет (2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1547" y="332656"/>
            <a:ext cx="8256917" cy="619268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Прямоугольник 2"/>
          <p:cNvSpPr/>
          <p:nvPr/>
        </p:nvSpPr>
        <p:spPr>
          <a:xfrm>
            <a:off x="4103688" y="2225675"/>
            <a:ext cx="4572000" cy="4156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«Я дарила детям радость,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 дети возвратили мне молодость.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Даже в 75 лет!»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6308725"/>
            <a:ext cx="8207375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http://900igr.net/datas/literatura/Agnija-Barto-tvorchestvo/0005-005-JA-darila-detjam-radost-a-deti-vozvratili-mne-molodost.jpg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301" name="TextBox 4"/>
          <p:cNvSpPr txBox="1">
            <a:spLocks noChangeArrowheads="1"/>
          </p:cNvSpPr>
          <p:nvPr/>
        </p:nvSpPr>
        <p:spPr bwMode="auto">
          <a:xfrm>
            <a:off x="-36513" y="6516688"/>
            <a:ext cx="7762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 action="ppaction://hlinksldjump"/>
              </a:rPr>
              <a:t>Назад</a:t>
            </a:r>
            <a:endParaRPr lang="ru-RU">
              <a:latin typeface="Calibri" pitchFamily="34" charset="0"/>
            </a:endParaRPr>
          </a:p>
        </p:txBody>
      </p:sp>
      <p:sp>
        <p:nvSpPr>
          <p:cNvPr id="55302" name="TextBox 5"/>
          <p:cNvSpPr txBox="1">
            <a:spLocks noChangeArrowheads="1"/>
          </p:cNvSpPr>
          <p:nvPr/>
        </p:nvSpPr>
        <p:spPr bwMode="auto">
          <a:xfrm>
            <a:off x="8272463" y="6524625"/>
            <a:ext cx="908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" action="ppaction://hlinksldjump"/>
              </a:rPr>
              <a:t>Вперед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Ссылки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Агния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Барто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Стихи детям (аудиоматериалы)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http://agniyabarto.ru/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телевизор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http://img.ekabu.ru/uploads/posts/2010-08/1282369621_1-6.jpg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фотопленка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http://kdrozdova.ru/wp-content/uploads/2012/04/23001f168e6f.jpg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8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http://content.foto.mail.ru/list/fot-ka/1/i-2818.jpg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http://www.diafilms-tv.ru/sites/default/files/imagecache/slideshow/barto-zastava.jpg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http://lib.rus.ec/i/40/328940/i_003.png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http://www.hobobo.ru/upload/images/media/gallery/02_dc97b5e96d8f5cf42b22ea50acd8443d.jpg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http://static.ozone.ru/multimedia/books_covers/sd837_19.jpg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http://www.libex.ru/dimg/3824b.jpg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http://www.primavista.ru/blog/wp-content/uploads/2012/02/1001052783.jpg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http://alexgetti.narod.ru/img606.jpg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http://lib.rus.ec/i/66/152066/_42.png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http://www.libex.ru/dimg/4a0ca.jpg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http://static.ozone.ru/multimedia/books_covers/1003271884.jpg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http://sammler.ru/uploads/post-103-1222555850.jpg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hhttp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://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bibliogid.ru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/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system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/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files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/63/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original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/i_fardzhon_3.jpg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ttp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://www.albertlikhanov.com/images/news/2011083001/2010111401_01_preview.jpg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6328" name="TextBox 3"/>
          <p:cNvSpPr txBox="1">
            <a:spLocks noChangeArrowheads="1"/>
          </p:cNvSpPr>
          <p:nvPr/>
        </p:nvSpPr>
        <p:spPr bwMode="auto">
          <a:xfrm>
            <a:off x="0" y="6488113"/>
            <a:ext cx="776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Назад</a:t>
            </a:r>
            <a:endParaRPr lang="ru-RU">
              <a:latin typeface="Calibri" pitchFamily="34" charset="0"/>
            </a:endParaRPr>
          </a:p>
        </p:txBody>
      </p:sp>
      <p:sp>
        <p:nvSpPr>
          <p:cNvPr id="56329" name="TextBox 4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8235950" y="6488113"/>
            <a:ext cx="908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 action="ppaction://hlinksldjump"/>
              </a:rPr>
              <a:t>Вперед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Данные об авторе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Шуксто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Марина Викторовна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СОШ № 180 с углублённым изучением английского языка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Санкт-Петербург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Литературное чтение, 2-4 класс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«Школа России»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352" name="TextBox 3"/>
          <p:cNvSpPr txBox="1">
            <a:spLocks noChangeArrowheads="1"/>
          </p:cNvSpPr>
          <p:nvPr/>
        </p:nvSpPr>
        <p:spPr bwMode="auto">
          <a:xfrm>
            <a:off x="0" y="6488113"/>
            <a:ext cx="776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" action="ppaction://hlinksldjump"/>
              </a:rPr>
              <a:t>Назад</a:t>
            </a:r>
            <a:endParaRPr lang="ru-RU">
              <a:latin typeface="Calibri" pitchFamily="34" charset="0"/>
            </a:endParaRPr>
          </a:p>
        </p:txBody>
      </p:sp>
      <p:sp>
        <p:nvSpPr>
          <p:cNvPr id="57353" name="TextBox 4"/>
          <p:cNvSpPr txBox="1">
            <a:spLocks noChangeArrowheads="1"/>
          </p:cNvSpPr>
          <p:nvPr/>
        </p:nvSpPr>
        <p:spPr bwMode="auto">
          <a:xfrm>
            <a:off x="4067175" y="6488113"/>
            <a:ext cx="803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" action="ppaction://hlinkshowjump?jump=endshow"/>
              </a:rPr>
              <a:t>Выход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кругу семьи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фотопленка коричневая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5400000">
            <a:off x="4507823" y="1772816"/>
            <a:ext cx="4448833" cy="417646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 descr="фотопленка коричневая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5400000">
            <a:off x="114853" y="1765466"/>
            <a:ext cx="4464497" cy="41911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6391" name="Рисунок 5" descr="Барто с мужем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1916113"/>
            <a:ext cx="3024187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Рисунок 7" descr="Эдгар Павлович Барто, сын Агнии Львовны и Павла Николаевича.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9700" y="1844675"/>
            <a:ext cx="3024188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40200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6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394" name="Прямоугольник 8"/>
          <p:cNvSpPr>
            <a:spLocks noChangeArrowheads="1"/>
          </p:cNvSpPr>
          <p:nvPr/>
        </p:nvSpPr>
        <p:spPr bwMode="auto">
          <a:xfrm>
            <a:off x="2124075" y="5467350"/>
            <a:ext cx="22320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latin typeface="Calibri" pitchFamily="34" charset="0"/>
              </a:rPr>
              <a:t>http://img11.nnm.ru/a/6/3/2/d/</a:t>
            </a:r>
          </a:p>
          <a:p>
            <a:r>
              <a:rPr lang="ru-RU" sz="800">
                <a:latin typeface="Calibri" pitchFamily="34" charset="0"/>
              </a:rPr>
              <a:t>87356e5be79c1f0c3e23934b81c.jpg</a:t>
            </a:r>
          </a:p>
        </p:txBody>
      </p:sp>
      <p:sp>
        <p:nvSpPr>
          <p:cNvPr id="16395" name="Прямоугольник 9"/>
          <p:cNvSpPr>
            <a:spLocks noChangeArrowheads="1"/>
          </p:cNvSpPr>
          <p:nvPr/>
        </p:nvSpPr>
        <p:spPr bwMode="auto">
          <a:xfrm>
            <a:off x="5219700" y="5661025"/>
            <a:ext cx="3024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>
                <a:latin typeface="Calibri" pitchFamily="34" charset="0"/>
              </a:rPr>
              <a:t>http://www.agniyabarto.ru/img/edgar-barto.jpg</a:t>
            </a:r>
            <a:endParaRPr lang="ru-RU" sz="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пленка коричневая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1520" y="1916832"/>
            <a:ext cx="4051817" cy="411768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Рисунок 2" descr="фотопленка коричневая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5400000">
            <a:off x="4605746" y="1883086"/>
            <a:ext cx="4151592" cy="421908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7412" name="Рисунок 5" descr="андрей щегляев.jpg"/>
          <p:cNvPicPr>
            <a:picLocks noChangeAspect="1"/>
          </p:cNvPicPr>
          <p:nvPr/>
        </p:nvPicPr>
        <p:blipFill>
          <a:blip r:embed="rId4" cstate="email"/>
          <a:srcRect l="1730"/>
          <a:stretch>
            <a:fillRect/>
          </a:stretch>
        </p:blipFill>
        <p:spPr bwMode="auto">
          <a:xfrm>
            <a:off x="5219700" y="2060575"/>
            <a:ext cx="29527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кругу семьи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416" name="Рисунок 7" descr="barto_barto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850" y="2492375"/>
            <a:ext cx="38163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067175" y="6488113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6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7418" name="Rectangle 7"/>
          <p:cNvSpPr>
            <a:spLocks noChangeArrowheads="1"/>
          </p:cNvSpPr>
          <p:nvPr/>
        </p:nvSpPr>
        <p:spPr bwMode="auto">
          <a:xfrm>
            <a:off x="5148263" y="5610225"/>
            <a:ext cx="24479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http://www.agniyabarto.ru/00_barto-100-semeynoe-schastie-aif.htm</a:t>
            </a:r>
            <a:endParaRPr lang="ru-RU" sz="800"/>
          </a:p>
        </p:txBody>
      </p:sp>
      <p:sp>
        <p:nvSpPr>
          <p:cNvPr id="17419" name="Rectangle 8"/>
          <p:cNvSpPr>
            <a:spLocks noChangeArrowheads="1"/>
          </p:cNvSpPr>
          <p:nvPr/>
        </p:nvSpPr>
        <p:spPr bwMode="auto">
          <a:xfrm>
            <a:off x="250825" y="5148263"/>
            <a:ext cx="20685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">
                <a:latin typeface="Calibri" pitchFamily="34" charset="0"/>
              </a:rPr>
              <a:t>http://www.peoples.ru/art/literature/poetry</a:t>
            </a:r>
          </a:p>
          <a:p>
            <a:r>
              <a:rPr lang="ru-RU" sz="800">
                <a:latin typeface="Calibri" pitchFamily="34" charset="0"/>
              </a:rPr>
              <a:t>/contemporary/barto/barto_barto.jpg</a:t>
            </a: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Творчество Агнии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Барто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123728" y="1556792"/>
            <a:ext cx="5040560" cy="5107779"/>
            <a:chOff x="1547664" y="692696"/>
            <a:chExt cx="6084168" cy="6165304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pic>
          <p:nvPicPr>
            <p:cNvPr id="3" name="Рисунок 2" descr="фотопленка коричневая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47664" y="692696"/>
              <a:ext cx="6084168" cy="3109576"/>
            </a:xfrm>
            <a:prstGeom prst="rect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</p:pic>
        <p:pic>
          <p:nvPicPr>
            <p:cNvPr id="4" name="Рисунок 3" descr="фотопленка коричневая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47664" y="3748424"/>
              <a:ext cx="6084168" cy="3109576"/>
            </a:xfrm>
            <a:prstGeom prst="rect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</p:pic>
      </p:grpSp>
      <p:pic>
        <p:nvPicPr>
          <p:cNvPr id="18438" name="Рисунок 5" descr="ищем детей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6300" y="4437063"/>
            <a:ext cx="2406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6" descr="игрушки горизонтальная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95513" y="1916113"/>
            <a:ext cx="2398712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7" descr="подкидыш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16463" y="1916113"/>
            <a:ext cx="2379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Рисунок 8" descr="книжка найти человек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195513" y="4437063"/>
            <a:ext cx="235267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4925" y="6453188"/>
            <a:ext cx="7762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11" action="ppaction://hlinksldjump"/>
              </a:rPr>
              <a:t>Назад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3888" y="6453188"/>
            <a:ext cx="908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12" action="ppaction://hlinksldjump"/>
              </a:rPr>
              <a:t>Вперед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513" y="3749675"/>
            <a:ext cx="2376487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http://i067.radikal.ru/0911/61/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46db56d5c604.jpg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6237288"/>
            <a:ext cx="25209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http://s5.afisha.net/Afisha7Files/UGPhotos/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113/1130c83b-d08c-4f98-bcc9-8678b6322a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74/</a:t>
            </a:r>
            <a:r>
              <a:rPr lang="ru-RU" sz="800" dirty="0" err="1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p_F.jpg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716463" y="3779838"/>
            <a:ext cx="19240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http://mexanik.net/wp-content/uploads/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2012/05/Ranevskaya-8.jpg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51050" y="6269038"/>
            <a:ext cx="2520950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http://darudar.org/var/files/img/5c/a5/5ca5</a:t>
            </a:r>
          </a:p>
          <a:p>
            <a:pPr>
              <a:defRPr/>
            </a:pPr>
            <a:r>
              <a:rPr lang="ru-RU" sz="8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030177547e99106aac5f00874abf_600.jpg</a:t>
            </a:r>
            <a:endParaRPr lang="ru-RU" sz="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мужчина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8172400" y="4869160"/>
            <a:ext cx="791965" cy="151216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8" name="Выноска-облако 17"/>
          <p:cNvSpPr/>
          <p:nvPr/>
        </p:nvSpPr>
        <p:spPr>
          <a:xfrm flipH="1">
            <a:off x="7164288" y="4149080"/>
            <a:ext cx="1979712" cy="6126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Стихи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0200" y="6516688"/>
            <a:ext cx="8032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9" name="Рисунок 18" descr="твой праздник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496" y="1556792"/>
            <a:ext cx="1766597" cy="230425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0" name="Рисунок 19" descr="мы с тамарой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691680" y="1551558"/>
            <a:ext cx="1504554" cy="230949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1" name="Рисунок 20" descr="за цветами в зимний лес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07704" y="4077072"/>
            <a:ext cx="1944216" cy="145816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2" name="Рисунок 21" descr="по дорожке, по бульвару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79512" y="4077072"/>
            <a:ext cx="1800899" cy="230425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3" name="Рисунок 22" descr="звенигород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>
            <a:off x="3779912" y="4077072"/>
            <a:ext cx="1944216" cy="166463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4" name="TextBox 23"/>
          <p:cNvSpPr txBox="1"/>
          <p:nvPr/>
        </p:nvSpPr>
        <p:spPr>
          <a:xfrm>
            <a:off x="3779912" y="5229200"/>
            <a:ext cx="133402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contourW="19050">
            <a:bevelT w="0" h="0" prst="angle"/>
            <a:bevelB w="0" h="0" prst="angle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Kot Leopold" pitchFamily="2" charset="0"/>
                <a:cs typeface="+mn-cs"/>
              </a:rPr>
              <a:t>Звенигород</a:t>
            </a:r>
          </a:p>
        </p:txBody>
      </p:sp>
      <p:pic>
        <p:nvPicPr>
          <p:cNvPr id="25" name="Рисунок 24" descr="на заставе.jp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>
          <a:xfrm>
            <a:off x="3131840" y="1556792"/>
            <a:ext cx="1625860" cy="230425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6" name="Рисунок 25" descr="переводы с детского.jp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596336" y="1484784"/>
            <a:ext cx="1765713" cy="230425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7" name="Рисунок 26" descr="у нас под крылом.jp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>
          <a:xfrm>
            <a:off x="6156176" y="1556792"/>
            <a:ext cx="1618466" cy="230425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8" name="Рисунок 27" descr="три очка за старичка.png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email"/>
          <a:srcRect l="4104" r="5618"/>
          <a:stretch>
            <a:fillRect/>
          </a:stretch>
        </p:blipFill>
        <p:spPr>
          <a:xfrm>
            <a:off x="4644008" y="1556792"/>
            <a:ext cx="1584176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4716016" y="1556792"/>
            <a:ext cx="136815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>
            <a:bevelT w="0" h="0" prst="angle"/>
            <a:bevelB w="0" h="0" prst="angle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Kot Leopold" pitchFamily="2" charset="0"/>
                <a:cs typeface="+mn-cs"/>
              </a:rPr>
              <a:t>Три очка за старичка</a:t>
            </a:r>
          </a:p>
        </p:txBody>
      </p:sp>
      <p:pic>
        <p:nvPicPr>
          <p:cNvPr id="18" name="Рисунок 17" descr="думай, думай.jpg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5724128" y="4077072"/>
            <a:ext cx="1656184" cy="2208246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9" name="Рисунок 28" descr="подростки.jpg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7375580" y="4077072"/>
            <a:ext cx="1804932" cy="2232248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30" name="Выноска-облако 29"/>
          <p:cNvSpPr/>
          <p:nvPr/>
        </p:nvSpPr>
        <p:spPr>
          <a:xfrm>
            <a:off x="1547664" y="5589240"/>
            <a:ext cx="3528392" cy="612648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Открой книги!</a:t>
            </a:r>
          </a:p>
        </p:txBody>
      </p:sp>
      <p:pic>
        <p:nvPicPr>
          <p:cNvPr id="19478" name="Рисунок 30" descr="мужчина.png"/>
          <p:cNvPicPr>
            <a:picLocks noChangeAspect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2195513" y="6156325"/>
            <a:ext cx="368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Киносценарии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40200" y="6453188"/>
            <a:ext cx="8032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  <a:hlinkClick r:id="rId2" action="ppaction://hlinksldjump"/>
              </a:rPr>
              <a:t>Выход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9" name="Рисунок 8" descr="подкидыш афиш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3429000"/>
            <a:ext cx="1944216" cy="2989233"/>
          </a:xfrm>
          <a:prstGeom prst="rect">
            <a:avLst/>
          </a:prstGeom>
          <a:ln w="381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" name="Рисунок 9" descr="алеша птицын афиша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752553" y="3356992"/>
            <a:ext cx="1907679" cy="2952328"/>
          </a:xfrm>
          <a:prstGeom prst="rect">
            <a:avLst/>
          </a:prstGeom>
          <a:ln w="381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1" name="Рисунок 10" descr="ищу человека афиша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660232" y="1628800"/>
            <a:ext cx="2064565" cy="2952328"/>
          </a:xfrm>
          <a:prstGeom prst="rect">
            <a:avLst/>
          </a:prstGeom>
          <a:ln w="381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2" name="Рисунок 11" descr="слон и веревочка афиш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195736" y="1700808"/>
            <a:ext cx="2520280" cy="2233517"/>
          </a:xfrm>
          <a:prstGeom prst="rect">
            <a:avLst/>
          </a:prstGeom>
          <a:ln w="381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8" name="Рисунок 7" descr="мужчина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8368717" y="5466319"/>
            <a:ext cx="667779" cy="127504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Выноска-облако 12"/>
          <p:cNvSpPr/>
          <p:nvPr/>
        </p:nvSpPr>
        <p:spPr>
          <a:xfrm flipH="1">
            <a:off x="7020272" y="4581128"/>
            <a:ext cx="2088232" cy="791507"/>
          </a:xfrm>
          <a:prstGeom prst="cloud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фильмы!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DEADA"/>
      </a:hlink>
      <a:folHlink>
        <a:srgbClr val="FDEAD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</TotalTime>
  <Words>1977</Words>
  <Application>Microsoft Office PowerPoint</Application>
  <PresentationFormat>Экран (4:3)</PresentationFormat>
  <Paragraphs>410</Paragraphs>
  <Slides>45</Slides>
  <Notes>1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1" baseType="lpstr">
      <vt:lpstr>Arial</vt:lpstr>
      <vt:lpstr>Kot Leopold</vt:lpstr>
      <vt:lpstr>Calibri</vt:lpstr>
      <vt:lpstr>Times New Roman</vt:lpstr>
      <vt:lpstr>Wingdings</vt:lpstr>
      <vt:lpstr>Тема Office</vt:lpstr>
      <vt:lpstr>Агния Барто</vt:lpstr>
      <vt:lpstr>Слайд 2</vt:lpstr>
      <vt:lpstr>Биография</vt:lpstr>
      <vt:lpstr>Биография</vt:lpstr>
      <vt:lpstr>В кругу семьи</vt:lpstr>
      <vt:lpstr>В кругу семьи</vt:lpstr>
      <vt:lpstr>Творчество Агнии Барто</vt:lpstr>
      <vt:lpstr>Стихи</vt:lpstr>
      <vt:lpstr>Киносценарии</vt:lpstr>
      <vt:lpstr>Подкидыш</vt:lpstr>
      <vt:lpstr>Слон и веревочка</vt:lpstr>
      <vt:lpstr>Алеша Птицын  вырабатывает характер</vt:lpstr>
      <vt:lpstr>Ищу человека</vt:lpstr>
      <vt:lpstr>книги</vt:lpstr>
      <vt:lpstr>Найти человека</vt:lpstr>
      <vt:lpstr>Записки детского поэта</vt:lpstr>
      <vt:lpstr>Работа на радио</vt:lpstr>
      <vt:lpstr>«Ищу человека»</vt:lpstr>
      <vt:lpstr>Твой праздник</vt:lpstr>
      <vt:lpstr>Мы с Тамарой</vt:lpstr>
      <vt:lpstr>На заставе</vt:lpstr>
      <vt:lpstr>У нас под крылом</vt:lpstr>
      <vt:lpstr>Слайд 23</vt:lpstr>
      <vt:lpstr>Звенигород</vt:lpstr>
      <vt:lpstr>В дни войны</vt:lpstr>
      <vt:lpstr>За цветами в зимний лес</vt:lpstr>
      <vt:lpstr>Три очка за старичка</vt:lpstr>
      <vt:lpstr>Весне наперекор</vt:lpstr>
      <vt:lpstr>По дорожке, по бульвару</vt:lpstr>
      <vt:lpstr>Переводы с детского</vt:lpstr>
      <vt:lpstr> В саду Тюильри </vt:lpstr>
      <vt:lpstr>Мои песенки</vt:lpstr>
      <vt:lpstr>Думай, думай</vt:lpstr>
      <vt:lpstr>Подростки</vt:lpstr>
      <vt:lpstr>Стихи о подростках</vt:lpstr>
      <vt:lpstr>В музее Агнии Барто</vt:lpstr>
      <vt:lpstr>Детям всей земли</vt:lpstr>
      <vt:lpstr>Награды:</vt:lpstr>
      <vt:lpstr>Орден Улыбки</vt:lpstr>
      <vt:lpstr>Медаль имени Льва Толстого</vt:lpstr>
      <vt:lpstr>Премия имени  Х. К. Андерсена</vt:lpstr>
      <vt:lpstr>Среди звёзд</vt:lpstr>
      <vt:lpstr>Слайд 43</vt:lpstr>
      <vt:lpstr>Ссылки</vt:lpstr>
      <vt:lpstr>Данные об авторе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revaz</cp:lastModifiedBy>
  <cp:revision>324</cp:revision>
  <dcterms:created xsi:type="dcterms:W3CDTF">2012-11-27T17:55:38Z</dcterms:created>
  <dcterms:modified xsi:type="dcterms:W3CDTF">2013-04-04T17:14:31Z</dcterms:modified>
</cp:coreProperties>
</file>