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64" r:id="rId3"/>
    <p:sldId id="266" r:id="rId4"/>
    <p:sldId id="267" r:id="rId5"/>
    <p:sldId id="265" r:id="rId6"/>
    <p:sldId id="270" r:id="rId7"/>
    <p:sldId id="269" r:id="rId8"/>
    <p:sldId id="271" r:id="rId9"/>
    <p:sldId id="263" r:id="rId10"/>
    <p:sldId id="273" r:id="rId11"/>
    <p:sldId id="272" r:id="rId12"/>
    <p:sldId id="275" r:id="rId13"/>
    <p:sldId id="274" r:id="rId14"/>
    <p:sldId id="276" r:id="rId15"/>
    <p:sldId id="260" r:id="rId16"/>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7FF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85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290629EB-ECF3-42B5-BD44-396E080CB1AE}" type="datetimeFigureOut">
              <a:rPr lang="ru-RU"/>
              <a:pPr>
                <a:defRPr/>
              </a:pPr>
              <a:t>04.04.2013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A426E29-3C89-4718-9D2C-2FA2406DC4E8}"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Образ слайда 1"/>
          <p:cNvSpPr>
            <a:spLocks noGrp="1" noRot="1" noChangeAspect="1" noTextEdit="1"/>
          </p:cNvSpPr>
          <p:nvPr>
            <p:ph type="sldImg"/>
          </p:nvPr>
        </p:nvSpPr>
        <p:spPr bwMode="auto">
          <a:noFill/>
          <a:ln>
            <a:solidFill>
              <a:srgbClr val="000000"/>
            </a:solidFill>
            <a:miter lim="800000"/>
            <a:headEnd/>
            <a:tailEnd/>
          </a:ln>
        </p:spPr>
      </p:sp>
      <p:sp>
        <p:nvSpPr>
          <p:cNvPr id="18435"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843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DB81127-8E26-432B-B1DE-A87360D75348}" type="slidenum">
              <a:rPr lang="ru-RU" smtClean="0"/>
              <a:pPr/>
              <a:t>9</a:t>
            </a:fld>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Образ слайда 1"/>
          <p:cNvSpPr>
            <a:spLocks noGrp="1" noRot="1" noChangeAspect="1" noTextEdit="1"/>
          </p:cNvSpPr>
          <p:nvPr>
            <p:ph type="sldImg"/>
          </p:nvPr>
        </p:nvSpPr>
        <p:spPr bwMode="auto">
          <a:noFill/>
          <a:ln>
            <a:solidFill>
              <a:srgbClr val="000000"/>
            </a:solidFill>
            <a:miter lim="800000"/>
            <a:headEnd/>
            <a:tailEnd/>
          </a:ln>
        </p:spPr>
      </p:sp>
      <p:sp>
        <p:nvSpPr>
          <p:cNvPr id="19459"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9460"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1E5F85A-C3BB-42CD-8441-AAA61F1614E2}" type="slidenum">
              <a:rPr lang="ru-RU" smtClean="0"/>
              <a:pPr/>
              <a:t>10</a:t>
            </a:fld>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Образ слайда 1"/>
          <p:cNvSpPr>
            <a:spLocks noGrp="1" noRot="1" noChangeAspect="1" noTextEdit="1"/>
          </p:cNvSpPr>
          <p:nvPr>
            <p:ph type="sldImg"/>
          </p:nvPr>
        </p:nvSpPr>
        <p:spPr bwMode="auto">
          <a:noFill/>
          <a:ln>
            <a:solidFill>
              <a:srgbClr val="000000"/>
            </a:solidFill>
            <a:miter lim="800000"/>
            <a:headEnd/>
            <a:tailEnd/>
          </a:ln>
        </p:spPr>
      </p:sp>
      <p:sp>
        <p:nvSpPr>
          <p:cNvPr id="20483"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20484"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F626614-8D4C-473E-9ABE-5BE145E88539}" type="slidenum">
              <a:rPr lang="ru-RU" smtClean="0"/>
              <a:pPr/>
              <a:t>11</a:t>
            </a:fld>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Образ слайда 1"/>
          <p:cNvSpPr>
            <a:spLocks noGrp="1" noRot="1" noChangeAspect="1" noTextEdit="1"/>
          </p:cNvSpPr>
          <p:nvPr>
            <p:ph type="sldImg"/>
          </p:nvPr>
        </p:nvSpPr>
        <p:spPr bwMode="auto">
          <a:noFill/>
          <a:ln>
            <a:solidFill>
              <a:srgbClr val="000000"/>
            </a:solidFill>
            <a:miter lim="800000"/>
            <a:headEnd/>
            <a:tailEnd/>
          </a:ln>
        </p:spPr>
      </p:sp>
      <p:sp>
        <p:nvSpPr>
          <p:cNvPr id="21507"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21508"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3C9D380-B450-46DB-BC18-9821A13C2A02}" type="slidenum">
              <a:rPr lang="ru-RU" smtClean="0"/>
              <a:pPr/>
              <a:t>12</a:t>
            </a:fld>
            <a:endParaRPr 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22532"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6600DC4-4512-455E-9A64-E4C4C834FC10}" type="slidenum">
              <a:rPr lang="ru-RU" smtClean="0"/>
              <a:pPr/>
              <a:t>13</a:t>
            </a:fld>
            <a:endParaRPr 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Образ слайда 1"/>
          <p:cNvSpPr>
            <a:spLocks noGrp="1" noRot="1" noChangeAspect="1" noTextEdit="1"/>
          </p:cNvSpPr>
          <p:nvPr>
            <p:ph type="sldImg"/>
          </p:nvPr>
        </p:nvSpPr>
        <p:spPr bwMode="auto">
          <a:noFill/>
          <a:ln>
            <a:solidFill>
              <a:srgbClr val="000000"/>
            </a:solidFill>
            <a:miter lim="800000"/>
            <a:headEnd/>
            <a:tailEnd/>
          </a:ln>
        </p:spPr>
      </p:sp>
      <p:sp>
        <p:nvSpPr>
          <p:cNvPr id="23555"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23556"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1503975-4459-4B3C-81E8-80A56C62CE15}" type="slidenum">
              <a:rPr lang="ru-RU" smtClean="0"/>
              <a:pPr/>
              <a:t>14</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DA2CB4A-8424-4C85-AD1E-3CD623699427}" type="datetimeFigureOut">
              <a:rPr lang="ru-RU"/>
              <a:pPr>
                <a:defRPr/>
              </a:pPr>
              <a:t>04.04.2013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12A6507-E7D6-41EE-B268-4FAE2203FDE8}"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F962046B-7F75-4713-B646-0BAA0A53EC1B}" type="datetimeFigureOut">
              <a:rPr lang="ru-RU"/>
              <a:pPr>
                <a:defRPr/>
              </a:pPr>
              <a:t>04.04.2013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9D04E31-2AA9-4ED8-986D-9224A3EA3196}"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CA8DF30-8EA6-496E-B846-5E6335AF97EF}" type="datetimeFigureOut">
              <a:rPr lang="ru-RU"/>
              <a:pPr>
                <a:defRPr/>
              </a:pPr>
              <a:t>04.04.2013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FD6001C-3A01-47DE-9B14-D1640241EBED}"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D00E83F4-DF90-4B5B-8764-A69E9AB13B79}" type="datetimeFigureOut">
              <a:rPr lang="ru-RU"/>
              <a:pPr>
                <a:defRPr/>
              </a:pPr>
              <a:t>04.04.2013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8FCF538-9061-4706-8A89-597F4CCF890D}"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8DFB594B-87BA-4148-B9E9-AB40D9B1C05F}" type="datetimeFigureOut">
              <a:rPr lang="ru-RU"/>
              <a:pPr>
                <a:defRPr/>
              </a:pPr>
              <a:t>04.04.2013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B6C8AB2-3D7A-435C-A30A-458DBF4DD8A8}"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90DB1F99-86F5-4655-AAF4-88372DE2F137}" type="datetimeFigureOut">
              <a:rPr lang="ru-RU"/>
              <a:pPr>
                <a:defRPr/>
              </a:pPr>
              <a:t>04.04.2013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A88847C9-03DB-48D8-8C65-C02DB3F392BA}"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98EA0FA1-DCDB-4E96-AAC0-F2F36EEFF8F7}" type="datetimeFigureOut">
              <a:rPr lang="ru-RU"/>
              <a:pPr>
                <a:defRPr/>
              </a:pPr>
              <a:t>04.04.2013</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9766E665-FE1C-42F2-8FA3-F82989625CDE}"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AA76441C-DC8B-491A-A7BB-D5CF611A2FEB}" type="datetimeFigureOut">
              <a:rPr lang="ru-RU"/>
              <a:pPr>
                <a:defRPr/>
              </a:pPr>
              <a:t>04.04.2013</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1F8BA258-8006-40D3-9479-BE59434E1EFF}"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3CAF0A6F-1C95-4110-9BE7-D6B371ABD0DC}" type="datetimeFigureOut">
              <a:rPr lang="ru-RU"/>
              <a:pPr>
                <a:defRPr/>
              </a:pPr>
              <a:t>04.04.2013</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51F6B1B1-4B6F-43CC-A244-A886A2346F20}"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6C15CE46-4EAE-4196-A451-F6EB23E1EDE1}" type="datetimeFigureOut">
              <a:rPr lang="ru-RU"/>
              <a:pPr>
                <a:defRPr/>
              </a:pPr>
              <a:t>04.04.2013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514860E-4924-43E3-AFF7-1DCD0F17229E}"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24B1D355-3B39-48E3-BDC1-7B789A821EFE}" type="datetimeFigureOut">
              <a:rPr lang="ru-RU"/>
              <a:pPr>
                <a:defRPr/>
              </a:pPr>
              <a:t>04.04.2013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C7019688-651D-4032-9EFE-0859AC79EE33}"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email"/>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BB17E96E-C86D-4BBB-80D7-8A224C62D44A}" type="datetimeFigureOut">
              <a:rPr lang="ru-RU"/>
              <a:pPr>
                <a:defRPr/>
              </a:pPr>
              <a:t>04.04.2013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98D3314-638F-4810-9417-FBABACA10B42}"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slide" Target="slide9.xml"/><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image" Target="../media/image28.jpeg"/><Relationship Id="rId4" Type="http://schemas.openxmlformats.org/officeDocument/2006/relationships/image" Target="../media/image27.jpeg"/></Relationships>
</file>

<file path=ppt/slides/_rels/slide12.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slide" Target="slide9.xml"/><Relationship Id="rId4" Type="http://schemas.openxmlformats.org/officeDocument/2006/relationships/image" Target="../media/image29.jpeg"/></Relationships>
</file>

<file path=ppt/slides/_rels/slide1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slide" Target="slide9.xml"/></Relationships>
</file>

<file path=ppt/slides/_rels/slide14.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slide" Target="slide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slide" Target="slide3.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png"/><Relationship Id="rId9"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jpeg"/><Relationship Id="rId1" Type="http://schemas.openxmlformats.org/officeDocument/2006/relationships/slideLayout" Target="../slideLayouts/slideLayout6.xml"/><Relationship Id="rId5" Type="http://schemas.openxmlformats.org/officeDocument/2006/relationships/slide" Target="slide5.xml"/><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jpeg"/><Relationship Id="rId1" Type="http://schemas.openxmlformats.org/officeDocument/2006/relationships/slideLayout" Target="../slideLayouts/slideLayout6.xml"/><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slide" Target="slide7.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3.jpeg"/><Relationship Id="rId1" Type="http://schemas.openxmlformats.org/officeDocument/2006/relationships/slideLayout" Target="../slideLayouts/slideLayout7.xml"/><Relationship Id="rId5" Type="http://schemas.openxmlformats.org/officeDocument/2006/relationships/slide" Target="slide8.xml"/><Relationship Id="rId4" Type="http://schemas.openxmlformats.org/officeDocument/2006/relationships/image" Target="../media/image19.jpeg"/></Relationships>
</file>

<file path=ppt/slides/_rels/slide8.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image" Target="../media/image20.jpeg"/><Relationship Id="rId7" Type="http://schemas.openxmlformats.org/officeDocument/2006/relationships/image" Target="../media/image24.jpeg"/><Relationship Id="rId2" Type="http://schemas.openxmlformats.org/officeDocument/2006/relationships/image" Target="../media/image3.jpeg"/><Relationship Id="rId1" Type="http://schemas.openxmlformats.org/officeDocument/2006/relationships/slideLayout" Target="../slideLayouts/slideLayout7.xml"/><Relationship Id="rId6" Type="http://schemas.openxmlformats.org/officeDocument/2006/relationships/image" Target="../media/image23.jpeg"/><Relationship Id="rId5" Type="http://schemas.openxmlformats.org/officeDocument/2006/relationships/image" Target="../media/image22.jpeg"/><Relationship Id="rId4" Type="http://schemas.openxmlformats.org/officeDocument/2006/relationships/image" Target="../media/image21.jpeg"/></Relationships>
</file>

<file path=ppt/slides/_rels/slide9.xml.rels><?xml version="1.0" encoding="UTF-8" standalone="yes"?>
<Relationships xmlns="http://schemas.openxmlformats.org/package/2006/relationships"><Relationship Id="rId8" Type="http://schemas.openxmlformats.org/officeDocument/2006/relationships/slide" Target="slide15.xml"/><Relationship Id="rId3" Type="http://schemas.openxmlformats.org/officeDocument/2006/relationships/slide" Target="slide14.xml"/><Relationship Id="rId7" Type="http://schemas.openxmlformats.org/officeDocument/2006/relationships/slide" Target="slide10.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12.xml"/><Relationship Id="rId4" Type="http://schemas.openxmlformats.org/officeDocument/2006/relationships/slide" Target="slide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357158" y="428604"/>
            <a:ext cx="8229600" cy="953774"/>
          </a:xfrm>
          <a:prstGeom prst="rect">
            <a:avLst/>
          </a:prstGeom>
        </p:spPr>
        <p:txBody>
          <a:bodyPr anchor="ctr">
            <a:normAutofit fontScale="77500" lnSpcReduction="20000"/>
          </a:bodyPr>
          <a:lstStyle/>
          <a:p>
            <a:pPr algn="ctr" fontAlgn="auto">
              <a:spcAft>
                <a:spcPts val="0"/>
              </a:spcAft>
              <a:defRPr/>
            </a:pPr>
            <a:r>
              <a:rPr lang="ru-RU" sz="5400" b="1" dirty="0">
                <a:solidFill>
                  <a:srgbClr val="C00000"/>
                </a:solidFill>
              </a:rPr>
              <a:t>Простые механизмы. Рычаг</a:t>
            </a:r>
            <a:endParaRPr lang="ru-RU" sz="5400" dirty="0">
              <a:effectLst>
                <a:glow rad="63500">
                  <a:schemeClr val="accent1">
                    <a:satMod val="175000"/>
                    <a:alpha val="40000"/>
                  </a:schemeClr>
                </a:glow>
              </a:effectLst>
              <a:latin typeface="Monotype Corsiva" pitchFamily="66" charset="0"/>
              <a:ea typeface="+mj-ea"/>
              <a:cs typeface="+mj-cs"/>
            </a:endParaRPr>
          </a:p>
        </p:txBody>
      </p:sp>
      <p:pic>
        <p:nvPicPr>
          <p:cNvPr id="2051" name="Picture 2" descr="G:\картинки к уроку\1273970278_img_0006.jpg"/>
          <p:cNvPicPr>
            <a:picLocks noChangeAspect="1" noChangeArrowheads="1"/>
          </p:cNvPicPr>
          <p:nvPr/>
        </p:nvPicPr>
        <p:blipFill>
          <a:blip r:embed="rId2" cstate="email"/>
          <a:srcRect t="-1231"/>
          <a:stretch>
            <a:fillRect/>
          </a:stretch>
        </p:blipFill>
        <p:spPr bwMode="auto">
          <a:xfrm>
            <a:off x="2071688" y="1500188"/>
            <a:ext cx="4883150" cy="4013200"/>
          </a:xfrm>
          <a:prstGeom prst="rect">
            <a:avLst/>
          </a:prstGeom>
          <a:noFill/>
          <a:ln w="9525">
            <a:noFill/>
            <a:miter lim="800000"/>
            <a:headEnd/>
            <a:tailEnd/>
          </a:ln>
        </p:spPr>
      </p:pic>
      <p:sp>
        <p:nvSpPr>
          <p:cNvPr id="5" name="Стрелка вправо 4">
            <a:hlinkClick r:id="rId3" action="ppaction://hlinksldjump"/>
          </p:cNvPr>
          <p:cNvSpPr/>
          <p:nvPr/>
        </p:nvSpPr>
        <p:spPr>
          <a:xfrm>
            <a:off x="8143875" y="4857750"/>
            <a:ext cx="642938" cy="4286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2053" name="TextBox 68"/>
          <p:cNvSpPr txBox="1">
            <a:spLocks noChangeArrowheads="1"/>
          </p:cNvSpPr>
          <p:nvPr/>
        </p:nvSpPr>
        <p:spPr bwMode="auto">
          <a:xfrm>
            <a:off x="3786188" y="5715000"/>
            <a:ext cx="2571750" cy="708025"/>
          </a:xfrm>
          <a:prstGeom prst="rect">
            <a:avLst/>
          </a:prstGeom>
          <a:noFill/>
          <a:ln w="9525">
            <a:noFill/>
            <a:miter lim="800000"/>
            <a:headEnd/>
            <a:tailEnd/>
          </a:ln>
        </p:spPr>
        <p:txBody>
          <a:bodyPr>
            <a:spAutoFit/>
          </a:bodyPr>
          <a:lstStyle/>
          <a:p>
            <a:r>
              <a:rPr lang="ru-RU" sz="2000" i="1"/>
              <a:t>Учитель физики: Ермолина И.В.</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ru-RU" b="1" i="1" smtClean="0">
                <a:solidFill>
                  <a:srgbClr val="C00000"/>
                </a:solidFill>
                <a:latin typeface="Arial" charset="0"/>
                <a:cs typeface="Arial" charset="0"/>
              </a:rPr>
              <a:t>Название списка</a:t>
            </a:r>
            <a:endParaRPr lang="en-US" b="1" i="1" smtClean="0">
              <a:solidFill>
                <a:srgbClr val="C00000"/>
              </a:solidFill>
              <a:latin typeface="Arial" charset="0"/>
              <a:cs typeface="Arial" charset="0"/>
            </a:endParaRPr>
          </a:p>
        </p:txBody>
      </p:sp>
      <p:sp>
        <p:nvSpPr>
          <p:cNvPr id="6147" name="AutoShape 3"/>
          <p:cNvSpPr>
            <a:spLocks noChangeArrowheads="1"/>
          </p:cNvSpPr>
          <p:nvPr/>
        </p:nvSpPr>
        <p:spPr bwMode="ltGray">
          <a:xfrm rot="5400000">
            <a:off x="-2422525" y="1711325"/>
            <a:ext cx="4824412"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0">
            <a:gsLst>
              <a:gs pos="0">
                <a:schemeClr val="tx2">
                  <a:gamma/>
                  <a:tint val="45490"/>
                  <a:invGamma/>
                  <a:alpha val="60001"/>
                </a:schemeClr>
              </a:gs>
              <a:gs pos="100000">
                <a:schemeClr val="tx2">
                  <a:alpha val="60001"/>
                </a:schemeClr>
              </a:gs>
            </a:gsLst>
            <a:lin ang="0" scaled="1"/>
          </a:gradFill>
          <a:ln w="9525" algn="ctr">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11268" name="AutoShape 4"/>
          <p:cNvSpPr>
            <a:spLocks noChangeArrowheads="1"/>
          </p:cNvSpPr>
          <p:nvPr/>
        </p:nvSpPr>
        <p:spPr bwMode="gray">
          <a:xfrm>
            <a:off x="1981200" y="5335588"/>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5</a:t>
            </a:r>
            <a:endParaRPr lang="en-US" sz="2000" b="1">
              <a:solidFill>
                <a:srgbClr val="002060"/>
              </a:solidFill>
              <a:latin typeface="Calibri" pitchFamily="34" charset="0"/>
            </a:endParaRPr>
          </a:p>
        </p:txBody>
      </p:sp>
      <p:sp>
        <p:nvSpPr>
          <p:cNvPr id="11269" name="AutoShape 5"/>
          <p:cNvSpPr>
            <a:spLocks noChangeArrowheads="1"/>
          </p:cNvSpPr>
          <p:nvPr/>
        </p:nvSpPr>
        <p:spPr bwMode="gray">
          <a:xfrm>
            <a:off x="2393950" y="45085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4</a:t>
            </a:r>
            <a:endParaRPr lang="en-US" sz="2000" b="1">
              <a:solidFill>
                <a:srgbClr val="002060"/>
              </a:solidFill>
              <a:latin typeface="Calibri" pitchFamily="34" charset="0"/>
            </a:endParaRPr>
          </a:p>
        </p:txBody>
      </p:sp>
      <p:sp>
        <p:nvSpPr>
          <p:cNvPr id="11270" name="AutoShape 6"/>
          <p:cNvSpPr>
            <a:spLocks noChangeArrowheads="1"/>
          </p:cNvSpPr>
          <p:nvPr/>
        </p:nvSpPr>
        <p:spPr bwMode="gray">
          <a:xfrm>
            <a:off x="2438400" y="36957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3</a:t>
            </a:r>
            <a:endParaRPr lang="en-US" sz="2000" b="1">
              <a:solidFill>
                <a:srgbClr val="002060"/>
              </a:solidFill>
              <a:latin typeface="Calibri" pitchFamily="34" charset="0"/>
            </a:endParaRPr>
          </a:p>
        </p:txBody>
      </p:sp>
      <p:sp>
        <p:nvSpPr>
          <p:cNvPr id="11271" name="AutoShape 7"/>
          <p:cNvSpPr>
            <a:spLocks noChangeArrowheads="1"/>
          </p:cNvSpPr>
          <p:nvPr/>
        </p:nvSpPr>
        <p:spPr bwMode="gray">
          <a:xfrm>
            <a:off x="2286000" y="2827338"/>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2</a:t>
            </a:r>
            <a:endParaRPr lang="en-US" sz="2000" b="1">
              <a:solidFill>
                <a:srgbClr val="002060"/>
              </a:solidFill>
              <a:latin typeface="Calibri" pitchFamily="34" charset="0"/>
            </a:endParaRPr>
          </a:p>
        </p:txBody>
      </p:sp>
      <p:sp>
        <p:nvSpPr>
          <p:cNvPr id="11272" name="AutoShape 8"/>
          <p:cNvSpPr>
            <a:spLocks noChangeArrowheads="1"/>
          </p:cNvSpPr>
          <p:nvPr/>
        </p:nvSpPr>
        <p:spPr bwMode="gray">
          <a:xfrm>
            <a:off x="1765300" y="20574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1</a:t>
            </a:r>
            <a:endParaRPr lang="en-US" sz="2000" b="1">
              <a:solidFill>
                <a:srgbClr val="002060"/>
              </a:solidFill>
              <a:latin typeface="Calibri" pitchFamily="34" charset="0"/>
            </a:endParaRPr>
          </a:p>
        </p:txBody>
      </p:sp>
      <p:grpSp>
        <p:nvGrpSpPr>
          <p:cNvPr id="11273" name="Group 9"/>
          <p:cNvGrpSpPr>
            <a:grpSpLocks/>
          </p:cNvGrpSpPr>
          <p:nvPr/>
        </p:nvGrpSpPr>
        <p:grpSpPr bwMode="auto">
          <a:xfrm>
            <a:off x="1447800" y="2146300"/>
            <a:ext cx="381000" cy="381000"/>
            <a:chOff x="2078" y="1680"/>
            <a:chExt cx="1615" cy="1615"/>
          </a:xfrm>
        </p:grpSpPr>
        <p:sp>
          <p:nvSpPr>
            <p:cNvPr id="11308"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1309"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56" name="Oval 12"/>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7" name="Oval 13"/>
            <p:cNvSpPr>
              <a:spLocks noChangeArrowheads="1"/>
            </p:cNvSpPr>
            <p:nvPr/>
          </p:nvSpPr>
          <p:spPr bwMode="gray">
            <a:xfrm>
              <a:off x="2253" y="1855"/>
              <a:ext cx="1265" cy="1265"/>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8" name="Oval 14"/>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59" name="Oval 15"/>
            <p:cNvSpPr>
              <a:spLocks noChangeArrowheads="1"/>
            </p:cNvSpPr>
            <p:nvPr/>
          </p:nvSpPr>
          <p:spPr bwMode="gray">
            <a:xfrm>
              <a:off x="2334" y="1936"/>
              <a:ext cx="1097" cy="1104"/>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1274" name="Group 16"/>
          <p:cNvGrpSpPr>
            <a:grpSpLocks/>
          </p:cNvGrpSpPr>
          <p:nvPr/>
        </p:nvGrpSpPr>
        <p:grpSpPr bwMode="auto">
          <a:xfrm>
            <a:off x="1981200" y="2933700"/>
            <a:ext cx="381000" cy="381000"/>
            <a:chOff x="2078" y="1680"/>
            <a:chExt cx="1615" cy="1615"/>
          </a:xfrm>
        </p:grpSpPr>
        <p:sp>
          <p:nvSpPr>
            <p:cNvPr id="11302"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1303"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63" name="Oval 19"/>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4" name="Oval 20"/>
            <p:cNvSpPr>
              <a:spLocks noChangeArrowheads="1"/>
            </p:cNvSpPr>
            <p:nvPr/>
          </p:nvSpPr>
          <p:spPr bwMode="gray">
            <a:xfrm>
              <a:off x="2253" y="1855"/>
              <a:ext cx="1265" cy="1265"/>
            </a:xfrm>
            <a:prstGeom prst="ellipse">
              <a:avLst/>
            </a:prstGeom>
            <a:gradFill rotWithShape="1">
              <a:gsLst>
                <a:gs pos="0">
                  <a:schemeClr val="accent2">
                    <a:gamma/>
                    <a:shade val="0"/>
                    <a:invGamma/>
                  </a:schemeClr>
                </a:gs>
                <a:gs pos="100000">
                  <a:schemeClr val="accent2"/>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5" name="Oval 21"/>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1307" name="Oval 22"/>
            <p:cNvSpPr>
              <a:spLocks noChangeArrowheads="1"/>
            </p:cNvSpPr>
            <p:nvPr/>
          </p:nvSpPr>
          <p:spPr bwMode="gray">
            <a:xfrm>
              <a:off x="2337" y="1939"/>
              <a:ext cx="1096" cy="1098"/>
            </a:xfrm>
            <a:prstGeom prst="ellipse">
              <a:avLst/>
            </a:prstGeom>
            <a:solidFill>
              <a:srgbClr val="FF0000"/>
            </a:solidFill>
            <a:ln w="38100" algn="ctr">
              <a:noFill/>
              <a:round/>
              <a:headEnd/>
              <a:tailEnd/>
            </a:ln>
          </p:spPr>
          <p:txBody>
            <a:bodyPr anchor="ctr">
              <a:spAutoFit/>
            </a:bodyPr>
            <a:lstStyle/>
            <a:p>
              <a:endParaRPr lang="ru-RU">
                <a:latin typeface="Calibri" pitchFamily="34" charset="0"/>
              </a:endParaRPr>
            </a:p>
          </p:txBody>
        </p:sp>
      </p:grpSp>
      <p:grpSp>
        <p:nvGrpSpPr>
          <p:cNvPr id="11275" name="Group 23"/>
          <p:cNvGrpSpPr>
            <a:grpSpLocks/>
          </p:cNvGrpSpPr>
          <p:nvPr/>
        </p:nvGrpSpPr>
        <p:grpSpPr bwMode="auto">
          <a:xfrm>
            <a:off x="2133600" y="3771900"/>
            <a:ext cx="381000" cy="381000"/>
            <a:chOff x="2078" y="1680"/>
            <a:chExt cx="1615" cy="1615"/>
          </a:xfrm>
        </p:grpSpPr>
        <p:sp>
          <p:nvSpPr>
            <p:cNvPr id="11296"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1297"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0" name="Oval 26"/>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1" name="Oval 27"/>
            <p:cNvSpPr>
              <a:spLocks noChangeArrowheads="1"/>
            </p:cNvSpPr>
            <p:nvPr/>
          </p:nvSpPr>
          <p:spPr bwMode="gray">
            <a:xfrm>
              <a:off x="2253" y="1855"/>
              <a:ext cx="1265" cy="1265"/>
            </a:xfrm>
            <a:prstGeom prst="ellipse">
              <a:avLst/>
            </a:prstGeom>
            <a:gradFill rotWithShape="1">
              <a:gsLst>
                <a:gs pos="0">
                  <a:schemeClr val="accent1"/>
                </a:gs>
                <a:gs pos="100000">
                  <a:schemeClr val="accent1">
                    <a:gamma/>
                    <a:shade val="46275"/>
                    <a:invGamma/>
                  </a:schemeClr>
                </a:gs>
              </a:gsLst>
              <a:lin ang="54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2" name="Oval 28"/>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73" name="Oval 29"/>
            <p:cNvSpPr>
              <a:spLocks noChangeArrowheads="1"/>
            </p:cNvSpPr>
            <p:nvPr/>
          </p:nvSpPr>
          <p:spPr bwMode="gray">
            <a:xfrm>
              <a:off x="2334" y="1936"/>
              <a:ext cx="1097" cy="1104"/>
            </a:xfrm>
            <a:prstGeom prst="ellipse">
              <a:avLst/>
            </a:prstGeom>
            <a:gradFill rotWithShape="1">
              <a:gsLst>
                <a:gs pos="0">
                  <a:schemeClr val="accent1"/>
                </a:gs>
                <a:gs pos="100000">
                  <a:schemeClr val="accent1">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1276" name="Group 30"/>
          <p:cNvGrpSpPr>
            <a:grpSpLocks/>
          </p:cNvGrpSpPr>
          <p:nvPr/>
        </p:nvGrpSpPr>
        <p:grpSpPr bwMode="auto">
          <a:xfrm>
            <a:off x="2057400" y="4610100"/>
            <a:ext cx="381000" cy="381000"/>
            <a:chOff x="2078" y="1680"/>
            <a:chExt cx="1615" cy="1615"/>
          </a:xfrm>
        </p:grpSpPr>
        <p:sp>
          <p:nvSpPr>
            <p:cNvPr id="11290" name="Oval 31"/>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1291" name="Oval 32"/>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7" name="Oval 33"/>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1293" name="Oval 34"/>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79" name="Oval 35"/>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80" name="Oval 36"/>
            <p:cNvSpPr>
              <a:spLocks noChangeArrowheads="1"/>
            </p:cNvSpPr>
            <p:nvPr/>
          </p:nvSpPr>
          <p:spPr bwMode="gray">
            <a:xfrm>
              <a:off x="2334" y="1936"/>
              <a:ext cx="1097" cy="1104"/>
            </a:xfrm>
            <a:prstGeom prst="ellipse">
              <a:avLst/>
            </a:prstGeom>
            <a:gradFill rotWithShape="1">
              <a:gsLst>
                <a:gs pos="0">
                  <a:schemeClr val="folHlink"/>
                </a:gs>
                <a:gs pos="100000">
                  <a:schemeClr val="fo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1277" name="Group 37"/>
          <p:cNvGrpSpPr>
            <a:grpSpLocks/>
          </p:cNvGrpSpPr>
          <p:nvPr/>
        </p:nvGrpSpPr>
        <p:grpSpPr bwMode="auto">
          <a:xfrm>
            <a:off x="1682750" y="5384800"/>
            <a:ext cx="355600" cy="381000"/>
            <a:chOff x="2078" y="1680"/>
            <a:chExt cx="1615" cy="1615"/>
          </a:xfrm>
        </p:grpSpPr>
        <p:sp>
          <p:nvSpPr>
            <p:cNvPr id="11284" name="Oval 38"/>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1285" name="Oval 39"/>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84" name="Oval 40"/>
            <p:cNvSpPr>
              <a:spLocks noChangeArrowheads="1"/>
            </p:cNvSpPr>
            <p:nvPr/>
          </p:nvSpPr>
          <p:spPr bwMode="gray">
            <a:xfrm>
              <a:off x="2251" y="1855"/>
              <a:ext cx="1262"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1287" name="Oval 41"/>
            <p:cNvSpPr>
              <a:spLocks noChangeArrowheads="1"/>
            </p:cNvSpPr>
            <p:nvPr/>
          </p:nvSpPr>
          <p:spPr bwMode="gray">
            <a:xfrm>
              <a:off x="2254" y="1856"/>
              <a:ext cx="1262" cy="1264"/>
            </a:xfrm>
            <a:prstGeom prst="ellipse">
              <a:avLst/>
            </a:prstGeom>
            <a:gradFill rotWithShape="1">
              <a:gsLst>
                <a:gs pos="0">
                  <a:srgbClr val="000000"/>
                </a:gs>
                <a:gs pos="100000">
                  <a:srgbClr val="E35E23"/>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86" name="Oval 42"/>
            <p:cNvSpPr>
              <a:spLocks noChangeArrowheads="1"/>
            </p:cNvSpPr>
            <p:nvPr/>
          </p:nvSpPr>
          <p:spPr bwMode="gray">
            <a:xfrm>
              <a:off x="2338" y="1936"/>
              <a:ext cx="1096"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1289" name="Oval 43"/>
            <p:cNvSpPr>
              <a:spLocks noChangeArrowheads="1"/>
            </p:cNvSpPr>
            <p:nvPr/>
          </p:nvSpPr>
          <p:spPr bwMode="gray">
            <a:xfrm>
              <a:off x="2337" y="1939"/>
              <a:ext cx="1096" cy="1098"/>
            </a:xfrm>
            <a:prstGeom prst="ellipse">
              <a:avLst/>
            </a:prstGeom>
            <a:gradFill rotWithShape="1">
              <a:gsLst>
                <a:gs pos="0">
                  <a:srgbClr val="E35E23"/>
                </a:gs>
                <a:gs pos="100000">
                  <a:srgbClr val="6E2E11"/>
                </a:gs>
              </a:gsLst>
              <a:lin ang="2700000" scaled="1"/>
            </a:gradFill>
            <a:ln w="38100" algn="ctr">
              <a:noFill/>
              <a:round/>
              <a:headEnd/>
              <a:tailEnd/>
            </a:ln>
          </p:spPr>
          <p:txBody>
            <a:bodyPr anchor="ctr">
              <a:spAutoFit/>
            </a:bodyPr>
            <a:lstStyle/>
            <a:p>
              <a:endParaRPr lang="ru-RU">
                <a:latin typeface="Calibri" pitchFamily="34" charset="0"/>
              </a:endParaRPr>
            </a:p>
          </p:txBody>
        </p:sp>
      </p:grpSp>
      <p:sp>
        <p:nvSpPr>
          <p:cNvPr id="6188" name="Text Box 44"/>
          <p:cNvSpPr txBox="1">
            <a:spLocks noChangeArrowheads="1"/>
          </p:cNvSpPr>
          <p:nvPr/>
        </p:nvSpPr>
        <p:spPr bwMode="black">
          <a:xfrm>
            <a:off x="76200" y="3506788"/>
            <a:ext cx="1995488" cy="461962"/>
          </a:xfrm>
          <a:prstGeom prst="rect">
            <a:avLst/>
          </a:prstGeom>
          <a:noFill/>
          <a:ln w="9525" algn="ctr">
            <a:noFill/>
            <a:miter lim="800000"/>
            <a:headEnd/>
            <a:tailEnd/>
          </a:ln>
          <a:effectLst/>
        </p:spPr>
        <p:txBody>
          <a:bodyPr>
            <a:spAutoFit/>
          </a:bodyPr>
          <a:lstStyle/>
          <a:p>
            <a:pPr algn="ctr" fontAlgn="auto">
              <a:spcBef>
                <a:spcPct val="50000"/>
              </a:spcBef>
              <a:spcAft>
                <a:spcPts val="0"/>
              </a:spcAft>
              <a:defRPr/>
            </a:pPr>
            <a:r>
              <a:rPr lang="ru-RU" sz="2400" b="1" dirty="0">
                <a:solidFill>
                  <a:srgbClr val="002060"/>
                </a:solidFill>
                <a:effectLst>
                  <a:outerShdw blurRad="38100" dist="38100" dir="2700000" algn="tl">
                    <a:srgbClr val="C0C0C0"/>
                  </a:outerShdw>
                </a:effectLst>
                <a:latin typeface="+mn-lt"/>
              </a:rPr>
              <a:t>Текст</a:t>
            </a:r>
            <a:endParaRPr lang="en-US" sz="2400" b="1" dirty="0">
              <a:solidFill>
                <a:srgbClr val="002060"/>
              </a:solidFill>
              <a:effectLst>
                <a:outerShdw blurRad="38100" dist="38100" dir="2700000" algn="tl">
                  <a:srgbClr val="C0C0C0"/>
                </a:outerShdw>
              </a:effectLst>
              <a:latin typeface="+mn-lt"/>
            </a:endParaRPr>
          </a:p>
        </p:txBody>
      </p:sp>
      <p:pic>
        <p:nvPicPr>
          <p:cNvPr id="11279" name="Picture 2" descr="G:\картинки к уроку\matematika_carica_nauk_1.jpg"/>
          <p:cNvPicPr>
            <a:picLocks noChangeAspect="1" noChangeArrowheads="1"/>
          </p:cNvPicPr>
          <p:nvPr/>
        </p:nvPicPr>
        <p:blipFill>
          <a:blip r:embed="rId3" cstate="email"/>
          <a:srcRect/>
          <a:stretch>
            <a:fillRect/>
          </a:stretch>
        </p:blipFill>
        <p:spPr bwMode="auto">
          <a:xfrm>
            <a:off x="-38100" y="-11113"/>
            <a:ext cx="9220200" cy="6880226"/>
          </a:xfrm>
          <a:prstGeom prst="rect">
            <a:avLst/>
          </a:prstGeom>
          <a:noFill/>
          <a:ln w="9525">
            <a:noFill/>
            <a:miter lim="800000"/>
            <a:headEnd/>
            <a:tailEnd/>
          </a:ln>
        </p:spPr>
      </p:pic>
      <p:pic>
        <p:nvPicPr>
          <p:cNvPr id="11280" name="Picture 2"/>
          <p:cNvPicPr>
            <a:picLocks noChangeAspect="1" noChangeArrowheads="1"/>
          </p:cNvPicPr>
          <p:nvPr/>
        </p:nvPicPr>
        <p:blipFill>
          <a:blip r:embed="rId4" cstate="email"/>
          <a:srcRect/>
          <a:stretch>
            <a:fillRect/>
          </a:stretch>
        </p:blipFill>
        <p:spPr bwMode="auto">
          <a:xfrm>
            <a:off x="642938" y="3500438"/>
            <a:ext cx="7929562" cy="3105150"/>
          </a:xfrm>
          <a:prstGeom prst="rect">
            <a:avLst/>
          </a:prstGeom>
          <a:noFill/>
          <a:ln w="9525">
            <a:noFill/>
            <a:miter lim="800000"/>
            <a:headEnd/>
            <a:tailEnd/>
          </a:ln>
        </p:spPr>
      </p:pic>
      <p:sp>
        <p:nvSpPr>
          <p:cNvPr id="47" name="TextBox 46"/>
          <p:cNvSpPr txBox="1"/>
          <p:nvPr/>
        </p:nvSpPr>
        <p:spPr>
          <a:xfrm>
            <a:off x="214313" y="1714500"/>
            <a:ext cx="8715375" cy="1570038"/>
          </a:xfrm>
          <a:prstGeom prst="rect">
            <a:avLst/>
          </a:prstGeom>
          <a:solidFill>
            <a:schemeClr val="accent4">
              <a:lumMod val="20000"/>
              <a:lumOff val="80000"/>
            </a:schemeClr>
          </a:solidFill>
        </p:spPr>
        <p:txBody>
          <a:bodyPr>
            <a:spAutoFit/>
          </a:bodyPr>
          <a:lstStyle/>
          <a:p>
            <a:pPr>
              <a:defRPr/>
            </a:pPr>
            <a:r>
              <a:rPr lang="ru-RU" sz="2400" dirty="0">
                <a:latin typeface="Times New Roman" pitchFamily="18" charset="0"/>
                <a:cs typeface="Times New Roman" pitchFamily="18" charset="0"/>
              </a:rPr>
              <a:t>       Из правила равновесия рычага следует, что меньшей силой можно уравновесить при помощи рычага большую силу.</a:t>
            </a:r>
          </a:p>
          <a:p>
            <a:pPr algn="just">
              <a:defRPr/>
            </a:pPr>
            <a:r>
              <a:rPr lang="ru-RU" sz="2400" dirty="0">
                <a:latin typeface="Times New Roman" pitchFamily="18" charset="0"/>
                <a:cs typeface="Times New Roman" pitchFamily="18" charset="0"/>
              </a:rPr>
              <a:t>       По легенде, Архимед, осознав значение своего открытия, воскликнул: «Дайте мне точку опоры, и я подниму Землю!».</a:t>
            </a:r>
          </a:p>
        </p:txBody>
      </p:sp>
      <p:sp>
        <p:nvSpPr>
          <p:cNvPr id="11282" name="TextBox 47"/>
          <p:cNvSpPr txBox="1">
            <a:spLocks noChangeArrowheads="1"/>
          </p:cNvSpPr>
          <p:nvPr/>
        </p:nvSpPr>
        <p:spPr bwMode="auto">
          <a:xfrm>
            <a:off x="214313" y="285750"/>
            <a:ext cx="1514475" cy="461963"/>
          </a:xfrm>
          <a:prstGeom prst="rect">
            <a:avLst/>
          </a:prstGeom>
          <a:noFill/>
          <a:ln w="9525">
            <a:noFill/>
            <a:miter lim="800000"/>
            <a:headEnd/>
            <a:tailEnd/>
          </a:ln>
        </p:spPr>
        <p:txBody>
          <a:bodyPr wrap="none">
            <a:spAutoFit/>
          </a:bodyPr>
          <a:lstStyle/>
          <a:p>
            <a:r>
              <a:rPr lang="ru-RU" sz="2400" b="1"/>
              <a:t>Задача 1</a:t>
            </a:r>
          </a:p>
        </p:txBody>
      </p:sp>
      <p:sp>
        <p:nvSpPr>
          <p:cNvPr id="49" name="Управляющая кнопка: домой 48">
            <a:hlinkClick r:id="rId5" action="ppaction://hlinksldjump" highlightClick="1"/>
          </p:cNvPr>
          <p:cNvSpPr/>
          <p:nvPr/>
        </p:nvSpPr>
        <p:spPr>
          <a:xfrm>
            <a:off x="8501063" y="285750"/>
            <a:ext cx="428625" cy="714375"/>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ransition advClick="0">
    <p:strip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ru-RU" b="1" i="1" smtClean="0">
                <a:solidFill>
                  <a:srgbClr val="C00000"/>
                </a:solidFill>
                <a:latin typeface="Arial" charset="0"/>
                <a:cs typeface="Arial" charset="0"/>
              </a:rPr>
              <a:t>Название списка</a:t>
            </a:r>
            <a:endParaRPr lang="en-US" b="1" i="1" smtClean="0">
              <a:solidFill>
                <a:srgbClr val="C00000"/>
              </a:solidFill>
              <a:latin typeface="Arial" charset="0"/>
              <a:cs typeface="Arial" charset="0"/>
            </a:endParaRPr>
          </a:p>
        </p:txBody>
      </p:sp>
      <p:sp>
        <p:nvSpPr>
          <p:cNvPr id="6147" name="AutoShape 3"/>
          <p:cNvSpPr>
            <a:spLocks noChangeArrowheads="1"/>
          </p:cNvSpPr>
          <p:nvPr/>
        </p:nvSpPr>
        <p:spPr bwMode="ltGray">
          <a:xfrm rot="5400000">
            <a:off x="-2422525" y="1711325"/>
            <a:ext cx="4824412"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0">
            <a:gsLst>
              <a:gs pos="0">
                <a:schemeClr val="tx2">
                  <a:gamma/>
                  <a:tint val="45490"/>
                  <a:invGamma/>
                  <a:alpha val="60001"/>
                </a:schemeClr>
              </a:gs>
              <a:gs pos="100000">
                <a:schemeClr val="tx2">
                  <a:alpha val="60001"/>
                </a:schemeClr>
              </a:gs>
            </a:gsLst>
            <a:lin ang="0" scaled="1"/>
          </a:gradFill>
          <a:ln w="9525" algn="ctr">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12292" name="AutoShape 4"/>
          <p:cNvSpPr>
            <a:spLocks noChangeArrowheads="1"/>
          </p:cNvSpPr>
          <p:nvPr/>
        </p:nvSpPr>
        <p:spPr bwMode="gray">
          <a:xfrm>
            <a:off x="1981200" y="5335588"/>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5</a:t>
            </a:r>
            <a:endParaRPr lang="en-US" sz="2000" b="1">
              <a:solidFill>
                <a:srgbClr val="002060"/>
              </a:solidFill>
              <a:latin typeface="Calibri" pitchFamily="34" charset="0"/>
            </a:endParaRPr>
          </a:p>
        </p:txBody>
      </p:sp>
      <p:sp>
        <p:nvSpPr>
          <p:cNvPr id="12293" name="AutoShape 5"/>
          <p:cNvSpPr>
            <a:spLocks noChangeArrowheads="1"/>
          </p:cNvSpPr>
          <p:nvPr/>
        </p:nvSpPr>
        <p:spPr bwMode="gray">
          <a:xfrm>
            <a:off x="2393950" y="45085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4</a:t>
            </a:r>
            <a:endParaRPr lang="en-US" sz="2000" b="1">
              <a:solidFill>
                <a:srgbClr val="002060"/>
              </a:solidFill>
              <a:latin typeface="Calibri" pitchFamily="34" charset="0"/>
            </a:endParaRPr>
          </a:p>
        </p:txBody>
      </p:sp>
      <p:sp>
        <p:nvSpPr>
          <p:cNvPr id="12294" name="AutoShape 6"/>
          <p:cNvSpPr>
            <a:spLocks noChangeArrowheads="1"/>
          </p:cNvSpPr>
          <p:nvPr/>
        </p:nvSpPr>
        <p:spPr bwMode="gray">
          <a:xfrm>
            <a:off x="2438400" y="36957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3</a:t>
            </a:r>
            <a:endParaRPr lang="en-US" sz="2000" b="1">
              <a:solidFill>
                <a:srgbClr val="002060"/>
              </a:solidFill>
              <a:latin typeface="Calibri" pitchFamily="34" charset="0"/>
            </a:endParaRPr>
          </a:p>
        </p:txBody>
      </p:sp>
      <p:sp>
        <p:nvSpPr>
          <p:cNvPr id="12295" name="AutoShape 7"/>
          <p:cNvSpPr>
            <a:spLocks noChangeArrowheads="1"/>
          </p:cNvSpPr>
          <p:nvPr/>
        </p:nvSpPr>
        <p:spPr bwMode="gray">
          <a:xfrm>
            <a:off x="2286000" y="2827338"/>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2</a:t>
            </a:r>
            <a:endParaRPr lang="en-US" sz="2000" b="1">
              <a:solidFill>
                <a:srgbClr val="002060"/>
              </a:solidFill>
              <a:latin typeface="Calibri" pitchFamily="34" charset="0"/>
            </a:endParaRPr>
          </a:p>
        </p:txBody>
      </p:sp>
      <p:sp>
        <p:nvSpPr>
          <p:cNvPr id="12296" name="AutoShape 8"/>
          <p:cNvSpPr>
            <a:spLocks noChangeArrowheads="1"/>
          </p:cNvSpPr>
          <p:nvPr/>
        </p:nvSpPr>
        <p:spPr bwMode="gray">
          <a:xfrm>
            <a:off x="1765300" y="20574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1</a:t>
            </a:r>
            <a:endParaRPr lang="en-US" sz="2000" b="1">
              <a:solidFill>
                <a:srgbClr val="002060"/>
              </a:solidFill>
              <a:latin typeface="Calibri" pitchFamily="34" charset="0"/>
            </a:endParaRPr>
          </a:p>
        </p:txBody>
      </p:sp>
      <p:grpSp>
        <p:nvGrpSpPr>
          <p:cNvPr id="12297" name="Group 9"/>
          <p:cNvGrpSpPr>
            <a:grpSpLocks/>
          </p:cNvGrpSpPr>
          <p:nvPr/>
        </p:nvGrpSpPr>
        <p:grpSpPr bwMode="auto">
          <a:xfrm>
            <a:off x="1447800" y="2146300"/>
            <a:ext cx="381000" cy="381000"/>
            <a:chOff x="2078" y="1680"/>
            <a:chExt cx="1615" cy="1615"/>
          </a:xfrm>
        </p:grpSpPr>
        <p:sp>
          <p:nvSpPr>
            <p:cNvPr id="12333"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2334"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56" name="Oval 12"/>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7" name="Oval 13"/>
            <p:cNvSpPr>
              <a:spLocks noChangeArrowheads="1"/>
            </p:cNvSpPr>
            <p:nvPr/>
          </p:nvSpPr>
          <p:spPr bwMode="gray">
            <a:xfrm>
              <a:off x="2253" y="1855"/>
              <a:ext cx="1265" cy="1265"/>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8" name="Oval 14"/>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59" name="Oval 15"/>
            <p:cNvSpPr>
              <a:spLocks noChangeArrowheads="1"/>
            </p:cNvSpPr>
            <p:nvPr/>
          </p:nvSpPr>
          <p:spPr bwMode="gray">
            <a:xfrm>
              <a:off x="2334" y="1936"/>
              <a:ext cx="1097" cy="1104"/>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2298" name="Group 16"/>
          <p:cNvGrpSpPr>
            <a:grpSpLocks/>
          </p:cNvGrpSpPr>
          <p:nvPr/>
        </p:nvGrpSpPr>
        <p:grpSpPr bwMode="auto">
          <a:xfrm>
            <a:off x="1981200" y="2933700"/>
            <a:ext cx="381000" cy="381000"/>
            <a:chOff x="2078" y="1680"/>
            <a:chExt cx="1615" cy="1615"/>
          </a:xfrm>
        </p:grpSpPr>
        <p:sp>
          <p:nvSpPr>
            <p:cNvPr id="12327"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2328"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63" name="Oval 19"/>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4" name="Oval 20"/>
            <p:cNvSpPr>
              <a:spLocks noChangeArrowheads="1"/>
            </p:cNvSpPr>
            <p:nvPr/>
          </p:nvSpPr>
          <p:spPr bwMode="gray">
            <a:xfrm>
              <a:off x="2253" y="1855"/>
              <a:ext cx="1265" cy="1265"/>
            </a:xfrm>
            <a:prstGeom prst="ellipse">
              <a:avLst/>
            </a:prstGeom>
            <a:gradFill rotWithShape="1">
              <a:gsLst>
                <a:gs pos="0">
                  <a:schemeClr val="accent2">
                    <a:gamma/>
                    <a:shade val="0"/>
                    <a:invGamma/>
                  </a:schemeClr>
                </a:gs>
                <a:gs pos="100000">
                  <a:schemeClr val="accent2"/>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5" name="Oval 21"/>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2332" name="Oval 22"/>
            <p:cNvSpPr>
              <a:spLocks noChangeArrowheads="1"/>
            </p:cNvSpPr>
            <p:nvPr/>
          </p:nvSpPr>
          <p:spPr bwMode="gray">
            <a:xfrm>
              <a:off x="2337" y="1939"/>
              <a:ext cx="1096" cy="1098"/>
            </a:xfrm>
            <a:prstGeom prst="ellipse">
              <a:avLst/>
            </a:prstGeom>
            <a:solidFill>
              <a:srgbClr val="FF0000"/>
            </a:solidFill>
            <a:ln w="38100" algn="ctr">
              <a:noFill/>
              <a:round/>
              <a:headEnd/>
              <a:tailEnd/>
            </a:ln>
          </p:spPr>
          <p:txBody>
            <a:bodyPr anchor="ctr">
              <a:spAutoFit/>
            </a:bodyPr>
            <a:lstStyle/>
            <a:p>
              <a:endParaRPr lang="ru-RU">
                <a:latin typeface="Calibri" pitchFamily="34" charset="0"/>
              </a:endParaRPr>
            </a:p>
          </p:txBody>
        </p:sp>
      </p:grpSp>
      <p:grpSp>
        <p:nvGrpSpPr>
          <p:cNvPr id="12299" name="Group 23"/>
          <p:cNvGrpSpPr>
            <a:grpSpLocks/>
          </p:cNvGrpSpPr>
          <p:nvPr/>
        </p:nvGrpSpPr>
        <p:grpSpPr bwMode="auto">
          <a:xfrm>
            <a:off x="2133600" y="3771900"/>
            <a:ext cx="381000" cy="381000"/>
            <a:chOff x="2078" y="1680"/>
            <a:chExt cx="1615" cy="1615"/>
          </a:xfrm>
        </p:grpSpPr>
        <p:sp>
          <p:nvSpPr>
            <p:cNvPr id="12321"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2322"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0" name="Oval 26"/>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1" name="Oval 27"/>
            <p:cNvSpPr>
              <a:spLocks noChangeArrowheads="1"/>
            </p:cNvSpPr>
            <p:nvPr/>
          </p:nvSpPr>
          <p:spPr bwMode="gray">
            <a:xfrm>
              <a:off x="2253" y="1855"/>
              <a:ext cx="1265" cy="1265"/>
            </a:xfrm>
            <a:prstGeom prst="ellipse">
              <a:avLst/>
            </a:prstGeom>
            <a:gradFill rotWithShape="1">
              <a:gsLst>
                <a:gs pos="0">
                  <a:schemeClr val="accent1"/>
                </a:gs>
                <a:gs pos="100000">
                  <a:schemeClr val="accent1">
                    <a:gamma/>
                    <a:shade val="46275"/>
                    <a:invGamma/>
                  </a:schemeClr>
                </a:gs>
              </a:gsLst>
              <a:lin ang="54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2" name="Oval 28"/>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73" name="Oval 29"/>
            <p:cNvSpPr>
              <a:spLocks noChangeArrowheads="1"/>
            </p:cNvSpPr>
            <p:nvPr/>
          </p:nvSpPr>
          <p:spPr bwMode="gray">
            <a:xfrm>
              <a:off x="2334" y="1936"/>
              <a:ext cx="1097" cy="1104"/>
            </a:xfrm>
            <a:prstGeom prst="ellipse">
              <a:avLst/>
            </a:prstGeom>
            <a:gradFill rotWithShape="1">
              <a:gsLst>
                <a:gs pos="0">
                  <a:schemeClr val="accent1"/>
                </a:gs>
                <a:gs pos="100000">
                  <a:schemeClr val="accent1">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2300" name="Group 30"/>
          <p:cNvGrpSpPr>
            <a:grpSpLocks/>
          </p:cNvGrpSpPr>
          <p:nvPr/>
        </p:nvGrpSpPr>
        <p:grpSpPr bwMode="auto">
          <a:xfrm>
            <a:off x="2057400" y="4610100"/>
            <a:ext cx="381000" cy="381000"/>
            <a:chOff x="2078" y="1680"/>
            <a:chExt cx="1615" cy="1615"/>
          </a:xfrm>
        </p:grpSpPr>
        <p:sp>
          <p:nvSpPr>
            <p:cNvPr id="12315" name="Oval 31"/>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2316" name="Oval 32"/>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7" name="Oval 33"/>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2318" name="Oval 34"/>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79" name="Oval 35"/>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80" name="Oval 36"/>
            <p:cNvSpPr>
              <a:spLocks noChangeArrowheads="1"/>
            </p:cNvSpPr>
            <p:nvPr/>
          </p:nvSpPr>
          <p:spPr bwMode="gray">
            <a:xfrm>
              <a:off x="2334" y="1936"/>
              <a:ext cx="1097" cy="1104"/>
            </a:xfrm>
            <a:prstGeom prst="ellipse">
              <a:avLst/>
            </a:prstGeom>
            <a:gradFill rotWithShape="1">
              <a:gsLst>
                <a:gs pos="0">
                  <a:schemeClr val="folHlink"/>
                </a:gs>
                <a:gs pos="100000">
                  <a:schemeClr val="fo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2301" name="Group 37"/>
          <p:cNvGrpSpPr>
            <a:grpSpLocks/>
          </p:cNvGrpSpPr>
          <p:nvPr/>
        </p:nvGrpSpPr>
        <p:grpSpPr bwMode="auto">
          <a:xfrm>
            <a:off x="1682750" y="5384800"/>
            <a:ext cx="355600" cy="381000"/>
            <a:chOff x="2078" y="1680"/>
            <a:chExt cx="1615" cy="1615"/>
          </a:xfrm>
        </p:grpSpPr>
        <p:sp>
          <p:nvSpPr>
            <p:cNvPr id="12309" name="Oval 38"/>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2310" name="Oval 39"/>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84" name="Oval 40"/>
            <p:cNvSpPr>
              <a:spLocks noChangeArrowheads="1"/>
            </p:cNvSpPr>
            <p:nvPr/>
          </p:nvSpPr>
          <p:spPr bwMode="gray">
            <a:xfrm>
              <a:off x="2251" y="1855"/>
              <a:ext cx="1262"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2312" name="Oval 41"/>
            <p:cNvSpPr>
              <a:spLocks noChangeArrowheads="1"/>
            </p:cNvSpPr>
            <p:nvPr/>
          </p:nvSpPr>
          <p:spPr bwMode="gray">
            <a:xfrm>
              <a:off x="2254" y="1856"/>
              <a:ext cx="1262" cy="1264"/>
            </a:xfrm>
            <a:prstGeom prst="ellipse">
              <a:avLst/>
            </a:prstGeom>
            <a:gradFill rotWithShape="1">
              <a:gsLst>
                <a:gs pos="0">
                  <a:srgbClr val="000000"/>
                </a:gs>
                <a:gs pos="100000">
                  <a:srgbClr val="E35E23"/>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86" name="Oval 42"/>
            <p:cNvSpPr>
              <a:spLocks noChangeArrowheads="1"/>
            </p:cNvSpPr>
            <p:nvPr/>
          </p:nvSpPr>
          <p:spPr bwMode="gray">
            <a:xfrm>
              <a:off x="2338" y="1936"/>
              <a:ext cx="1096"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2314" name="Oval 43"/>
            <p:cNvSpPr>
              <a:spLocks noChangeArrowheads="1"/>
            </p:cNvSpPr>
            <p:nvPr/>
          </p:nvSpPr>
          <p:spPr bwMode="gray">
            <a:xfrm>
              <a:off x="2337" y="1939"/>
              <a:ext cx="1096" cy="1098"/>
            </a:xfrm>
            <a:prstGeom prst="ellipse">
              <a:avLst/>
            </a:prstGeom>
            <a:gradFill rotWithShape="1">
              <a:gsLst>
                <a:gs pos="0">
                  <a:srgbClr val="E35E23"/>
                </a:gs>
                <a:gs pos="100000">
                  <a:srgbClr val="6E2E11"/>
                </a:gs>
              </a:gsLst>
              <a:lin ang="2700000" scaled="1"/>
            </a:gradFill>
            <a:ln w="38100" algn="ctr">
              <a:noFill/>
              <a:round/>
              <a:headEnd/>
              <a:tailEnd/>
            </a:ln>
          </p:spPr>
          <p:txBody>
            <a:bodyPr anchor="ctr">
              <a:spAutoFit/>
            </a:bodyPr>
            <a:lstStyle/>
            <a:p>
              <a:endParaRPr lang="ru-RU">
                <a:latin typeface="Calibri" pitchFamily="34" charset="0"/>
              </a:endParaRPr>
            </a:p>
          </p:txBody>
        </p:sp>
      </p:grpSp>
      <p:sp>
        <p:nvSpPr>
          <p:cNvPr id="6188" name="Text Box 44"/>
          <p:cNvSpPr txBox="1">
            <a:spLocks noChangeArrowheads="1"/>
          </p:cNvSpPr>
          <p:nvPr/>
        </p:nvSpPr>
        <p:spPr bwMode="black">
          <a:xfrm>
            <a:off x="76200" y="3506788"/>
            <a:ext cx="1995488" cy="461962"/>
          </a:xfrm>
          <a:prstGeom prst="rect">
            <a:avLst/>
          </a:prstGeom>
          <a:noFill/>
          <a:ln w="9525" algn="ctr">
            <a:noFill/>
            <a:miter lim="800000"/>
            <a:headEnd/>
            <a:tailEnd/>
          </a:ln>
          <a:effectLst/>
        </p:spPr>
        <p:txBody>
          <a:bodyPr>
            <a:spAutoFit/>
          </a:bodyPr>
          <a:lstStyle/>
          <a:p>
            <a:pPr algn="ctr" fontAlgn="auto">
              <a:spcBef>
                <a:spcPct val="50000"/>
              </a:spcBef>
              <a:spcAft>
                <a:spcPts val="0"/>
              </a:spcAft>
              <a:defRPr/>
            </a:pPr>
            <a:r>
              <a:rPr lang="ru-RU" sz="2400" b="1" dirty="0">
                <a:solidFill>
                  <a:srgbClr val="002060"/>
                </a:solidFill>
                <a:effectLst>
                  <a:outerShdw blurRad="38100" dist="38100" dir="2700000" algn="tl">
                    <a:srgbClr val="C0C0C0"/>
                  </a:outerShdw>
                </a:effectLst>
                <a:latin typeface="+mn-lt"/>
              </a:rPr>
              <a:t>Текст</a:t>
            </a:r>
            <a:endParaRPr lang="en-US" sz="2400" b="1" dirty="0">
              <a:solidFill>
                <a:srgbClr val="002060"/>
              </a:solidFill>
              <a:effectLst>
                <a:outerShdw blurRad="38100" dist="38100" dir="2700000" algn="tl">
                  <a:srgbClr val="C0C0C0"/>
                </a:outerShdw>
              </a:effectLst>
              <a:latin typeface="+mn-lt"/>
            </a:endParaRPr>
          </a:p>
        </p:txBody>
      </p:sp>
      <p:pic>
        <p:nvPicPr>
          <p:cNvPr id="12303" name="Picture 2" descr="G:\картинки к уроку\matematika_carica_nauk_1.jpg"/>
          <p:cNvPicPr>
            <a:picLocks noChangeAspect="1" noChangeArrowheads="1"/>
          </p:cNvPicPr>
          <p:nvPr/>
        </p:nvPicPr>
        <p:blipFill>
          <a:blip r:embed="rId3" cstate="email"/>
          <a:srcRect/>
          <a:stretch>
            <a:fillRect/>
          </a:stretch>
        </p:blipFill>
        <p:spPr bwMode="auto">
          <a:xfrm>
            <a:off x="-38100" y="-11113"/>
            <a:ext cx="9220200" cy="6880226"/>
          </a:xfrm>
          <a:prstGeom prst="rect">
            <a:avLst/>
          </a:prstGeom>
          <a:noFill/>
          <a:ln w="9525">
            <a:noFill/>
            <a:miter lim="800000"/>
            <a:headEnd/>
            <a:tailEnd/>
          </a:ln>
        </p:spPr>
      </p:pic>
      <p:sp>
        <p:nvSpPr>
          <p:cNvPr id="12304" name="TextBox 45"/>
          <p:cNvSpPr txBox="1">
            <a:spLocks noChangeArrowheads="1"/>
          </p:cNvSpPr>
          <p:nvPr/>
        </p:nvSpPr>
        <p:spPr bwMode="auto">
          <a:xfrm>
            <a:off x="214313" y="285750"/>
            <a:ext cx="1514475" cy="461963"/>
          </a:xfrm>
          <a:prstGeom prst="rect">
            <a:avLst/>
          </a:prstGeom>
          <a:noFill/>
          <a:ln w="9525">
            <a:noFill/>
            <a:miter lim="800000"/>
            <a:headEnd/>
            <a:tailEnd/>
          </a:ln>
        </p:spPr>
        <p:txBody>
          <a:bodyPr wrap="none">
            <a:spAutoFit/>
          </a:bodyPr>
          <a:lstStyle/>
          <a:p>
            <a:r>
              <a:rPr lang="ru-RU" sz="2400" b="1"/>
              <a:t>Задача 2</a:t>
            </a:r>
          </a:p>
        </p:txBody>
      </p:sp>
      <p:pic>
        <p:nvPicPr>
          <p:cNvPr id="12305" name="Picture 2" descr="G:\картинки к уроку\кусачки.jpg"/>
          <p:cNvPicPr>
            <a:picLocks noChangeAspect="1" noChangeArrowheads="1"/>
          </p:cNvPicPr>
          <p:nvPr/>
        </p:nvPicPr>
        <p:blipFill>
          <a:blip r:embed="rId4" cstate="email"/>
          <a:srcRect/>
          <a:stretch>
            <a:fillRect/>
          </a:stretch>
        </p:blipFill>
        <p:spPr bwMode="auto">
          <a:xfrm>
            <a:off x="4500563" y="3363913"/>
            <a:ext cx="2500312" cy="3022600"/>
          </a:xfrm>
          <a:prstGeom prst="rect">
            <a:avLst/>
          </a:prstGeom>
          <a:noFill/>
          <a:ln w="9525">
            <a:solidFill>
              <a:srgbClr val="C00000"/>
            </a:solidFill>
            <a:miter lim="800000"/>
            <a:headEnd/>
            <a:tailEnd/>
          </a:ln>
        </p:spPr>
      </p:pic>
      <p:pic>
        <p:nvPicPr>
          <p:cNvPr id="12306" name="Picture 3" descr="G:\картинки к уроку\ножницы.jpeg"/>
          <p:cNvPicPr>
            <a:picLocks noChangeAspect="1" noChangeArrowheads="1"/>
          </p:cNvPicPr>
          <p:nvPr/>
        </p:nvPicPr>
        <p:blipFill>
          <a:blip r:embed="rId5" cstate="email"/>
          <a:srcRect/>
          <a:stretch>
            <a:fillRect/>
          </a:stretch>
        </p:blipFill>
        <p:spPr bwMode="auto">
          <a:xfrm>
            <a:off x="1000125" y="3357563"/>
            <a:ext cx="2928938" cy="3000375"/>
          </a:xfrm>
          <a:prstGeom prst="rect">
            <a:avLst/>
          </a:prstGeom>
          <a:noFill/>
          <a:ln w="9525">
            <a:solidFill>
              <a:srgbClr val="C00000"/>
            </a:solidFill>
            <a:miter lim="800000"/>
            <a:headEnd/>
            <a:tailEnd/>
          </a:ln>
        </p:spPr>
      </p:pic>
      <p:sp>
        <p:nvSpPr>
          <p:cNvPr id="50" name="TextBox 49"/>
          <p:cNvSpPr txBox="1"/>
          <p:nvPr/>
        </p:nvSpPr>
        <p:spPr>
          <a:xfrm>
            <a:off x="285750" y="1571625"/>
            <a:ext cx="8643938" cy="1570038"/>
          </a:xfrm>
          <a:prstGeom prst="rect">
            <a:avLst/>
          </a:prstGeom>
          <a:solidFill>
            <a:schemeClr val="accent4">
              <a:lumMod val="20000"/>
              <a:lumOff val="80000"/>
            </a:schemeClr>
          </a:solidFill>
        </p:spPr>
        <p:txBody>
          <a:bodyPr>
            <a:spAutoFit/>
          </a:bodyPr>
          <a:lstStyle/>
          <a:p>
            <a:pPr algn="just">
              <a:defRPr/>
            </a:pPr>
            <a:r>
              <a:rPr lang="ru-RU" sz="3200" dirty="0">
                <a:latin typeface="Times New Roman" pitchFamily="18" charset="0"/>
                <a:cs typeface="Times New Roman" pitchFamily="18" charset="0"/>
              </a:rPr>
              <a:t>  Почему ножницы для резания металла имеют наиболее длинные рукоятки, чем ножницы, предназначенные для резания бумаги?</a:t>
            </a:r>
          </a:p>
        </p:txBody>
      </p:sp>
      <p:sp>
        <p:nvSpPr>
          <p:cNvPr id="51" name="Управляющая кнопка: домой 50">
            <a:hlinkClick r:id="rId6" action="ppaction://hlinksldjump" highlightClick="1"/>
          </p:cNvPr>
          <p:cNvSpPr/>
          <p:nvPr/>
        </p:nvSpPr>
        <p:spPr>
          <a:xfrm>
            <a:off x="8501063" y="285750"/>
            <a:ext cx="428625" cy="714375"/>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ransition advClick="0">
    <p:strip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ru-RU" b="1" i="1" smtClean="0">
                <a:solidFill>
                  <a:srgbClr val="C00000"/>
                </a:solidFill>
                <a:latin typeface="Arial" charset="0"/>
                <a:cs typeface="Arial" charset="0"/>
              </a:rPr>
              <a:t>Название списка</a:t>
            </a:r>
            <a:endParaRPr lang="en-US" b="1" i="1" smtClean="0">
              <a:solidFill>
                <a:srgbClr val="C00000"/>
              </a:solidFill>
              <a:latin typeface="Arial" charset="0"/>
              <a:cs typeface="Arial" charset="0"/>
            </a:endParaRPr>
          </a:p>
        </p:txBody>
      </p:sp>
      <p:sp>
        <p:nvSpPr>
          <p:cNvPr id="6147" name="AutoShape 3"/>
          <p:cNvSpPr>
            <a:spLocks noChangeArrowheads="1"/>
          </p:cNvSpPr>
          <p:nvPr/>
        </p:nvSpPr>
        <p:spPr bwMode="ltGray">
          <a:xfrm rot="5400000">
            <a:off x="-2422525" y="1711325"/>
            <a:ext cx="4824412"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0">
            <a:gsLst>
              <a:gs pos="0">
                <a:schemeClr val="tx2">
                  <a:gamma/>
                  <a:tint val="45490"/>
                  <a:invGamma/>
                  <a:alpha val="60001"/>
                </a:schemeClr>
              </a:gs>
              <a:gs pos="100000">
                <a:schemeClr val="tx2">
                  <a:alpha val="60001"/>
                </a:schemeClr>
              </a:gs>
            </a:gsLst>
            <a:lin ang="0" scaled="1"/>
          </a:gradFill>
          <a:ln w="9525" algn="ctr">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13316" name="AutoShape 4"/>
          <p:cNvSpPr>
            <a:spLocks noChangeArrowheads="1"/>
          </p:cNvSpPr>
          <p:nvPr/>
        </p:nvSpPr>
        <p:spPr bwMode="gray">
          <a:xfrm>
            <a:off x="1981200" y="5335588"/>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5</a:t>
            </a:r>
            <a:endParaRPr lang="en-US" sz="2000" b="1">
              <a:solidFill>
                <a:srgbClr val="002060"/>
              </a:solidFill>
              <a:latin typeface="Calibri" pitchFamily="34" charset="0"/>
            </a:endParaRPr>
          </a:p>
        </p:txBody>
      </p:sp>
      <p:sp>
        <p:nvSpPr>
          <p:cNvPr id="13317" name="AutoShape 5"/>
          <p:cNvSpPr>
            <a:spLocks noChangeArrowheads="1"/>
          </p:cNvSpPr>
          <p:nvPr/>
        </p:nvSpPr>
        <p:spPr bwMode="gray">
          <a:xfrm>
            <a:off x="2393950" y="45085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4</a:t>
            </a:r>
            <a:endParaRPr lang="en-US" sz="2000" b="1">
              <a:solidFill>
                <a:srgbClr val="002060"/>
              </a:solidFill>
              <a:latin typeface="Calibri" pitchFamily="34" charset="0"/>
            </a:endParaRPr>
          </a:p>
        </p:txBody>
      </p:sp>
      <p:sp>
        <p:nvSpPr>
          <p:cNvPr id="13318" name="AutoShape 6"/>
          <p:cNvSpPr>
            <a:spLocks noChangeArrowheads="1"/>
          </p:cNvSpPr>
          <p:nvPr/>
        </p:nvSpPr>
        <p:spPr bwMode="gray">
          <a:xfrm>
            <a:off x="2438400" y="36957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3</a:t>
            </a:r>
            <a:endParaRPr lang="en-US" sz="2000" b="1">
              <a:solidFill>
                <a:srgbClr val="002060"/>
              </a:solidFill>
              <a:latin typeface="Calibri" pitchFamily="34" charset="0"/>
            </a:endParaRPr>
          </a:p>
        </p:txBody>
      </p:sp>
      <p:sp>
        <p:nvSpPr>
          <p:cNvPr id="13319" name="AutoShape 7"/>
          <p:cNvSpPr>
            <a:spLocks noChangeArrowheads="1"/>
          </p:cNvSpPr>
          <p:nvPr/>
        </p:nvSpPr>
        <p:spPr bwMode="gray">
          <a:xfrm>
            <a:off x="2286000" y="2827338"/>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2</a:t>
            </a:r>
            <a:endParaRPr lang="en-US" sz="2000" b="1">
              <a:solidFill>
                <a:srgbClr val="002060"/>
              </a:solidFill>
              <a:latin typeface="Calibri" pitchFamily="34" charset="0"/>
            </a:endParaRPr>
          </a:p>
        </p:txBody>
      </p:sp>
      <p:sp>
        <p:nvSpPr>
          <p:cNvPr id="13320" name="AutoShape 8"/>
          <p:cNvSpPr>
            <a:spLocks noChangeArrowheads="1"/>
          </p:cNvSpPr>
          <p:nvPr/>
        </p:nvSpPr>
        <p:spPr bwMode="gray">
          <a:xfrm>
            <a:off x="1765300" y="20574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1</a:t>
            </a:r>
            <a:endParaRPr lang="en-US" sz="2000" b="1">
              <a:solidFill>
                <a:srgbClr val="002060"/>
              </a:solidFill>
              <a:latin typeface="Calibri" pitchFamily="34" charset="0"/>
            </a:endParaRPr>
          </a:p>
        </p:txBody>
      </p:sp>
      <p:grpSp>
        <p:nvGrpSpPr>
          <p:cNvPr id="13321" name="Group 9"/>
          <p:cNvGrpSpPr>
            <a:grpSpLocks/>
          </p:cNvGrpSpPr>
          <p:nvPr/>
        </p:nvGrpSpPr>
        <p:grpSpPr bwMode="auto">
          <a:xfrm>
            <a:off x="1447800" y="2146300"/>
            <a:ext cx="381000" cy="381000"/>
            <a:chOff x="2078" y="1680"/>
            <a:chExt cx="1615" cy="1615"/>
          </a:xfrm>
        </p:grpSpPr>
        <p:sp>
          <p:nvSpPr>
            <p:cNvPr id="13356"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3357"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56" name="Oval 12"/>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7" name="Oval 13"/>
            <p:cNvSpPr>
              <a:spLocks noChangeArrowheads="1"/>
            </p:cNvSpPr>
            <p:nvPr/>
          </p:nvSpPr>
          <p:spPr bwMode="gray">
            <a:xfrm>
              <a:off x="2253" y="1855"/>
              <a:ext cx="1265" cy="1265"/>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8" name="Oval 14"/>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59" name="Oval 15"/>
            <p:cNvSpPr>
              <a:spLocks noChangeArrowheads="1"/>
            </p:cNvSpPr>
            <p:nvPr/>
          </p:nvSpPr>
          <p:spPr bwMode="gray">
            <a:xfrm>
              <a:off x="2334" y="1936"/>
              <a:ext cx="1097" cy="1104"/>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3322" name="Group 16"/>
          <p:cNvGrpSpPr>
            <a:grpSpLocks/>
          </p:cNvGrpSpPr>
          <p:nvPr/>
        </p:nvGrpSpPr>
        <p:grpSpPr bwMode="auto">
          <a:xfrm>
            <a:off x="1981200" y="2933700"/>
            <a:ext cx="381000" cy="381000"/>
            <a:chOff x="2078" y="1680"/>
            <a:chExt cx="1615" cy="1615"/>
          </a:xfrm>
        </p:grpSpPr>
        <p:sp>
          <p:nvSpPr>
            <p:cNvPr id="13350"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3351"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63" name="Oval 19"/>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4" name="Oval 20"/>
            <p:cNvSpPr>
              <a:spLocks noChangeArrowheads="1"/>
            </p:cNvSpPr>
            <p:nvPr/>
          </p:nvSpPr>
          <p:spPr bwMode="gray">
            <a:xfrm>
              <a:off x="2253" y="1855"/>
              <a:ext cx="1265" cy="1265"/>
            </a:xfrm>
            <a:prstGeom prst="ellipse">
              <a:avLst/>
            </a:prstGeom>
            <a:gradFill rotWithShape="1">
              <a:gsLst>
                <a:gs pos="0">
                  <a:schemeClr val="accent2">
                    <a:gamma/>
                    <a:shade val="0"/>
                    <a:invGamma/>
                  </a:schemeClr>
                </a:gs>
                <a:gs pos="100000">
                  <a:schemeClr val="accent2"/>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5" name="Oval 21"/>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3355" name="Oval 22"/>
            <p:cNvSpPr>
              <a:spLocks noChangeArrowheads="1"/>
            </p:cNvSpPr>
            <p:nvPr/>
          </p:nvSpPr>
          <p:spPr bwMode="gray">
            <a:xfrm>
              <a:off x="2337" y="1939"/>
              <a:ext cx="1096" cy="1098"/>
            </a:xfrm>
            <a:prstGeom prst="ellipse">
              <a:avLst/>
            </a:prstGeom>
            <a:solidFill>
              <a:srgbClr val="FF0000"/>
            </a:solidFill>
            <a:ln w="38100" algn="ctr">
              <a:noFill/>
              <a:round/>
              <a:headEnd/>
              <a:tailEnd/>
            </a:ln>
          </p:spPr>
          <p:txBody>
            <a:bodyPr anchor="ctr">
              <a:spAutoFit/>
            </a:bodyPr>
            <a:lstStyle/>
            <a:p>
              <a:endParaRPr lang="ru-RU">
                <a:latin typeface="Calibri" pitchFamily="34" charset="0"/>
              </a:endParaRPr>
            </a:p>
          </p:txBody>
        </p:sp>
      </p:grpSp>
      <p:grpSp>
        <p:nvGrpSpPr>
          <p:cNvPr id="13323" name="Group 23"/>
          <p:cNvGrpSpPr>
            <a:grpSpLocks/>
          </p:cNvGrpSpPr>
          <p:nvPr/>
        </p:nvGrpSpPr>
        <p:grpSpPr bwMode="auto">
          <a:xfrm>
            <a:off x="2133600" y="3771900"/>
            <a:ext cx="381000" cy="381000"/>
            <a:chOff x="2078" y="1680"/>
            <a:chExt cx="1615" cy="1615"/>
          </a:xfrm>
        </p:grpSpPr>
        <p:sp>
          <p:nvSpPr>
            <p:cNvPr id="13344"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3345"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0" name="Oval 26"/>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1" name="Oval 27"/>
            <p:cNvSpPr>
              <a:spLocks noChangeArrowheads="1"/>
            </p:cNvSpPr>
            <p:nvPr/>
          </p:nvSpPr>
          <p:spPr bwMode="gray">
            <a:xfrm>
              <a:off x="2253" y="1855"/>
              <a:ext cx="1265" cy="1265"/>
            </a:xfrm>
            <a:prstGeom prst="ellipse">
              <a:avLst/>
            </a:prstGeom>
            <a:gradFill rotWithShape="1">
              <a:gsLst>
                <a:gs pos="0">
                  <a:schemeClr val="accent1"/>
                </a:gs>
                <a:gs pos="100000">
                  <a:schemeClr val="accent1">
                    <a:gamma/>
                    <a:shade val="46275"/>
                    <a:invGamma/>
                  </a:schemeClr>
                </a:gs>
              </a:gsLst>
              <a:lin ang="54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2" name="Oval 28"/>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73" name="Oval 29"/>
            <p:cNvSpPr>
              <a:spLocks noChangeArrowheads="1"/>
            </p:cNvSpPr>
            <p:nvPr/>
          </p:nvSpPr>
          <p:spPr bwMode="gray">
            <a:xfrm>
              <a:off x="2334" y="1936"/>
              <a:ext cx="1097" cy="1104"/>
            </a:xfrm>
            <a:prstGeom prst="ellipse">
              <a:avLst/>
            </a:prstGeom>
            <a:gradFill rotWithShape="1">
              <a:gsLst>
                <a:gs pos="0">
                  <a:schemeClr val="accent1"/>
                </a:gs>
                <a:gs pos="100000">
                  <a:schemeClr val="accent1">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3324" name="Group 30"/>
          <p:cNvGrpSpPr>
            <a:grpSpLocks/>
          </p:cNvGrpSpPr>
          <p:nvPr/>
        </p:nvGrpSpPr>
        <p:grpSpPr bwMode="auto">
          <a:xfrm>
            <a:off x="2057400" y="4610100"/>
            <a:ext cx="381000" cy="381000"/>
            <a:chOff x="2078" y="1680"/>
            <a:chExt cx="1615" cy="1615"/>
          </a:xfrm>
        </p:grpSpPr>
        <p:sp>
          <p:nvSpPr>
            <p:cNvPr id="13338" name="Oval 31"/>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3339" name="Oval 32"/>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7" name="Oval 33"/>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3341" name="Oval 34"/>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79" name="Oval 35"/>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80" name="Oval 36"/>
            <p:cNvSpPr>
              <a:spLocks noChangeArrowheads="1"/>
            </p:cNvSpPr>
            <p:nvPr/>
          </p:nvSpPr>
          <p:spPr bwMode="gray">
            <a:xfrm>
              <a:off x="2334" y="1936"/>
              <a:ext cx="1097" cy="1104"/>
            </a:xfrm>
            <a:prstGeom prst="ellipse">
              <a:avLst/>
            </a:prstGeom>
            <a:gradFill rotWithShape="1">
              <a:gsLst>
                <a:gs pos="0">
                  <a:schemeClr val="folHlink"/>
                </a:gs>
                <a:gs pos="100000">
                  <a:schemeClr val="fo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3325" name="Group 37"/>
          <p:cNvGrpSpPr>
            <a:grpSpLocks/>
          </p:cNvGrpSpPr>
          <p:nvPr/>
        </p:nvGrpSpPr>
        <p:grpSpPr bwMode="auto">
          <a:xfrm>
            <a:off x="1682750" y="5384800"/>
            <a:ext cx="355600" cy="381000"/>
            <a:chOff x="2078" y="1680"/>
            <a:chExt cx="1615" cy="1615"/>
          </a:xfrm>
        </p:grpSpPr>
        <p:sp>
          <p:nvSpPr>
            <p:cNvPr id="13332" name="Oval 38"/>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3333" name="Oval 39"/>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84" name="Oval 40"/>
            <p:cNvSpPr>
              <a:spLocks noChangeArrowheads="1"/>
            </p:cNvSpPr>
            <p:nvPr/>
          </p:nvSpPr>
          <p:spPr bwMode="gray">
            <a:xfrm>
              <a:off x="2251" y="1855"/>
              <a:ext cx="1262"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3335" name="Oval 41"/>
            <p:cNvSpPr>
              <a:spLocks noChangeArrowheads="1"/>
            </p:cNvSpPr>
            <p:nvPr/>
          </p:nvSpPr>
          <p:spPr bwMode="gray">
            <a:xfrm>
              <a:off x="2254" y="1856"/>
              <a:ext cx="1262" cy="1264"/>
            </a:xfrm>
            <a:prstGeom prst="ellipse">
              <a:avLst/>
            </a:prstGeom>
            <a:gradFill rotWithShape="1">
              <a:gsLst>
                <a:gs pos="0">
                  <a:srgbClr val="000000"/>
                </a:gs>
                <a:gs pos="100000">
                  <a:srgbClr val="E35E23"/>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86" name="Oval 42"/>
            <p:cNvSpPr>
              <a:spLocks noChangeArrowheads="1"/>
            </p:cNvSpPr>
            <p:nvPr/>
          </p:nvSpPr>
          <p:spPr bwMode="gray">
            <a:xfrm>
              <a:off x="2338" y="1936"/>
              <a:ext cx="1096"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3337" name="Oval 43"/>
            <p:cNvSpPr>
              <a:spLocks noChangeArrowheads="1"/>
            </p:cNvSpPr>
            <p:nvPr/>
          </p:nvSpPr>
          <p:spPr bwMode="gray">
            <a:xfrm>
              <a:off x="2337" y="1939"/>
              <a:ext cx="1096" cy="1098"/>
            </a:xfrm>
            <a:prstGeom prst="ellipse">
              <a:avLst/>
            </a:prstGeom>
            <a:gradFill rotWithShape="1">
              <a:gsLst>
                <a:gs pos="0">
                  <a:srgbClr val="E35E23"/>
                </a:gs>
                <a:gs pos="100000">
                  <a:srgbClr val="6E2E11"/>
                </a:gs>
              </a:gsLst>
              <a:lin ang="2700000" scaled="1"/>
            </a:gradFill>
            <a:ln w="38100" algn="ctr">
              <a:noFill/>
              <a:round/>
              <a:headEnd/>
              <a:tailEnd/>
            </a:ln>
          </p:spPr>
          <p:txBody>
            <a:bodyPr anchor="ctr">
              <a:spAutoFit/>
            </a:bodyPr>
            <a:lstStyle/>
            <a:p>
              <a:endParaRPr lang="ru-RU">
                <a:latin typeface="Calibri" pitchFamily="34" charset="0"/>
              </a:endParaRPr>
            </a:p>
          </p:txBody>
        </p:sp>
      </p:grpSp>
      <p:sp>
        <p:nvSpPr>
          <p:cNvPr id="6188" name="Text Box 44"/>
          <p:cNvSpPr txBox="1">
            <a:spLocks noChangeArrowheads="1"/>
          </p:cNvSpPr>
          <p:nvPr/>
        </p:nvSpPr>
        <p:spPr bwMode="black">
          <a:xfrm>
            <a:off x="76200" y="3506788"/>
            <a:ext cx="1995488" cy="461962"/>
          </a:xfrm>
          <a:prstGeom prst="rect">
            <a:avLst/>
          </a:prstGeom>
          <a:noFill/>
          <a:ln w="9525" algn="ctr">
            <a:noFill/>
            <a:miter lim="800000"/>
            <a:headEnd/>
            <a:tailEnd/>
          </a:ln>
          <a:effectLst/>
        </p:spPr>
        <p:txBody>
          <a:bodyPr>
            <a:spAutoFit/>
          </a:bodyPr>
          <a:lstStyle/>
          <a:p>
            <a:pPr algn="ctr" fontAlgn="auto">
              <a:spcBef>
                <a:spcPct val="50000"/>
              </a:spcBef>
              <a:spcAft>
                <a:spcPts val="0"/>
              </a:spcAft>
              <a:defRPr/>
            </a:pPr>
            <a:r>
              <a:rPr lang="ru-RU" sz="2400" b="1" dirty="0">
                <a:solidFill>
                  <a:srgbClr val="002060"/>
                </a:solidFill>
                <a:effectLst>
                  <a:outerShdw blurRad="38100" dist="38100" dir="2700000" algn="tl">
                    <a:srgbClr val="C0C0C0"/>
                  </a:outerShdw>
                </a:effectLst>
                <a:latin typeface="+mn-lt"/>
              </a:rPr>
              <a:t>Текст</a:t>
            </a:r>
            <a:endParaRPr lang="en-US" sz="2400" b="1" dirty="0">
              <a:solidFill>
                <a:srgbClr val="002060"/>
              </a:solidFill>
              <a:effectLst>
                <a:outerShdw blurRad="38100" dist="38100" dir="2700000" algn="tl">
                  <a:srgbClr val="C0C0C0"/>
                </a:outerShdw>
              </a:effectLst>
              <a:latin typeface="+mn-lt"/>
            </a:endParaRPr>
          </a:p>
        </p:txBody>
      </p:sp>
      <p:pic>
        <p:nvPicPr>
          <p:cNvPr id="13327" name="Picture 2" descr="G:\картинки к уроку\matematika_carica_nauk_1.jpg"/>
          <p:cNvPicPr>
            <a:picLocks noChangeAspect="1" noChangeArrowheads="1"/>
          </p:cNvPicPr>
          <p:nvPr/>
        </p:nvPicPr>
        <p:blipFill>
          <a:blip r:embed="rId3" cstate="email"/>
          <a:srcRect/>
          <a:stretch>
            <a:fillRect/>
          </a:stretch>
        </p:blipFill>
        <p:spPr bwMode="auto">
          <a:xfrm>
            <a:off x="-38100" y="-11113"/>
            <a:ext cx="9220200" cy="6880226"/>
          </a:xfrm>
          <a:prstGeom prst="rect">
            <a:avLst/>
          </a:prstGeom>
          <a:noFill/>
          <a:ln w="9525">
            <a:noFill/>
            <a:miter lim="800000"/>
            <a:headEnd/>
            <a:tailEnd/>
          </a:ln>
        </p:spPr>
      </p:pic>
      <p:sp>
        <p:nvSpPr>
          <p:cNvPr id="13328" name="TextBox 45"/>
          <p:cNvSpPr txBox="1">
            <a:spLocks noChangeArrowheads="1"/>
          </p:cNvSpPr>
          <p:nvPr/>
        </p:nvSpPr>
        <p:spPr bwMode="auto">
          <a:xfrm>
            <a:off x="214313" y="285750"/>
            <a:ext cx="1514475" cy="461963"/>
          </a:xfrm>
          <a:prstGeom prst="rect">
            <a:avLst/>
          </a:prstGeom>
          <a:noFill/>
          <a:ln w="9525">
            <a:noFill/>
            <a:miter lim="800000"/>
            <a:headEnd/>
            <a:tailEnd/>
          </a:ln>
        </p:spPr>
        <p:txBody>
          <a:bodyPr wrap="none">
            <a:spAutoFit/>
          </a:bodyPr>
          <a:lstStyle/>
          <a:p>
            <a:r>
              <a:rPr lang="ru-RU" sz="2400" b="1"/>
              <a:t>Задача 3</a:t>
            </a:r>
          </a:p>
        </p:txBody>
      </p:sp>
      <p:pic>
        <p:nvPicPr>
          <p:cNvPr id="13329" name="Picture 2" descr="G:\картинки к уроку\дверь.jpg"/>
          <p:cNvPicPr>
            <a:picLocks noChangeAspect="1" noChangeArrowheads="1"/>
          </p:cNvPicPr>
          <p:nvPr/>
        </p:nvPicPr>
        <p:blipFill>
          <a:blip r:embed="rId4" cstate="email"/>
          <a:srcRect/>
          <a:stretch>
            <a:fillRect/>
          </a:stretch>
        </p:blipFill>
        <p:spPr bwMode="auto">
          <a:xfrm>
            <a:off x="5651500" y="2071688"/>
            <a:ext cx="3321050" cy="4286250"/>
          </a:xfrm>
          <a:prstGeom prst="rect">
            <a:avLst/>
          </a:prstGeom>
          <a:noFill/>
          <a:ln w="9525">
            <a:solidFill>
              <a:srgbClr val="C00000"/>
            </a:solidFill>
            <a:miter lim="800000"/>
            <a:headEnd/>
            <a:tailEnd/>
          </a:ln>
        </p:spPr>
      </p:pic>
      <p:sp>
        <p:nvSpPr>
          <p:cNvPr id="48" name="TextBox 47"/>
          <p:cNvSpPr txBox="1"/>
          <p:nvPr/>
        </p:nvSpPr>
        <p:spPr>
          <a:xfrm>
            <a:off x="214313" y="2500313"/>
            <a:ext cx="5143500" cy="2554287"/>
          </a:xfrm>
          <a:prstGeom prst="rect">
            <a:avLst/>
          </a:prstGeom>
          <a:solidFill>
            <a:schemeClr val="accent4">
              <a:lumMod val="20000"/>
              <a:lumOff val="80000"/>
            </a:schemeClr>
          </a:solidFill>
        </p:spPr>
        <p:txBody>
          <a:bodyPr>
            <a:spAutoFit/>
          </a:bodyPr>
          <a:lstStyle/>
          <a:p>
            <a:pPr algn="just">
              <a:defRPr/>
            </a:pPr>
            <a:r>
              <a:rPr lang="ru-RU" sz="3200" dirty="0">
                <a:latin typeface="Times New Roman" pitchFamily="18" charset="0"/>
                <a:cs typeface="Times New Roman" pitchFamily="18" charset="0"/>
              </a:rPr>
              <a:t>       Почему дверную ручку прикрепляют не к середине двери, а к краю, притом наиболее удаленному от оси вращения?</a:t>
            </a:r>
          </a:p>
        </p:txBody>
      </p:sp>
      <p:sp>
        <p:nvSpPr>
          <p:cNvPr id="49" name="Управляющая кнопка: домой 48">
            <a:hlinkClick r:id="rId5" action="ppaction://hlinksldjump" highlightClick="1"/>
          </p:cNvPr>
          <p:cNvSpPr/>
          <p:nvPr/>
        </p:nvSpPr>
        <p:spPr>
          <a:xfrm>
            <a:off x="8501063" y="285750"/>
            <a:ext cx="428625" cy="714375"/>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ransition advClick="0">
    <p:strip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ru-RU" b="1" i="1" smtClean="0">
                <a:solidFill>
                  <a:srgbClr val="C00000"/>
                </a:solidFill>
                <a:latin typeface="Arial" charset="0"/>
                <a:cs typeface="Arial" charset="0"/>
              </a:rPr>
              <a:t>Название списка</a:t>
            </a:r>
            <a:endParaRPr lang="en-US" b="1" i="1" smtClean="0">
              <a:solidFill>
                <a:srgbClr val="C00000"/>
              </a:solidFill>
              <a:latin typeface="Arial" charset="0"/>
              <a:cs typeface="Arial" charset="0"/>
            </a:endParaRPr>
          </a:p>
        </p:txBody>
      </p:sp>
      <p:sp>
        <p:nvSpPr>
          <p:cNvPr id="6147" name="AutoShape 3"/>
          <p:cNvSpPr>
            <a:spLocks noChangeArrowheads="1"/>
          </p:cNvSpPr>
          <p:nvPr/>
        </p:nvSpPr>
        <p:spPr bwMode="ltGray">
          <a:xfrm rot="5400000">
            <a:off x="-2422525" y="1711325"/>
            <a:ext cx="4824412"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0">
            <a:gsLst>
              <a:gs pos="0">
                <a:schemeClr val="tx2">
                  <a:gamma/>
                  <a:tint val="45490"/>
                  <a:invGamma/>
                  <a:alpha val="60001"/>
                </a:schemeClr>
              </a:gs>
              <a:gs pos="100000">
                <a:schemeClr val="tx2">
                  <a:alpha val="60001"/>
                </a:schemeClr>
              </a:gs>
            </a:gsLst>
            <a:lin ang="0" scaled="1"/>
          </a:gradFill>
          <a:ln w="9525" algn="ctr">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14340" name="AutoShape 4"/>
          <p:cNvSpPr>
            <a:spLocks noChangeArrowheads="1"/>
          </p:cNvSpPr>
          <p:nvPr/>
        </p:nvSpPr>
        <p:spPr bwMode="gray">
          <a:xfrm>
            <a:off x="1981200" y="5335588"/>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5</a:t>
            </a:r>
            <a:endParaRPr lang="en-US" sz="2000" b="1">
              <a:solidFill>
                <a:srgbClr val="002060"/>
              </a:solidFill>
              <a:latin typeface="Calibri" pitchFamily="34" charset="0"/>
            </a:endParaRPr>
          </a:p>
        </p:txBody>
      </p:sp>
      <p:sp>
        <p:nvSpPr>
          <p:cNvPr id="14341" name="AutoShape 5"/>
          <p:cNvSpPr>
            <a:spLocks noChangeArrowheads="1"/>
          </p:cNvSpPr>
          <p:nvPr/>
        </p:nvSpPr>
        <p:spPr bwMode="gray">
          <a:xfrm>
            <a:off x="2393950" y="45085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4</a:t>
            </a:r>
            <a:endParaRPr lang="en-US" sz="2000" b="1">
              <a:solidFill>
                <a:srgbClr val="002060"/>
              </a:solidFill>
              <a:latin typeface="Calibri" pitchFamily="34" charset="0"/>
            </a:endParaRPr>
          </a:p>
        </p:txBody>
      </p:sp>
      <p:sp>
        <p:nvSpPr>
          <p:cNvPr id="14342" name="AutoShape 6"/>
          <p:cNvSpPr>
            <a:spLocks noChangeArrowheads="1"/>
          </p:cNvSpPr>
          <p:nvPr/>
        </p:nvSpPr>
        <p:spPr bwMode="gray">
          <a:xfrm>
            <a:off x="2438400" y="36957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3</a:t>
            </a:r>
            <a:endParaRPr lang="en-US" sz="2000" b="1">
              <a:solidFill>
                <a:srgbClr val="002060"/>
              </a:solidFill>
              <a:latin typeface="Calibri" pitchFamily="34" charset="0"/>
            </a:endParaRPr>
          </a:p>
        </p:txBody>
      </p:sp>
      <p:sp>
        <p:nvSpPr>
          <p:cNvPr id="14343" name="AutoShape 7"/>
          <p:cNvSpPr>
            <a:spLocks noChangeArrowheads="1"/>
          </p:cNvSpPr>
          <p:nvPr/>
        </p:nvSpPr>
        <p:spPr bwMode="gray">
          <a:xfrm>
            <a:off x="2286000" y="2827338"/>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2</a:t>
            </a:r>
            <a:endParaRPr lang="en-US" sz="2000" b="1">
              <a:solidFill>
                <a:srgbClr val="002060"/>
              </a:solidFill>
              <a:latin typeface="Calibri" pitchFamily="34" charset="0"/>
            </a:endParaRPr>
          </a:p>
        </p:txBody>
      </p:sp>
      <p:sp>
        <p:nvSpPr>
          <p:cNvPr id="14344" name="AutoShape 8"/>
          <p:cNvSpPr>
            <a:spLocks noChangeArrowheads="1"/>
          </p:cNvSpPr>
          <p:nvPr/>
        </p:nvSpPr>
        <p:spPr bwMode="gray">
          <a:xfrm>
            <a:off x="1765300" y="20574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1</a:t>
            </a:r>
            <a:endParaRPr lang="en-US" sz="2000" b="1">
              <a:solidFill>
                <a:srgbClr val="002060"/>
              </a:solidFill>
              <a:latin typeface="Calibri" pitchFamily="34" charset="0"/>
            </a:endParaRPr>
          </a:p>
        </p:txBody>
      </p:sp>
      <p:grpSp>
        <p:nvGrpSpPr>
          <p:cNvPr id="14345" name="Group 9"/>
          <p:cNvGrpSpPr>
            <a:grpSpLocks/>
          </p:cNvGrpSpPr>
          <p:nvPr/>
        </p:nvGrpSpPr>
        <p:grpSpPr bwMode="auto">
          <a:xfrm>
            <a:off x="1447800" y="2146300"/>
            <a:ext cx="381000" cy="381000"/>
            <a:chOff x="2078" y="1680"/>
            <a:chExt cx="1615" cy="1615"/>
          </a:xfrm>
        </p:grpSpPr>
        <p:sp>
          <p:nvSpPr>
            <p:cNvPr id="14400"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4401"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56" name="Oval 12"/>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7" name="Oval 13"/>
            <p:cNvSpPr>
              <a:spLocks noChangeArrowheads="1"/>
            </p:cNvSpPr>
            <p:nvPr/>
          </p:nvSpPr>
          <p:spPr bwMode="gray">
            <a:xfrm>
              <a:off x="2253" y="1855"/>
              <a:ext cx="1265" cy="1265"/>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8" name="Oval 14"/>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59" name="Oval 15"/>
            <p:cNvSpPr>
              <a:spLocks noChangeArrowheads="1"/>
            </p:cNvSpPr>
            <p:nvPr/>
          </p:nvSpPr>
          <p:spPr bwMode="gray">
            <a:xfrm>
              <a:off x="2334" y="1936"/>
              <a:ext cx="1097" cy="1104"/>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4346" name="Group 16"/>
          <p:cNvGrpSpPr>
            <a:grpSpLocks/>
          </p:cNvGrpSpPr>
          <p:nvPr/>
        </p:nvGrpSpPr>
        <p:grpSpPr bwMode="auto">
          <a:xfrm>
            <a:off x="1981200" y="2933700"/>
            <a:ext cx="381000" cy="381000"/>
            <a:chOff x="2078" y="1680"/>
            <a:chExt cx="1615" cy="1615"/>
          </a:xfrm>
        </p:grpSpPr>
        <p:sp>
          <p:nvSpPr>
            <p:cNvPr id="14394"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4395"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63" name="Oval 19"/>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4" name="Oval 20"/>
            <p:cNvSpPr>
              <a:spLocks noChangeArrowheads="1"/>
            </p:cNvSpPr>
            <p:nvPr/>
          </p:nvSpPr>
          <p:spPr bwMode="gray">
            <a:xfrm>
              <a:off x="2253" y="1855"/>
              <a:ext cx="1265" cy="1265"/>
            </a:xfrm>
            <a:prstGeom prst="ellipse">
              <a:avLst/>
            </a:prstGeom>
            <a:gradFill rotWithShape="1">
              <a:gsLst>
                <a:gs pos="0">
                  <a:schemeClr val="accent2">
                    <a:gamma/>
                    <a:shade val="0"/>
                    <a:invGamma/>
                  </a:schemeClr>
                </a:gs>
                <a:gs pos="100000">
                  <a:schemeClr val="accent2"/>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5" name="Oval 21"/>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4399" name="Oval 22"/>
            <p:cNvSpPr>
              <a:spLocks noChangeArrowheads="1"/>
            </p:cNvSpPr>
            <p:nvPr/>
          </p:nvSpPr>
          <p:spPr bwMode="gray">
            <a:xfrm>
              <a:off x="2337" y="1939"/>
              <a:ext cx="1096" cy="1098"/>
            </a:xfrm>
            <a:prstGeom prst="ellipse">
              <a:avLst/>
            </a:prstGeom>
            <a:solidFill>
              <a:srgbClr val="FF0000"/>
            </a:solidFill>
            <a:ln w="38100" algn="ctr">
              <a:noFill/>
              <a:round/>
              <a:headEnd/>
              <a:tailEnd/>
            </a:ln>
          </p:spPr>
          <p:txBody>
            <a:bodyPr anchor="ctr">
              <a:spAutoFit/>
            </a:bodyPr>
            <a:lstStyle/>
            <a:p>
              <a:endParaRPr lang="ru-RU">
                <a:latin typeface="Calibri" pitchFamily="34" charset="0"/>
              </a:endParaRPr>
            </a:p>
          </p:txBody>
        </p:sp>
      </p:grpSp>
      <p:grpSp>
        <p:nvGrpSpPr>
          <p:cNvPr id="14347" name="Group 23"/>
          <p:cNvGrpSpPr>
            <a:grpSpLocks/>
          </p:cNvGrpSpPr>
          <p:nvPr/>
        </p:nvGrpSpPr>
        <p:grpSpPr bwMode="auto">
          <a:xfrm>
            <a:off x="2133600" y="3771900"/>
            <a:ext cx="381000" cy="381000"/>
            <a:chOff x="2078" y="1680"/>
            <a:chExt cx="1615" cy="1615"/>
          </a:xfrm>
        </p:grpSpPr>
        <p:sp>
          <p:nvSpPr>
            <p:cNvPr id="14388"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4389"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0" name="Oval 26"/>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1" name="Oval 27"/>
            <p:cNvSpPr>
              <a:spLocks noChangeArrowheads="1"/>
            </p:cNvSpPr>
            <p:nvPr/>
          </p:nvSpPr>
          <p:spPr bwMode="gray">
            <a:xfrm>
              <a:off x="2253" y="1855"/>
              <a:ext cx="1265" cy="1265"/>
            </a:xfrm>
            <a:prstGeom prst="ellipse">
              <a:avLst/>
            </a:prstGeom>
            <a:gradFill rotWithShape="1">
              <a:gsLst>
                <a:gs pos="0">
                  <a:schemeClr val="accent1"/>
                </a:gs>
                <a:gs pos="100000">
                  <a:schemeClr val="accent1">
                    <a:gamma/>
                    <a:shade val="46275"/>
                    <a:invGamma/>
                  </a:schemeClr>
                </a:gs>
              </a:gsLst>
              <a:lin ang="54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2" name="Oval 28"/>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73" name="Oval 29"/>
            <p:cNvSpPr>
              <a:spLocks noChangeArrowheads="1"/>
            </p:cNvSpPr>
            <p:nvPr/>
          </p:nvSpPr>
          <p:spPr bwMode="gray">
            <a:xfrm>
              <a:off x="2334" y="1936"/>
              <a:ext cx="1097" cy="1104"/>
            </a:xfrm>
            <a:prstGeom prst="ellipse">
              <a:avLst/>
            </a:prstGeom>
            <a:gradFill rotWithShape="1">
              <a:gsLst>
                <a:gs pos="0">
                  <a:schemeClr val="accent1"/>
                </a:gs>
                <a:gs pos="100000">
                  <a:schemeClr val="accent1">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4348" name="Group 30"/>
          <p:cNvGrpSpPr>
            <a:grpSpLocks/>
          </p:cNvGrpSpPr>
          <p:nvPr/>
        </p:nvGrpSpPr>
        <p:grpSpPr bwMode="auto">
          <a:xfrm>
            <a:off x="2057400" y="4610100"/>
            <a:ext cx="381000" cy="381000"/>
            <a:chOff x="2078" y="1680"/>
            <a:chExt cx="1615" cy="1615"/>
          </a:xfrm>
        </p:grpSpPr>
        <p:sp>
          <p:nvSpPr>
            <p:cNvPr id="14382" name="Oval 31"/>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4383" name="Oval 32"/>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7" name="Oval 33"/>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4385" name="Oval 34"/>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79" name="Oval 35"/>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80" name="Oval 36"/>
            <p:cNvSpPr>
              <a:spLocks noChangeArrowheads="1"/>
            </p:cNvSpPr>
            <p:nvPr/>
          </p:nvSpPr>
          <p:spPr bwMode="gray">
            <a:xfrm>
              <a:off x="2334" y="1936"/>
              <a:ext cx="1097" cy="1104"/>
            </a:xfrm>
            <a:prstGeom prst="ellipse">
              <a:avLst/>
            </a:prstGeom>
            <a:gradFill rotWithShape="1">
              <a:gsLst>
                <a:gs pos="0">
                  <a:schemeClr val="folHlink"/>
                </a:gs>
                <a:gs pos="100000">
                  <a:schemeClr val="fo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4349" name="Group 37"/>
          <p:cNvGrpSpPr>
            <a:grpSpLocks/>
          </p:cNvGrpSpPr>
          <p:nvPr/>
        </p:nvGrpSpPr>
        <p:grpSpPr bwMode="auto">
          <a:xfrm>
            <a:off x="1682750" y="5384800"/>
            <a:ext cx="355600" cy="381000"/>
            <a:chOff x="2078" y="1680"/>
            <a:chExt cx="1615" cy="1615"/>
          </a:xfrm>
        </p:grpSpPr>
        <p:sp>
          <p:nvSpPr>
            <p:cNvPr id="14376" name="Oval 38"/>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4377" name="Oval 39"/>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84" name="Oval 40"/>
            <p:cNvSpPr>
              <a:spLocks noChangeArrowheads="1"/>
            </p:cNvSpPr>
            <p:nvPr/>
          </p:nvSpPr>
          <p:spPr bwMode="gray">
            <a:xfrm>
              <a:off x="2251" y="1855"/>
              <a:ext cx="1262"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4379" name="Oval 41"/>
            <p:cNvSpPr>
              <a:spLocks noChangeArrowheads="1"/>
            </p:cNvSpPr>
            <p:nvPr/>
          </p:nvSpPr>
          <p:spPr bwMode="gray">
            <a:xfrm>
              <a:off x="2254" y="1856"/>
              <a:ext cx="1262" cy="1264"/>
            </a:xfrm>
            <a:prstGeom prst="ellipse">
              <a:avLst/>
            </a:prstGeom>
            <a:gradFill rotWithShape="1">
              <a:gsLst>
                <a:gs pos="0">
                  <a:srgbClr val="000000"/>
                </a:gs>
                <a:gs pos="100000">
                  <a:srgbClr val="E35E23"/>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86" name="Oval 42"/>
            <p:cNvSpPr>
              <a:spLocks noChangeArrowheads="1"/>
            </p:cNvSpPr>
            <p:nvPr/>
          </p:nvSpPr>
          <p:spPr bwMode="gray">
            <a:xfrm>
              <a:off x="2338" y="1936"/>
              <a:ext cx="1096"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4381" name="Oval 43"/>
            <p:cNvSpPr>
              <a:spLocks noChangeArrowheads="1"/>
            </p:cNvSpPr>
            <p:nvPr/>
          </p:nvSpPr>
          <p:spPr bwMode="gray">
            <a:xfrm>
              <a:off x="2337" y="1939"/>
              <a:ext cx="1096" cy="1098"/>
            </a:xfrm>
            <a:prstGeom prst="ellipse">
              <a:avLst/>
            </a:prstGeom>
            <a:gradFill rotWithShape="1">
              <a:gsLst>
                <a:gs pos="0">
                  <a:srgbClr val="E35E23"/>
                </a:gs>
                <a:gs pos="100000">
                  <a:srgbClr val="6E2E11"/>
                </a:gs>
              </a:gsLst>
              <a:lin ang="2700000" scaled="1"/>
            </a:gradFill>
            <a:ln w="38100" algn="ctr">
              <a:noFill/>
              <a:round/>
              <a:headEnd/>
              <a:tailEnd/>
            </a:ln>
          </p:spPr>
          <p:txBody>
            <a:bodyPr anchor="ctr">
              <a:spAutoFit/>
            </a:bodyPr>
            <a:lstStyle/>
            <a:p>
              <a:endParaRPr lang="ru-RU">
                <a:latin typeface="Calibri" pitchFamily="34" charset="0"/>
              </a:endParaRPr>
            </a:p>
          </p:txBody>
        </p:sp>
      </p:grpSp>
      <p:sp>
        <p:nvSpPr>
          <p:cNvPr id="6188" name="Text Box 44"/>
          <p:cNvSpPr txBox="1">
            <a:spLocks noChangeArrowheads="1"/>
          </p:cNvSpPr>
          <p:nvPr/>
        </p:nvSpPr>
        <p:spPr bwMode="black">
          <a:xfrm>
            <a:off x="76200" y="3506788"/>
            <a:ext cx="1995488" cy="461962"/>
          </a:xfrm>
          <a:prstGeom prst="rect">
            <a:avLst/>
          </a:prstGeom>
          <a:noFill/>
          <a:ln w="9525" algn="ctr">
            <a:noFill/>
            <a:miter lim="800000"/>
            <a:headEnd/>
            <a:tailEnd/>
          </a:ln>
          <a:effectLst/>
        </p:spPr>
        <p:txBody>
          <a:bodyPr>
            <a:spAutoFit/>
          </a:bodyPr>
          <a:lstStyle/>
          <a:p>
            <a:pPr algn="ctr" fontAlgn="auto">
              <a:spcBef>
                <a:spcPct val="50000"/>
              </a:spcBef>
              <a:spcAft>
                <a:spcPts val="0"/>
              </a:spcAft>
              <a:defRPr/>
            </a:pPr>
            <a:r>
              <a:rPr lang="ru-RU" sz="2400" b="1" dirty="0">
                <a:solidFill>
                  <a:srgbClr val="002060"/>
                </a:solidFill>
                <a:effectLst>
                  <a:outerShdw blurRad="38100" dist="38100" dir="2700000" algn="tl">
                    <a:srgbClr val="C0C0C0"/>
                  </a:outerShdw>
                </a:effectLst>
                <a:latin typeface="+mn-lt"/>
              </a:rPr>
              <a:t>Текст</a:t>
            </a:r>
            <a:endParaRPr lang="en-US" sz="2400" b="1" dirty="0">
              <a:solidFill>
                <a:srgbClr val="002060"/>
              </a:solidFill>
              <a:effectLst>
                <a:outerShdw blurRad="38100" dist="38100" dir="2700000" algn="tl">
                  <a:srgbClr val="C0C0C0"/>
                </a:outerShdw>
              </a:effectLst>
              <a:latin typeface="+mn-lt"/>
            </a:endParaRPr>
          </a:p>
        </p:txBody>
      </p:sp>
      <p:pic>
        <p:nvPicPr>
          <p:cNvPr id="14351" name="Picture 2" descr="G:\картинки к уроку\matematika_carica_nauk_1.jpg"/>
          <p:cNvPicPr>
            <a:picLocks noChangeAspect="1" noChangeArrowheads="1"/>
          </p:cNvPicPr>
          <p:nvPr/>
        </p:nvPicPr>
        <p:blipFill>
          <a:blip r:embed="rId3" cstate="email"/>
          <a:srcRect/>
          <a:stretch>
            <a:fillRect/>
          </a:stretch>
        </p:blipFill>
        <p:spPr bwMode="auto">
          <a:xfrm>
            <a:off x="-38100" y="-11113"/>
            <a:ext cx="9220200" cy="6880226"/>
          </a:xfrm>
          <a:prstGeom prst="rect">
            <a:avLst/>
          </a:prstGeom>
          <a:noFill/>
          <a:ln w="9525">
            <a:noFill/>
            <a:miter lim="800000"/>
            <a:headEnd/>
            <a:tailEnd/>
          </a:ln>
        </p:spPr>
      </p:pic>
      <p:sp>
        <p:nvSpPr>
          <p:cNvPr id="14352" name="TextBox 45"/>
          <p:cNvSpPr txBox="1">
            <a:spLocks noChangeArrowheads="1"/>
          </p:cNvSpPr>
          <p:nvPr/>
        </p:nvSpPr>
        <p:spPr bwMode="auto">
          <a:xfrm>
            <a:off x="214313" y="285750"/>
            <a:ext cx="1514475" cy="461963"/>
          </a:xfrm>
          <a:prstGeom prst="rect">
            <a:avLst/>
          </a:prstGeom>
          <a:noFill/>
          <a:ln w="9525">
            <a:noFill/>
            <a:miter lim="800000"/>
            <a:headEnd/>
            <a:tailEnd/>
          </a:ln>
        </p:spPr>
        <p:txBody>
          <a:bodyPr wrap="none">
            <a:spAutoFit/>
          </a:bodyPr>
          <a:lstStyle/>
          <a:p>
            <a:r>
              <a:rPr lang="ru-RU" sz="2400" b="1"/>
              <a:t>Задача 4</a:t>
            </a:r>
          </a:p>
        </p:txBody>
      </p:sp>
      <p:sp>
        <p:nvSpPr>
          <p:cNvPr id="47" name="TextBox 46"/>
          <p:cNvSpPr txBox="1"/>
          <p:nvPr/>
        </p:nvSpPr>
        <p:spPr>
          <a:xfrm>
            <a:off x="214313" y="1714500"/>
            <a:ext cx="8929687" cy="584200"/>
          </a:xfrm>
          <a:prstGeom prst="rect">
            <a:avLst/>
          </a:prstGeom>
          <a:solidFill>
            <a:schemeClr val="accent4">
              <a:lumMod val="20000"/>
              <a:lumOff val="80000"/>
            </a:schemeClr>
          </a:solidFill>
        </p:spPr>
        <p:txBody>
          <a:bodyPr>
            <a:spAutoFit/>
          </a:bodyPr>
          <a:lstStyle/>
          <a:p>
            <a:pPr>
              <a:defRPr/>
            </a:pPr>
            <a:r>
              <a:rPr lang="ru-RU" sz="3200" dirty="0">
                <a:latin typeface="Times New Roman" pitchFamily="18" charset="0"/>
                <a:cs typeface="Times New Roman" pitchFamily="18" charset="0"/>
              </a:rPr>
              <a:t>Какой из рычагов будет находиться в равновесии?</a:t>
            </a:r>
          </a:p>
        </p:txBody>
      </p:sp>
      <p:cxnSp>
        <p:nvCxnSpPr>
          <p:cNvPr id="49" name="Прямая соединительная линия 48"/>
          <p:cNvCxnSpPr/>
          <p:nvPr/>
        </p:nvCxnSpPr>
        <p:spPr>
          <a:xfrm>
            <a:off x="500063" y="2928938"/>
            <a:ext cx="2286000" cy="158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Прямая со стрелкой 50"/>
          <p:cNvCxnSpPr/>
          <p:nvPr/>
        </p:nvCxnSpPr>
        <p:spPr>
          <a:xfrm rot="5400000">
            <a:off x="72232" y="3356769"/>
            <a:ext cx="85725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Прямая со стрелкой 51"/>
          <p:cNvCxnSpPr/>
          <p:nvPr/>
        </p:nvCxnSpPr>
        <p:spPr>
          <a:xfrm rot="5400000">
            <a:off x="2358232" y="3356769"/>
            <a:ext cx="85725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Равнобедренный треугольник 54"/>
          <p:cNvSpPr/>
          <p:nvPr/>
        </p:nvSpPr>
        <p:spPr>
          <a:xfrm>
            <a:off x="1785938" y="2928938"/>
            <a:ext cx="285750" cy="357187"/>
          </a:xfrm>
          <a:prstGeom prst="triangle">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lumMod val="85000"/>
                  <a:lumOff val="15000"/>
                </a:schemeClr>
              </a:solidFill>
            </a:endParaRPr>
          </a:p>
        </p:txBody>
      </p:sp>
      <p:sp>
        <p:nvSpPr>
          <p:cNvPr id="14358" name="Rectangle 1"/>
          <p:cNvSpPr>
            <a:spLocks noChangeArrowheads="1"/>
          </p:cNvSpPr>
          <p:nvPr/>
        </p:nvSpPr>
        <p:spPr bwMode="auto">
          <a:xfrm>
            <a:off x="0" y="3643313"/>
            <a:ext cx="500063" cy="492125"/>
          </a:xfrm>
          <a:prstGeom prst="rect">
            <a:avLst/>
          </a:prstGeom>
          <a:noFill/>
          <a:ln w="9525">
            <a:noFill/>
            <a:miter lim="800000"/>
            <a:headEnd/>
            <a:tailEnd/>
          </a:ln>
        </p:spPr>
        <p:txBody>
          <a:bodyPr anchor="ctr">
            <a:spAutoFit/>
          </a:bodyPr>
          <a:lstStyle/>
          <a:p>
            <a:r>
              <a:rPr lang="en-US" sz="2600" i="1">
                <a:latin typeface="Times New Roman" pitchFamily="18" charset="0"/>
                <a:ea typeface="Calibri" pitchFamily="34" charset="0"/>
                <a:cs typeface="Times New Roman" pitchFamily="18" charset="0"/>
              </a:rPr>
              <a:t>F</a:t>
            </a:r>
            <a:r>
              <a:rPr lang="en-US" sz="2600" i="1" baseline="-30000">
                <a:latin typeface="Times New Roman" pitchFamily="18" charset="0"/>
                <a:ea typeface="Calibri" pitchFamily="34" charset="0"/>
                <a:cs typeface="Times New Roman" pitchFamily="18" charset="0"/>
              </a:rPr>
              <a:t>1</a:t>
            </a:r>
            <a:endParaRPr lang="en-US">
              <a:latin typeface="Calibri" pitchFamily="34" charset="0"/>
              <a:ea typeface="Calibri" pitchFamily="34" charset="0"/>
              <a:cs typeface="Times New Roman" pitchFamily="18" charset="0"/>
            </a:endParaRPr>
          </a:p>
        </p:txBody>
      </p:sp>
      <p:sp>
        <p:nvSpPr>
          <p:cNvPr id="14359" name="Прямоугольник 57"/>
          <p:cNvSpPr>
            <a:spLocks noChangeArrowheads="1"/>
          </p:cNvSpPr>
          <p:nvPr/>
        </p:nvSpPr>
        <p:spPr bwMode="auto">
          <a:xfrm>
            <a:off x="2786063" y="3714750"/>
            <a:ext cx="474662" cy="461963"/>
          </a:xfrm>
          <a:prstGeom prst="rect">
            <a:avLst/>
          </a:prstGeom>
          <a:noFill/>
          <a:ln w="9525">
            <a:noFill/>
            <a:miter lim="800000"/>
            <a:headEnd/>
            <a:tailEnd/>
          </a:ln>
        </p:spPr>
        <p:txBody>
          <a:bodyPr wrap="none">
            <a:spAutoFit/>
          </a:bodyPr>
          <a:lstStyle/>
          <a:p>
            <a:r>
              <a:rPr lang="en-US" sz="2400" i="1">
                <a:latin typeface="Times New Roman" pitchFamily="18" charset="0"/>
                <a:cs typeface="Times New Roman" pitchFamily="18" charset="0"/>
              </a:rPr>
              <a:t>F</a:t>
            </a:r>
            <a:r>
              <a:rPr lang="en-US" sz="2400" i="1" baseline="-25000">
                <a:latin typeface="Times New Roman" pitchFamily="18" charset="0"/>
                <a:cs typeface="Times New Roman" pitchFamily="18" charset="0"/>
              </a:rPr>
              <a:t>2</a:t>
            </a:r>
            <a:endParaRPr lang="ru-RU" sz="2400">
              <a:latin typeface="Times New Roman" pitchFamily="18" charset="0"/>
              <a:cs typeface="Times New Roman" pitchFamily="18" charset="0"/>
            </a:endParaRPr>
          </a:p>
        </p:txBody>
      </p:sp>
      <p:sp>
        <p:nvSpPr>
          <p:cNvPr id="14360" name="TextBox 58"/>
          <p:cNvSpPr txBox="1">
            <a:spLocks noChangeArrowheads="1"/>
          </p:cNvSpPr>
          <p:nvPr/>
        </p:nvSpPr>
        <p:spPr bwMode="auto">
          <a:xfrm>
            <a:off x="4714875" y="2428875"/>
            <a:ext cx="393700" cy="369888"/>
          </a:xfrm>
          <a:prstGeom prst="rect">
            <a:avLst/>
          </a:prstGeom>
          <a:noFill/>
          <a:ln w="9525">
            <a:noFill/>
            <a:miter lim="800000"/>
            <a:headEnd/>
            <a:tailEnd/>
          </a:ln>
        </p:spPr>
        <p:txBody>
          <a:bodyPr wrap="none">
            <a:spAutoFit/>
          </a:bodyPr>
          <a:lstStyle/>
          <a:p>
            <a:r>
              <a:rPr lang="ru-RU"/>
              <a:t>б)</a:t>
            </a:r>
          </a:p>
        </p:txBody>
      </p:sp>
      <p:sp>
        <p:nvSpPr>
          <p:cNvPr id="14361" name="TextBox 59"/>
          <p:cNvSpPr txBox="1">
            <a:spLocks noChangeArrowheads="1"/>
          </p:cNvSpPr>
          <p:nvPr/>
        </p:nvSpPr>
        <p:spPr bwMode="auto">
          <a:xfrm>
            <a:off x="285750" y="2428875"/>
            <a:ext cx="390525" cy="369888"/>
          </a:xfrm>
          <a:prstGeom prst="rect">
            <a:avLst/>
          </a:prstGeom>
          <a:noFill/>
          <a:ln w="9525">
            <a:noFill/>
            <a:miter lim="800000"/>
            <a:headEnd/>
            <a:tailEnd/>
          </a:ln>
        </p:spPr>
        <p:txBody>
          <a:bodyPr wrap="none">
            <a:spAutoFit/>
          </a:bodyPr>
          <a:lstStyle/>
          <a:p>
            <a:r>
              <a:rPr lang="ru-RU"/>
              <a:t>а)</a:t>
            </a:r>
          </a:p>
        </p:txBody>
      </p:sp>
      <p:sp>
        <p:nvSpPr>
          <p:cNvPr id="14362" name="TextBox 61"/>
          <p:cNvSpPr txBox="1">
            <a:spLocks noChangeArrowheads="1"/>
          </p:cNvSpPr>
          <p:nvPr/>
        </p:nvSpPr>
        <p:spPr bwMode="auto">
          <a:xfrm>
            <a:off x="2714625" y="4929188"/>
            <a:ext cx="390525" cy="369887"/>
          </a:xfrm>
          <a:prstGeom prst="rect">
            <a:avLst/>
          </a:prstGeom>
          <a:noFill/>
          <a:ln w="9525">
            <a:noFill/>
            <a:miter lim="800000"/>
            <a:headEnd/>
            <a:tailEnd/>
          </a:ln>
        </p:spPr>
        <p:txBody>
          <a:bodyPr wrap="none">
            <a:spAutoFit/>
          </a:bodyPr>
          <a:lstStyle/>
          <a:p>
            <a:r>
              <a:rPr lang="ru-RU"/>
              <a:t>в)</a:t>
            </a:r>
          </a:p>
        </p:txBody>
      </p:sp>
      <p:cxnSp>
        <p:nvCxnSpPr>
          <p:cNvPr id="63" name="Прямая соединительная линия 62"/>
          <p:cNvCxnSpPr/>
          <p:nvPr/>
        </p:nvCxnSpPr>
        <p:spPr>
          <a:xfrm>
            <a:off x="3357563" y="5500688"/>
            <a:ext cx="2286000" cy="158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Прямая соединительная линия 63"/>
          <p:cNvCxnSpPr/>
          <p:nvPr/>
        </p:nvCxnSpPr>
        <p:spPr>
          <a:xfrm>
            <a:off x="5286375" y="2928938"/>
            <a:ext cx="2643188" cy="158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Прямая со стрелкой 64"/>
          <p:cNvCxnSpPr/>
          <p:nvPr/>
        </p:nvCxnSpPr>
        <p:spPr>
          <a:xfrm rot="5400000">
            <a:off x="7037388" y="3821113"/>
            <a:ext cx="1785937"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6" name="Прямая со стрелкой 65"/>
          <p:cNvCxnSpPr/>
          <p:nvPr/>
        </p:nvCxnSpPr>
        <p:spPr>
          <a:xfrm rot="5400000">
            <a:off x="4858544" y="3356769"/>
            <a:ext cx="85725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Прямая со стрелкой 66"/>
          <p:cNvCxnSpPr/>
          <p:nvPr/>
        </p:nvCxnSpPr>
        <p:spPr>
          <a:xfrm rot="5400000">
            <a:off x="2929732" y="5928519"/>
            <a:ext cx="857250"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8" name="Прямая со стрелкой 67"/>
          <p:cNvCxnSpPr/>
          <p:nvPr/>
        </p:nvCxnSpPr>
        <p:spPr>
          <a:xfrm rot="5400000" flipH="1" flipV="1">
            <a:off x="5180013" y="5035550"/>
            <a:ext cx="928688" cy="158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1" name="Равнобедренный треугольник 70"/>
          <p:cNvSpPr/>
          <p:nvPr/>
        </p:nvSpPr>
        <p:spPr>
          <a:xfrm>
            <a:off x="4357688" y="5500688"/>
            <a:ext cx="285750" cy="357187"/>
          </a:xfrm>
          <a:prstGeom prst="triangle">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lumMod val="85000"/>
                  <a:lumOff val="15000"/>
                </a:schemeClr>
              </a:solidFill>
            </a:endParaRPr>
          </a:p>
        </p:txBody>
      </p:sp>
      <p:sp>
        <p:nvSpPr>
          <p:cNvPr id="72" name="Равнобедренный треугольник 71"/>
          <p:cNvSpPr/>
          <p:nvPr/>
        </p:nvSpPr>
        <p:spPr>
          <a:xfrm>
            <a:off x="6929438" y="2928938"/>
            <a:ext cx="285750" cy="357187"/>
          </a:xfrm>
          <a:prstGeom prst="triangle">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dirty="0">
              <a:solidFill>
                <a:schemeClr val="tx1">
                  <a:lumMod val="85000"/>
                  <a:lumOff val="15000"/>
                </a:schemeClr>
              </a:solidFill>
            </a:endParaRPr>
          </a:p>
        </p:txBody>
      </p:sp>
      <p:sp>
        <p:nvSpPr>
          <p:cNvPr id="14371" name="Rectangle 1"/>
          <p:cNvSpPr>
            <a:spLocks noChangeArrowheads="1"/>
          </p:cNvSpPr>
          <p:nvPr/>
        </p:nvSpPr>
        <p:spPr bwMode="auto">
          <a:xfrm>
            <a:off x="4786313" y="3500438"/>
            <a:ext cx="500062" cy="492125"/>
          </a:xfrm>
          <a:prstGeom prst="rect">
            <a:avLst/>
          </a:prstGeom>
          <a:noFill/>
          <a:ln w="9525">
            <a:noFill/>
            <a:miter lim="800000"/>
            <a:headEnd/>
            <a:tailEnd/>
          </a:ln>
        </p:spPr>
        <p:txBody>
          <a:bodyPr anchor="ctr">
            <a:spAutoFit/>
          </a:bodyPr>
          <a:lstStyle/>
          <a:p>
            <a:r>
              <a:rPr lang="en-US" sz="2600" i="1">
                <a:latin typeface="Times New Roman" pitchFamily="18" charset="0"/>
                <a:ea typeface="Calibri" pitchFamily="34" charset="0"/>
                <a:cs typeface="Times New Roman" pitchFamily="18" charset="0"/>
              </a:rPr>
              <a:t>F</a:t>
            </a:r>
            <a:r>
              <a:rPr lang="en-US" sz="2600" i="1" baseline="-30000">
                <a:latin typeface="Times New Roman" pitchFamily="18" charset="0"/>
                <a:ea typeface="Calibri" pitchFamily="34" charset="0"/>
                <a:cs typeface="Times New Roman" pitchFamily="18" charset="0"/>
              </a:rPr>
              <a:t>1</a:t>
            </a:r>
            <a:endParaRPr lang="en-US">
              <a:latin typeface="Calibri" pitchFamily="34" charset="0"/>
              <a:ea typeface="Calibri" pitchFamily="34" charset="0"/>
              <a:cs typeface="Times New Roman" pitchFamily="18" charset="0"/>
            </a:endParaRPr>
          </a:p>
        </p:txBody>
      </p:sp>
      <p:sp>
        <p:nvSpPr>
          <p:cNvPr id="14372" name="Rectangle 1"/>
          <p:cNvSpPr>
            <a:spLocks noChangeArrowheads="1"/>
          </p:cNvSpPr>
          <p:nvPr/>
        </p:nvSpPr>
        <p:spPr bwMode="auto">
          <a:xfrm>
            <a:off x="2714625" y="6072188"/>
            <a:ext cx="500063" cy="492125"/>
          </a:xfrm>
          <a:prstGeom prst="rect">
            <a:avLst/>
          </a:prstGeom>
          <a:noFill/>
          <a:ln w="9525">
            <a:noFill/>
            <a:miter lim="800000"/>
            <a:headEnd/>
            <a:tailEnd/>
          </a:ln>
        </p:spPr>
        <p:txBody>
          <a:bodyPr anchor="ctr">
            <a:spAutoFit/>
          </a:bodyPr>
          <a:lstStyle/>
          <a:p>
            <a:r>
              <a:rPr lang="en-US" sz="2600" i="1">
                <a:latin typeface="Times New Roman" pitchFamily="18" charset="0"/>
                <a:ea typeface="Calibri" pitchFamily="34" charset="0"/>
                <a:cs typeface="Times New Roman" pitchFamily="18" charset="0"/>
              </a:rPr>
              <a:t>F</a:t>
            </a:r>
            <a:r>
              <a:rPr lang="en-US" sz="2600" i="1" baseline="-30000">
                <a:latin typeface="Times New Roman" pitchFamily="18" charset="0"/>
                <a:ea typeface="Calibri" pitchFamily="34" charset="0"/>
                <a:cs typeface="Times New Roman" pitchFamily="18" charset="0"/>
              </a:rPr>
              <a:t>1</a:t>
            </a:r>
            <a:endParaRPr lang="en-US">
              <a:latin typeface="Calibri" pitchFamily="34" charset="0"/>
              <a:ea typeface="Calibri" pitchFamily="34" charset="0"/>
              <a:cs typeface="Times New Roman" pitchFamily="18" charset="0"/>
            </a:endParaRPr>
          </a:p>
        </p:txBody>
      </p:sp>
      <p:sp>
        <p:nvSpPr>
          <p:cNvPr id="14373" name="Прямоугольник 76"/>
          <p:cNvSpPr>
            <a:spLocks noChangeArrowheads="1"/>
          </p:cNvSpPr>
          <p:nvPr/>
        </p:nvSpPr>
        <p:spPr bwMode="auto">
          <a:xfrm>
            <a:off x="5715000" y="4500563"/>
            <a:ext cx="474663" cy="461962"/>
          </a:xfrm>
          <a:prstGeom prst="rect">
            <a:avLst/>
          </a:prstGeom>
          <a:noFill/>
          <a:ln w="9525">
            <a:noFill/>
            <a:miter lim="800000"/>
            <a:headEnd/>
            <a:tailEnd/>
          </a:ln>
        </p:spPr>
        <p:txBody>
          <a:bodyPr wrap="none">
            <a:spAutoFit/>
          </a:bodyPr>
          <a:lstStyle/>
          <a:p>
            <a:r>
              <a:rPr lang="en-US" sz="2400" i="1">
                <a:latin typeface="Times New Roman" pitchFamily="18" charset="0"/>
                <a:cs typeface="Times New Roman" pitchFamily="18" charset="0"/>
              </a:rPr>
              <a:t>F</a:t>
            </a:r>
            <a:r>
              <a:rPr lang="en-US" sz="2400" i="1" baseline="-25000">
                <a:latin typeface="Times New Roman" pitchFamily="18" charset="0"/>
                <a:cs typeface="Times New Roman" pitchFamily="18" charset="0"/>
              </a:rPr>
              <a:t>2</a:t>
            </a:r>
            <a:endParaRPr lang="ru-RU" sz="2400">
              <a:latin typeface="Times New Roman" pitchFamily="18" charset="0"/>
              <a:cs typeface="Times New Roman" pitchFamily="18" charset="0"/>
            </a:endParaRPr>
          </a:p>
        </p:txBody>
      </p:sp>
      <p:sp>
        <p:nvSpPr>
          <p:cNvPr id="14374" name="Прямоугольник 77"/>
          <p:cNvSpPr>
            <a:spLocks noChangeArrowheads="1"/>
          </p:cNvSpPr>
          <p:nvPr/>
        </p:nvSpPr>
        <p:spPr bwMode="auto">
          <a:xfrm>
            <a:off x="8001000" y="4357688"/>
            <a:ext cx="474663" cy="461962"/>
          </a:xfrm>
          <a:prstGeom prst="rect">
            <a:avLst/>
          </a:prstGeom>
          <a:noFill/>
          <a:ln w="9525">
            <a:noFill/>
            <a:miter lim="800000"/>
            <a:headEnd/>
            <a:tailEnd/>
          </a:ln>
        </p:spPr>
        <p:txBody>
          <a:bodyPr wrap="none">
            <a:spAutoFit/>
          </a:bodyPr>
          <a:lstStyle/>
          <a:p>
            <a:r>
              <a:rPr lang="en-US" sz="2400" i="1">
                <a:latin typeface="Times New Roman" pitchFamily="18" charset="0"/>
                <a:cs typeface="Times New Roman" pitchFamily="18" charset="0"/>
              </a:rPr>
              <a:t>F</a:t>
            </a:r>
            <a:r>
              <a:rPr lang="en-US" sz="2400" i="1" baseline="-25000">
                <a:latin typeface="Times New Roman" pitchFamily="18" charset="0"/>
                <a:cs typeface="Times New Roman" pitchFamily="18" charset="0"/>
              </a:rPr>
              <a:t>2</a:t>
            </a:r>
            <a:endParaRPr lang="ru-RU" sz="2400">
              <a:latin typeface="Times New Roman" pitchFamily="18" charset="0"/>
              <a:cs typeface="Times New Roman" pitchFamily="18" charset="0"/>
            </a:endParaRPr>
          </a:p>
        </p:txBody>
      </p:sp>
      <p:sp>
        <p:nvSpPr>
          <p:cNvPr id="79" name="Управляющая кнопка: домой 78">
            <a:hlinkClick r:id="rId4" action="ppaction://hlinksldjump" highlightClick="1"/>
          </p:cNvPr>
          <p:cNvSpPr/>
          <p:nvPr/>
        </p:nvSpPr>
        <p:spPr>
          <a:xfrm>
            <a:off x="8501063" y="285750"/>
            <a:ext cx="428625" cy="714375"/>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ransition advClick="0">
    <p:strip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ru-RU" b="1" i="1" smtClean="0">
                <a:solidFill>
                  <a:srgbClr val="C00000"/>
                </a:solidFill>
                <a:latin typeface="Arial" charset="0"/>
                <a:cs typeface="Arial" charset="0"/>
              </a:rPr>
              <a:t>Название списка</a:t>
            </a:r>
            <a:endParaRPr lang="en-US" b="1" i="1" smtClean="0">
              <a:solidFill>
                <a:srgbClr val="C00000"/>
              </a:solidFill>
              <a:latin typeface="Arial" charset="0"/>
              <a:cs typeface="Arial" charset="0"/>
            </a:endParaRPr>
          </a:p>
        </p:txBody>
      </p:sp>
      <p:sp>
        <p:nvSpPr>
          <p:cNvPr id="6147" name="AutoShape 3"/>
          <p:cNvSpPr>
            <a:spLocks noChangeArrowheads="1"/>
          </p:cNvSpPr>
          <p:nvPr/>
        </p:nvSpPr>
        <p:spPr bwMode="ltGray">
          <a:xfrm rot="5400000">
            <a:off x="-2422525" y="1711325"/>
            <a:ext cx="4824412"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0">
            <a:gsLst>
              <a:gs pos="0">
                <a:schemeClr val="tx2">
                  <a:gamma/>
                  <a:tint val="45490"/>
                  <a:invGamma/>
                  <a:alpha val="60001"/>
                </a:schemeClr>
              </a:gs>
              <a:gs pos="100000">
                <a:schemeClr val="tx2">
                  <a:alpha val="60001"/>
                </a:schemeClr>
              </a:gs>
            </a:gsLst>
            <a:lin ang="0" scaled="1"/>
          </a:gradFill>
          <a:ln w="9525" algn="ctr">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15364" name="AutoShape 4"/>
          <p:cNvSpPr>
            <a:spLocks noChangeArrowheads="1"/>
          </p:cNvSpPr>
          <p:nvPr/>
        </p:nvSpPr>
        <p:spPr bwMode="gray">
          <a:xfrm>
            <a:off x="1981200" y="5335588"/>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5</a:t>
            </a:r>
            <a:endParaRPr lang="en-US" sz="2000" b="1">
              <a:solidFill>
                <a:srgbClr val="002060"/>
              </a:solidFill>
              <a:latin typeface="Calibri" pitchFamily="34" charset="0"/>
            </a:endParaRPr>
          </a:p>
        </p:txBody>
      </p:sp>
      <p:sp>
        <p:nvSpPr>
          <p:cNvPr id="15365" name="AutoShape 5"/>
          <p:cNvSpPr>
            <a:spLocks noChangeArrowheads="1"/>
          </p:cNvSpPr>
          <p:nvPr/>
        </p:nvSpPr>
        <p:spPr bwMode="gray">
          <a:xfrm>
            <a:off x="2393950" y="45085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4</a:t>
            </a:r>
            <a:endParaRPr lang="en-US" sz="2000" b="1">
              <a:solidFill>
                <a:srgbClr val="002060"/>
              </a:solidFill>
              <a:latin typeface="Calibri" pitchFamily="34" charset="0"/>
            </a:endParaRPr>
          </a:p>
        </p:txBody>
      </p:sp>
      <p:sp>
        <p:nvSpPr>
          <p:cNvPr id="15366" name="AutoShape 6"/>
          <p:cNvSpPr>
            <a:spLocks noChangeArrowheads="1"/>
          </p:cNvSpPr>
          <p:nvPr/>
        </p:nvSpPr>
        <p:spPr bwMode="gray">
          <a:xfrm>
            <a:off x="2438400" y="36957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3</a:t>
            </a:r>
            <a:endParaRPr lang="en-US" sz="2000" b="1">
              <a:solidFill>
                <a:srgbClr val="002060"/>
              </a:solidFill>
              <a:latin typeface="Calibri" pitchFamily="34" charset="0"/>
            </a:endParaRPr>
          </a:p>
        </p:txBody>
      </p:sp>
      <p:sp>
        <p:nvSpPr>
          <p:cNvPr id="15367" name="AutoShape 7"/>
          <p:cNvSpPr>
            <a:spLocks noChangeArrowheads="1"/>
          </p:cNvSpPr>
          <p:nvPr/>
        </p:nvSpPr>
        <p:spPr bwMode="gray">
          <a:xfrm>
            <a:off x="2286000" y="2827338"/>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2</a:t>
            </a:r>
            <a:endParaRPr lang="en-US" sz="2000" b="1">
              <a:solidFill>
                <a:srgbClr val="002060"/>
              </a:solidFill>
              <a:latin typeface="Calibri" pitchFamily="34" charset="0"/>
            </a:endParaRPr>
          </a:p>
        </p:txBody>
      </p:sp>
      <p:sp>
        <p:nvSpPr>
          <p:cNvPr id="15368" name="AutoShape 8"/>
          <p:cNvSpPr>
            <a:spLocks noChangeArrowheads="1"/>
          </p:cNvSpPr>
          <p:nvPr/>
        </p:nvSpPr>
        <p:spPr bwMode="gray">
          <a:xfrm>
            <a:off x="1765300" y="20574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2000" b="1">
                <a:solidFill>
                  <a:srgbClr val="002060"/>
                </a:solidFill>
                <a:latin typeface="Calibri" pitchFamily="34" charset="0"/>
              </a:rPr>
              <a:t>Пункт 1</a:t>
            </a:r>
            <a:endParaRPr lang="en-US" sz="2000" b="1">
              <a:solidFill>
                <a:srgbClr val="002060"/>
              </a:solidFill>
              <a:latin typeface="Calibri" pitchFamily="34" charset="0"/>
            </a:endParaRPr>
          </a:p>
        </p:txBody>
      </p:sp>
      <p:grpSp>
        <p:nvGrpSpPr>
          <p:cNvPr id="15369" name="Group 9"/>
          <p:cNvGrpSpPr>
            <a:grpSpLocks/>
          </p:cNvGrpSpPr>
          <p:nvPr/>
        </p:nvGrpSpPr>
        <p:grpSpPr bwMode="auto">
          <a:xfrm>
            <a:off x="1447800" y="2146300"/>
            <a:ext cx="381000" cy="381000"/>
            <a:chOff x="2078" y="1680"/>
            <a:chExt cx="1615" cy="1615"/>
          </a:xfrm>
        </p:grpSpPr>
        <p:sp>
          <p:nvSpPr>
            <p:cNvPr id="15404"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5405"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56" name="Oval 12"/>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7" name="Oval 13"/>
            <p:cNvSpPr>
              <a:spLocks noChangeArrowheads="1"/>
            </p:cNvSpPr>
            <p:nvPr/>
          </p:nvSpPr>
          <p:spPr bwMode="gray">
            <a:xfrm>
              <a:off x="2253" y="1855"/>
              <a:ext cx="1265" cy="1265"/>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8" name="Oval 14"/>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59" name="Oval 15"/>
            <p:cNvSpPr>
              <a:spLocks noChangeArrowheads="1"/>
            </p:cNvSpPr>
            <p:nvPr/>
          </p:nvSpPr>
          <p:spPr bwMode="gray">
            <a:xfrm>
              <a:off x="2334" y="1936"/>
              <a:ext cx="1097" cy="1104"/>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5370" name="Group 16"/>
          <p:cNvGrpSpPr>
            <a:grpSpLocks/>
          </p:cNvGrpSpPr>
          <p:nvPr/>
        </p:nvGrpSpPr>
        <p:grpSpPr bwMode="auto">
          <a:xfrm>
            <a:off x="1981200" y="2933700"/>
            <a:ext cx="381000" cy="381000"/>
            <a:chOff x="2078" y="1680"/>
            <a:chExt cx="1615" cy="1615"/>
          </a:xfrm>
        </p:grpSpPr>
        <p:sp>
          <p:nvSpPr>
            <p:cNvPr id="15398"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5399"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63" name="Oval 19"/>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4" name="Oval 20"/>
            <p:cNvSpPr>
              <a:spLocks noChangeArrowheads="1"/>
            </p:cNvSpPr>
            <p:nvPr/>
          </p:nvSpPr>
          <p:spPr bwMode="gray">
            <a:xfrm>
              <a:off x="2253" y="1855"/>
              <a:ext cx="1265" cy="1265"/>
            </a:xfrm>
            <a:prstGeom prst="ellipse">
              <a:avLst/>
            </a:prstGeom>
            <a:gradFill rotWithShape="1">
              <a:gsLst>
                <a:gs pos="0">
                  <a:schemeClr val="accent2">
                    <a:gamma/>
                    <a:shade val="0"/>
                    <a:invGamma/>
                  </a:schemeClr>
                </a:gs>
                <a:gs pos="100000">
                  <a:schemeClr val="accent2"/>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5" name="Oval 21"/>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5403" name="Oval 22"/>
            <p:cNvSpPr>
              <a:spLocks noChangeArrowheads="1"/>
            </p:cNvSpPr>
            <p:nvPr/>
          </p:nvSpPr>
          <p:spPr bwMode="gray">
            <a:xfrm>
              <a:off x="2337" y="1939"/>
              <a:ext cx="1096" cy="1098"/>
            </a:xfrm>
            <a:prstGeom prst="ellipse">
              <a:avLst/>
            </a:prstGeom>
            <a:solidFill>
              <a:srgbClr val="FF0000"/>
            </a:solidFill>
            <a:ln w="38100" algn="ctr">
              <a:noFill/>
              <a:round/>
              <a:headEnd/>
              <a:tailEnd/>
            </a:ln>
          </p:spPr>
          <p:txBody>
            <a:bodyPr anchor="ctr">
              <a:spAutoFit/>
            </a:bodyPr>
            <a:lstStyle/>
            <a:p>
              <a:endParaRPr lang="ru-RU">
                <a:latin typeface="Calibri" pitchFamily="34" charset="0"/>
              </a:endParaRPr>
            </a:p>
          </p:txBody>
        </p:sp>
      </p:grpSp>
      <p:grpSp>
        <p:nvGrpSpPr>
          <p:cNvPr id="15371" name="Group 23"/>
          <p:cNvGrpSpPr>
            <a:grpSpLocks/>
          </p:cNvGrpSpPr>
          <p:nvPr/>
        </p:nvGrpSpPr>
        <p:grpSpPr bwMode="auto">
          <a:xfrm>
            <a:off x="2133600" y="3771900"/>
            <a:ext cx="381000" cy="381000"/>
            <a:chOff x="2078" y="1680"/>
            <a:chExt cx="1615" cy="1615"/>
          </a:xfrm>
        </p:grpSpPr>
        <p:sp>
          <p:nvSpPr>
            <p:cNvPr id="15392"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5393"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0" name="Oval 26"/>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1" name="Oval 27"/>
            <p:cNvSpPr>
              <a:spLocks noChangeArrowheads="1"/>
            </p:cNvSpPr>
            <p:nvPr/>
          </p:nvSpPr>
          <p:spPr bwMode="gray">
            <a:xfrm>
              <a:off x="2253" y="1855"/>
              <a:ext cx="1265" cy="1265"/>
            </a:xfrm>
            <a:prstGeom prst="ellipse">
              <a:avLst/>
            </a:prstGeom>
            <a:gradFill rotWithShape="1">
              <a:gsLst>
                <a:gs pos="0">
                  <a:schemeClr val="accent1"/>
                </a:gs>
                <a:gs pos="100000">
                  <a:schemeClr val="accent1">
                    <a:gamma/>
                    <a:shade val="46275"/>
                    <a:invGamma/>
                  </a:schemeClr>
                </a:gs>
              </a:gsLst>
              <a:lin ang="54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2" name="Oval 28"/>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73" name="Oval 29"/>
            <p:cNvSpPr>
              <a:spLocks noChangeArrowheads="1"/>
            </p:cNvSpPr>
            <p:nvPr/>
          </p:nvSpPr>
          <p:spPr bwMode="gray">
            <a:xfrm>
              <a:off x="2334" y="1936"/>
              <a:ext cx="1097" cy="1104"/>
            </a:xfrm>
            <a:prstGeom prst="ellipse">
              <a:avLst/>
            </a:prstGeom>
            <a:gradFill rotWithShape="1">
              <a:gsLst>
                <a:gs pos="0">
                  <a:schemeClr val="accent1"/>
                </a:gs>
                <a:gs pos="100000">
                  <a:schemeClr val="accent1">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5372" name="Group 30"/>
          <p:cNvGrpSpPr>
            <a:grpSpLocks/>
          </p:cNvGrpSpPr>
          <p:nvPr/>
        </p:nvGrpSpPr>
        <p:grpSpPr bwMode="auto">
          <a:xfrm>
            <a:off x="2057400" y="4610100"/>
            <a:ext cx="381000" cy="381000"/>
            <a:chOff x="2078" y="1680"/>
            <a:chExt cx="1615" cy="1615"/>
          </a:xfrm>
        </p:grpSpPr>
        <p:sp>
          <p:nvSpPr>
            <p:cNvPr id="15386" name="Oval 31"/>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5387" name="Oval 32"/>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7" name="Oval 33"/>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5389" name="Oval 34"/>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79" name="Oval 35"/>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80" name="Oval 36"/>
            <p:cNvSpPr>
              <a:spLocks noChangeArrowheads="1"/>
            </p:cNvSpPr>
            <p:nvPr/>
          </p:nvSpPr>
          <p:spPr bwMode="gray">
            <a:xfrm>
              <a:off x="2334" y="1936"/>
              <a:ext cx="1097" cy="1104"/>
            </a:xfrm>
            <a:prstGeom prst="ellipse">
              <a:avLst/>
            </a:prstGeom>
            <a:gradFill rotWithShape="1">
              <a:gsLst>
                <a:gs pos="0">
                  <a:schemeClr val="folHlink"/>
                </a:gs>
                <a:gs pos="100000">
                  <a:schemeClr val="fo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5373" name="Group 37"/>
          <p:cNvGrpSpPr>
            <a:grpSpLocks/>
          </p:cNvGrpSpPr>
          <p:nvPr/>
        </p:nvGrpSpPr>
        <p:grpSpPr bwMode="auto">
          <a:xfrm>
            <a:off x="1682750" y="5384800"/>
            <a:ext cx="355600" cy="381000"/>
            <a:chOff x="2078" y="1680"/>
            <a:chExt cx="1615" cy="1615"/>
          </a:xfrm>
        </p:grpSpPr>
        <p:sp>
          <p:nvSpPr>
            <p:cNvPr id="15380" name="Oval 38"/>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5381" name="Oval 39"/>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84" name="Oval 40"/>
            <p:cNvSpPr>
              <a:spLocks noChangeArrowheads="1"/>
            </p:cNvSpPr>
            <p:nvPr/>
          </p:nvSpPr>
          <p:spPr bwMode="gray">
            <a:xfrm>
              <a:off x="2251" y="1855"/>
              <a:ext cx="1262"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5383" name="Oval 41"/>
            <p:cNvSpPr>
              <a:spLocks noChangeArrowheads="1"/>
            </p:cNvSpPr>
            <p:nvPr/>
          </p:nvSpPr>
          <p:spPr bwMode="gray">
            <a:xfrm>
              <a:off x="2254" y="1856"/>
              <a:ext cx="1262" cy="1264"/>
            </a:xfrm>
            <a:prstGeom prst="ellipse">
              <a:avLst/>
            </a:prstGeom>
            <a:gradFill rotWithShape="1">
              <a:gsLst>
                <a:gs pos="0">
                  <a:srgbClr val="000000"/>
                </a:gs>
                <a:gs pos="100000">
                  <a:srgbClr val="E35E23"/>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86" name="Oval 42"/>
            <p:cNvSpPr>
              <a:spLocks noChangeArrowheads="1"/>
            </p:cNvSpPr>
            <p:nvPr/>
          </p:nvSpPr>
          <p:spPr bwMode="gray">
            <a:xfrm>
              <a:off x="2338" y="1936"/>
              <a:ext cx="1096"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5385" name="Oval 43"/>
            <p:cNvSpPr>
              <a:spLocks noChangeArrowheads="1"/>
            </p:cNvSpPr>
            <p:nvPr/>
          </p:nvSpPr>
          <p:spPr bwMode="gray">
            <a:xfrm>
              <a:off x="2337" y="1939"/>
              <a:ext cx="1096" cy="1098"/>
            </a:xfrm>
            <a:prstGeom prst="ellipse">
              <a:avLst/>
            </a:prstGeom>
            <a:gradFill rotWithShape="1">
              <a:gsLst>
                <a:gs pos="0">
                  <a:srgbClr val="E35E23"/>
                </a:gs>
                <a:gs pos="100000">
                  <a:srgbClr val="6E2E11"/>
                </a:gs>
              </a:gsLst>
              <a:lin ang="2700000" scaled="1"/>
            </a:gradFill>
            <a:ln w="38100" algn="ctr">
              <a:noFill/>
              <a:round/>
              <a:headEnd/>
              <a:tailEnd/>
            </a:ln>
          </p:spPr>
          <p:txBody>
            <a:bodyPr anchor="ctr">
              <a:spAutoFit/>
            </a:bodyPr>
            <a:lstStyle/>
            <a:p>
              <a:endParaRPr lang="ru-RU">
                <a:latin typeface="Calibri" pitchFamily="34" charset="0"/>
              </a:endParaRPr>
            </a:p>
          </p:txBody>
        </p:sp>
      </p:grpSp>
      <p:sp>
        <p:nvSpPr>
          <p:cNvPr id="6188" name="Text Box 44"/>
          <p:cNvSpPr txBox="1">
            <a:spLocks noChangeArrowheads="1"/>
          </p:cNvSpPr>
          <p:nvPr/>
        </p:nvSpPr>
        <p:spPr bwMode="black">
          <a:xfrm>
            <a:off x="76200" y="3506788"/>
            <a:ext cx="1995488" cy="461962"/>
          </a:xfrm>
          <a:prstGeom prst="rect">
            <a:avLst/>
          </a:prstGeom>
          <a:noFill/>
          <a:ln w="9525" algn="ctr">
            <a:noFill/>
            <a:miter lim="800000"/>
            <a:headEnd/>
            <a:tailEnd/>
          </a:ln>
          <a:effectLst/>
        </p:spPr>
        <p:txBody>
          <a:bodyPr>
            <a:spAutoFit/>
          </a:bodyPr>
          <a:lstStyle/>
          <a:p>
            <a:pPr algn="ctr" fontAlgn="auto">
              <a:spcBef>
                <a:spcPct val="50000"/>
              </a:spcBef>
              <a:spcAft>
                <a:spcPts val="0"/>
              </a:spcAft>
              <a:defRPr/>
            </a:pPr>
            <a:r>
              <a:rPr lang="ru-RU" sz="2400" b="1" dirty="0">
                <a:solidFill>
                  <a:srgbClr val="002060"/>
                </a:solidFill>
                <a:effectLst>
                  <a:outerShdw blurRad="38100" dist="38100" dir="2700000" algn="tl">
                    <a:srgbClr val="C0C0C0"/>
                  </a:outerShdw>
                </a:effectLst>
                <a:latin typeface="+mn-lt"/>
              </a:rPr>
              <a:t>Текст</a:t>
            </a:r>
            <a:endParaRPr lang="en-US" sz="2400" b="1" dirty="0">
              <a:solidFill>
                <a:srgbClr val="002060"/>
              </a:solidFill>
              <a:effectLst>
                <a:outerShdw blurRad="38100" dist="38100" dir="2700000" algn="tl">
                  <a:srgbClr val="C0C0C0"/>
                </a:outerShdw>
              </a:effectLst>
              <a:latin typeface="+mn-lt"/>
            </a:endParaRPr>
          </a:p>
        </p:txBody>
      </p:sp>
      <p:pic>
        <p:nvPicPr>
          <p:cNvPr id="15375" name="Picture 2" descr="G:\картинки к уроку\matematika_carica_nauk_1.jpg"/>
          <p:cNvPicPr>
            <a:picLocks noChangeAspect="1" noChangeArrowheads="1"/>
          </p:cNvPicPr>
          <p:nvPr/>
        </p:nvPicPr>
        <p:blipFill>
          <a:blip r:embed="rId3" cstate="email"/>
          <a:srcRect/>
          <a:stretch>
            <a:fillRect/>
          </a:stretch>
        </p:blipFill>
        <p:spPr bwMode="auto">
          <a:xfrm>
            <a:off x="-38100" y="-11113"/>
            <a:ext cx="9220200" cy="6880226"/>
          </a:xfrm>
          <a:prstGeom prst="rect">
            <a:avLst/>
          </a:prstGeom>
          <a:noFill/>
          <a:ln w="9525">
            <a:noFill/>
            <a:miter lim="800000"/>
            <a:headEnd/>
            <a:tailEnd/>
          </a:ln>
        </p:spPr>
      </p:pic>
      <p:sp>
        <p:nvSpPr>
          <p:cNvPr id="15376" name="TextBox 45"/>
          <p:cNvSpPr txBox="1">
            <a:spLocks noChangeArrowheads="1"/>
          </p:cNvSpPr>
          <p:nvPr/>
        </p:nvSpPr>
        <p:spPr bwMode="auto">
          <a:xfrm>
            <a:off x="214313" y="285750"/>
            <a:ext cx="1514475" cy="461963"/>
          </a:xfrm>
          <a:prstGeom prst="rect">
            <a:avLst/>
          </a:prstGeom>
          <a:noFill/>
          <a:ln w="9525">
            <a:noFill/>
            <a:miter lim="800000"/>
            <a:headEnd/>
            <a:tailEnd/>
          </a:ln>
        </p:spPr>
        <p:txBody>
          <a:bodyPr wrap="none">
            <a:spAutoFit/>
          </a:bodyPr>
          <a:lstStyle/>
          <a:p>
            <a:r>
              <a:rPr lang="ru-RU" sz="2400" b="1"/>
              <a:t>Задача 5</a:t>
            </a:r>
          </a:p>
        </p:txBody>
      </p:sp>
      <p:sp>
        <p:nvSpPr>
          <p:cNvPr id="15377" name="TextBox 68"/>
          <p:cNvSpPr txBox="1">
            <a:spLocks noChangeArrowheads="1"/>
          </p:cNvSpPr>
          <p:nvPr/>
        </p:nvSpPr>
        <p:spPr bwMode="auto">
          <a:xfrm>
            <a:off x="214313" y="785813"/>
            <a:ext cx="1857375" cy="461962"/>
          </a:xfrm>
          <a:prstGeom prst="rect">
            <a:avLst/>
          </a:prstGeom>
          <a:noFill/>
          <a:ln w="9525">
            <a:noFill/>
            <a:miter lim="800000"/>
            <a:headEnd/>
            <a:tailEnd/>
          </a:ln>
        </p:spPr>
        <p:txBody>
          <a:bodyPr>
            <a:spAutoFit/>
          </a:bodyPr>
          <a:lstStyle/>
          <a:p>
            <a:r>
              <a:rPr lang="ru-RU" sz="2400" i="1"/>
              <a:t>№ 750 (Л)</a:t>
            </a:r>
          </a:p>
        </p:txBody>
      </p:sp>
      <p:sp>
        <p:nvSpPr>
          <p:cNvPr id="70" name="Управляющая кнопка: домой 69">
            <a:hlinkClick r:id="rId4" action="ppaction://hlinksldjump" highlightClick="1"/>
          </p:cNvPr>
          <p:cNvSpPr/>
          <p:nvPr/>
        </p:nvSpPr>
        <p:spPr>
          <a:xfrm>
            <a:off x="8501063" y="285750"/>
            <a:ext cx="428625" cy="714375"/>
          </a:xfrm>
          <a:prstGeom prst="actionButtonHom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5379" name="TextBox 68"/>
          <p:cNvSpPr txBox="1">
            <a:spLocks noChangeArrowheads="1"/>
          </p:cNvSpPr>
          <p:nvPr/>
        </p:nvSpPr>
        <p:spPr bwMode="auto">
          <a:xfrm>
            <a:off x="214313" y="1785938"/>
            <a:ext cx="8643937" cy="1200150"/>
          </a:xfrm>
          <a:prstGeom prst="rect">
            <a:avLst/>
          </a:prstGeom>
          <a:noFill/>
          <a:ln w="9525">
            <a:noFill/>
            <a:miter lim="800000"/>
            <a:headEnd/>
            <a:tailEnd/>
          </a:ln>
        </p:spPr>
        <p:txBody>
          <a:bodyPr>
            <a:spAutoFit/>
          </a:bodyPr>
          <a:lstStyle/>
          <a:p>
            <a:r>
              <a:rPr lang="ru-RU" sz="2400" i="1"/>
              <a:t>При равновесии рычага на его меньшее плечо действует сила 300 Н, на большее – 20 Н. Длина меньшего плеча 5 см. Определите длину большего плеча.</a:t>
            </a:r>
          </a:p>
        </p:txBody>
      </p:sp>
    </p:spTree>
  </p:cSld>
  <p:clrMapOvr>
    <a:masterClrMapping/>
  </p:clrMapOvr>
  <p:transition advClick="0">
    <p:strip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normAutofit/>
          </a:bodyPr>
          <a:lstStyle/>
          <a:p>
            <a:pPr eaLnBrk="1" fontAlgn="auto" hangingPunct="1">
              <a:spcAft>
                <a:spcPts val="0"/>
              </a:spcAft>
              <a:defRPr/>
            </a:pPr>
            <a:r>
              <a:rPr lang="ru-RU" b="1" dirty="0" smtClean="0">
                <a:effectLst>
                  <a:glow rad="63500">
                    <a:schemeClr val="accent1">
                      <a:satMod val="175000"/>
                      <a:alpha val="40000"/>
                    </a:schemeClr>
                  </a:glow>
                </a:effectLst>
                <a:latin typeface="Monotype Corsiva" pitchFamily="66" charset="0"/>
              </a:rPr>
              <a:t>Домашнее задание</a:t>
            </a:r>
            <a:endParaRPr lang="ru-RU" b="1" dirty="0"/>
          </a:p>
        </p:txBody>
      </p:sp>
      <p:sp>
        <p:nvSpPr>
          <p:cNvPr id="16387" name="Содержимое 4"/>
          <p:cNvSpPr>
            <a:spLocks noGrp="1"/>
          </p:cNvSpPr>
          <p:nvPr>
            <p:ph idx="1"/>
          </p:nvPr>
        </p:nvSpPr>
        <p:spPr>
          <a:xfrm>
            <a:off x="571500" y="1714500"/>
            <a:ext cx="8229600" cy="1328738"/>
          </a:xfrm>
        </p:spPr>
        <p:txBody>
          <a:bodyPr/>
          <a:lstStyle/>
          <a:p>
            <a:pPr eaLnBrk="1" hangingPunct="1">
              <a:buFont typeface="Arial" charset="0"/>
              <a:buNone/>
            </a:pPr>
            <a:r>
              <a:rPr lang="ru-RU" smtClean="0">
                <a:latin typeface="Times New Roman" pitchFamily="18" charset="0"/>
                <a:cs typeface="Times New Roman" pitchFamily="18" charset="0"/>
              </a:rPr>
              <a:t>    </a:t>
            </a:r>
            <a:r>
              <a:rPr lang="ru-RU" i="1" smtClean="0"/>
              <a:t>§55-56,  Упр. 30 (1),</a:t>
            </a:r>
          </a:p>
          <a:p>
            <a:pPr eaLnBrk="1" hangingPunct="1">
              <a:buFont typeface="Arial" charset="0"/>
              <a:buNone/>
            </a:pPr>
            <a:r>
              <a:rPr lang="ru-RU" i="1" smtClean="0"/>
              <a:t>    пример задачи на стр.139-140</a:t>
            </a:r>
            <a:endParaRPr lang="ru-RU" smtClean="0">
              <a:latin typeface="Times New Roman" pitchFamily="18" charset="0"/>
              <a:cs typeface="Times New Roman" pitchFamily="18" charset="0"/>
            </a:endParaRPr>
          </a:p>
        </p:txBody>
      </p:sp>
    </p:spTree>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srcRect/>
          <a:tile tx="0" ty="0" sx="100000" sy="100000" flip="none" algn="tl"/>
        </a:blip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pPr eaLnBrk="1" hangingPunct="1">
              <a:defRPr/>
            </a:pPr>
            <a:endParaRPr lang="ru-RU" dirty="0"/>
          </a:p>
        </p:txBody>
      </p:sp>
      <p:sp>
        <p:nvSpPr>
          <p:cNvPr id="3075" name="Заголовок 3"/>
          <p:cNvSpPr>
            <a:spLocks noGrp="1"/>
          </p:cNvSpPr>
          <p:nvPr>
            <p:ph type="ctrTitle"/>
          </p:nvPr>
        </p:nvSpPr>
        <p:spPr>
          <a:xfrm>
            <a:off x="285750" y="285750"/>
            <a:ext cx="8572500" cy="2286000"/>
          </a:xfrm>
        </p:spPr>
        <p:txBody>
          <a:bodyPr/>
          <a:lstStyle/>
          <a:p>
            <a:pPr algn="just" eaLnBrk="1" hangingPunct="1"/>
            <a:r>
              <a:rPr lang="ru-RU" sz="2400" smtClean="0"/>
              <a:t>       С древних времен для облегчения своего труда человек использует различные механизмы, которые способны преобразовывать силу человека в значительно большую силу. Еще три тысячи лет назад при строительстве пирамид в Древнем Египте тяжелые каменные плиты передвигали и поднимали с помощью простых механизмов.</a:t>
            </a:r>
          </a:p>
        </p:txBody>
      </p:sp>
      <p:pic>
        <p:nvPicPr>
          <p:cNvPr id="3076" name="Picture 2"/>
          <p:cNvPicPr>
            <a:picLocks noChangeAspect="1" noChangeArrowheads="1"/>
          </p:cNvPicPr>
          <p:nvPr/>
        </p:nvPicPr>
        <p:blipFill>
          <a:blip r:embed="rId3" cstate="email"/>
          <a:srcRect/>
          <a:stretch>
            <a:fillRect/>
          </a:stretch>
        </p:blipFill>
        <p:spPr bwMode="auto">
          <a:xfrm>
            <a:off x="4572000" y="3000375"/>
            <a:ext cx="4357688" cy="2857500"/>
          </a:xfrm>
          <a:prstGeom prst="rect">
            <a:avLst/>
          </a:prstGeom>
          <a:noFill/>
          <a:ln w="9525">
            <a:noFill/>
            <a:miter lim="800000"/>
            <a:headEnd/>
            <a:tailEnd/>
          </a:ln>
        </p:spPr>
      </p:pic>
      <p:pic>
        <p:nvPicPr>
          <p:cNvPr id="3077" name="Picture 3" descr="G:\картинки к уроку\egyptian_pyramids.jpg"/>
          <p:cNvPicPr>
            <a:picLocks noChangeAspect="1" noChangeArrowheads="1"/>
          </p:cNvPicPr>
          <p:nvPr/>
        </p:nvPicPr>
        <p:blipFill>
          <a:blip r:embed="rId4" cstate="email"/>
          <a:srcRect/>
          <a:stretch>
            <a:fillRect/>
          </a:stretch>
        </p:blipFill>
        <p:spPr bwMode="auto">
          <a:xfrm>
            <a:off x="201613" y="3000375"/>
            <a:ext cx="4140200" cy="2857500"/>
          </a:xfrm>
          <a:prstGeom prst="rect">
            <a:avLst/>
          </a:prstGeom>
          <a:noFill/>
          <a:ln w="9525">
            <a:noFill/>
            <a:miter lim="800000"/>
            <a:headEnd/>
            <a:tailEnd/>
          </a:ln>
        </p:spPr>
      </p:pic>
      <p:sp>
        <p:nvSpPr>
          <p:cNvPr id="6" name="Управляющая кнопка: далее 5">
            <a:hlinkClick r:id="rId5" action="ppaction://hlinksldjump" highlightClick="1"/>
          </p:cNvPr>
          <p:cNvSpPr/>
          <p:nvPr/>
        </p:nvSpPr>
        <p:spPr>
          <a:xfrm>
            <a:off x="8215313" y="6215063"/>
            <a:ext cx="642937" cy="357187"/>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srcRect/>
          <a:tile tx="0" ty="0" sx="100000" sy="100000" flip="none" algn="tl"/>
        </a:blipFill>
        <a:effectLst/>
      </p:bgPr>
    </p:bg>
    <p:spTree>
      <p:nvGrpSpPr>
        <p:cNvPr id="1" name=""/>
        <p:cNvGrpSpPr/>
        <p:nvPr/>
      </p:nvGrpSpPr>
      <p:grpSpPr>
        <a:xfrm>
          <a:off x="0" y="0"/>
          <a:ext cx="0" cy="0"/>
          <a:chOff x="0" y="0"/>
          <a:chExt cx="0" cy="0"/>
        </a:xfrm>
      </p:grpSpPr>
      <p:pic>
        <p:nvPicPr>
          <p:cNvPr id="10" name="Picture 5"/>
          <p:cNvPicPr>
            <a:picLocks noChangeAspect="1" noChangeArrowheads="1"/>
          </p:cNvPicPr>
          <p:nvPr/>
        </p:nvPicPr>
        <p:blipFill>
          <a:blip r:embed="rId3" cstate="email"/>
          <a:srcRect/>
          <a:stretch>
            <a:fillRect/>
          </a:stretch>
        </p:blipFill>
        <p:spPr bwMode="auto">
          <a:xfrm>
            <a:off x="4500563" y="3143250"/>
            <a:ext cx="1970087" cy="2571750"/>
          </a:xfrm>
          <a:prstGeom prst="rect">
            <a:avLst/>
          </a:prstGeom>
          <a:noFill/>
          <a:ln w="9525">
            <a:noFill/>
            <a:miter lim="800000"/>
            <a:headEnd/>
            <a:tailEnd/>
          </a:ln>
        </p:spPr>
      </p:pic>
      <p:pic>
        <p:nvPicPr>
          <p:cNvPr id="11" name="Picture 4"/>
          <p:cNvPicPr>
            <a:picLocks noChangeAspect="1" noChangeArrowheads="1"/>
          </p:cNvPicPr>
          <p:nvPr/>
        </p:nvPicPr>
        <p:blipFill>
          <a:blip r:embed="rId4" cstate="email"/>
          <a:srcRect/>
          <a:stretch>
            <a:fillRect/>
          </a:stretch>
        </p:blipFill>
        <p:spPr bwMode="auto">
          <a:xfrm>
            <a:off x="6715125" y="3143250"/>
            <a:ext cx="1952625" cy="2662238"/>
          </a:xfrm>
          <a:prstGeom prst="rect">
            <a:avLst/>
          </a:prstGeom>
          <a:noFill/>
          <a:ln w="9525">
            <a:noFill/>
            <a:miter lim="800000"/>
            <a:headEnd/>
            <a:tailEnd/>
          </a:ln>
        </p:spPr>
      </p:pic>
      <p:sp>
        <p:nvSpPr>
          <p:cNvPr id="4" name="Заголовок 1"/>
          <p:cNvSpPr txBox="1">
            <a:spLocks/>
          </p:cNvSpPr>
          <p:nvPr/>
        </p:nvSpPr>
        <p:spPr bwMode="auto">
          <a:xfrm>
            <a:off x="285750" y="357188"/>
            <a:ext cx="8643938" cy="1071562"/>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nchor="ctr"/>
          <a:lstStyle/>
          <a:p>
            <a:pPr algn="just">
              <a:defRPr/>
            </a:pPr>
            <a:r>
              <a:rPr lang="ru-RU" sz="2800" b="1" dirty="0">
                <a:solidFill>
                  <a:schemeClr val="accent2"/>
                </a:solidFill>
                <a:latin typeface="Arial" pitchFamily="34" charset="0"/>
                <a:ea typeface="+mj-ea"/>
                <a:cs typeface="Arial" pitchFamily="34" charset="0"/>
              </a:rPr>
              <a:t>Простые механизмы </a:t>
            </a:r>
            <a:r>
              <a:rPr lang="ru-RU" sz="2800" dirty="0">
                <a:solidFill>
                  <a:schemeClr val="tx1"/>
                </a:solidFill>
                <a:latin typeface="Arial" pitchFamily="34" charset="0"/>
                <a:ea typeface="+mj-ea"/>
                <a:cs typeface="Arial" pitchFamily="34" charset="0"/>
              </a:rPr>
              <a:t>– </a:t>
            </a:r>
            <a:r>
              <a:rPr lang="ru-RU" sz="2400" dirty="0">
                <a:solidFill>
                  <a:schemeClr val="tx1"/>
                </a:solidFill>
                <a:latin typeface="Arial" pitchFamily="34" charset="0"/>
                <a:ea typeface="+mj-ea"/>
                <a:cs typeface="Arial" pitchFamily="34" charset="0"/>
              </a:rPr>
              <a:t>приспособления (устройства), служащие для преобразования силы.</a:t>
            </a:r>
          </a:p>
        </p:txBody>
      </p:sp>
      <p:sp>
        <p:nvSpPr>
          <p:cNvPr id="5" name="Стрелка влево 4"/>
          <p:cNvSpPr/>
          <p:nvPr/>
        </p:nvSpPr>
        <p:spPr>
          <a:xfrm rot="19459687" flipV="1">
            <a:off x="2057400" y="1725613"/>
            <a:ext cx="1058863" cy="19843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7" name="Скругленный прямоугольник 6"/>
          <p:cNvSpPr/>
          <p:nvPr/>
        </p:nvSpPr>
        <p:spPr>
          <a:xfrm>
            <a:off x="1285875" y="2214563"/>
            <a:ext cx="1785938" cy="64293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2800" dirty="0">
                <a:solidFill>
                  <a:srgbClr val="FF0000"/>
                </a:solidFill>
                <a:latin typeface="Arial" pitchFamily="34" charset="0"/>
                <a:cs typeface="Arial" pitchFamily="34" charset="0"/>
              </a:rPr>
              <a:t>рычаг</a:t>
            </a:r>
          </a:p>
        </p:txBody>
      </p:sp>
      <p:sp>
        <p:nvSpPr>
          <p:cNvPr id="8" name="Скругленный прямоугольник 7"/>
          <p:cNvSpPr/>
          <p:nvPr/>
        </p:nvSpPr>
        <p:spPr>
          <a:xfrm>
            <a:off x="5214938" y="2286000"/>
            <a:ext cx="3143250" cy="71437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2400" dirty="0">
                <a:solidFill>
                  <a:srgbClr val="FF0000"/>
                </a:solidFill>
                <a:latin typeface="Arial" pitchFamily="34" charset="0"/>
                <a:cs typeface="Arial" pitchFamily="34" charset="0"/>
              </a:rPr>
              <a:t>наклонная плоскость</a:t>
            </a:r>
          </a:p>
        </p:txBody>
      </p:sp>
      <p:sp>
        <p:nvSpPr>
          <p:cNvPr id="9" name="Стрелка влево 8"/>
          <p:cNvSpPr/>
          <p:nvPr/>
        </p:nvSpPr>
        <p:spPr>
          <a:xfrm rot="13117711" flipV="1">
            <a:off x="5875338" y="1736725"/>
            <a:ext cx="1058862" cy="20002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pic>
        <p:nvPicPr>
          <p:cNvPr id="4103" name="Picture 2" descr="G:\картинки к уроку\1328085951_1234.jpg"/>
          <p:cNvPicPr>
            <a:picLocks noChangeAspect="1" noChangeArrowheads="1"/>
          </p:cNvPicPr>
          <p:nvPr/>
        </p:nvPicPr>
        <p:blipFill>
          <a:blip r:embed="rId5" cstate="email"/>
          <a:srcRect/>
          <a:stretch>
            <a:fillRect/>
          </a:stretch>
        </p:blipFill>
        <p:spPr bwMode="auto">
          <a:xfrm>
            <a:off x="55563" y="3143250"/>
            <a:ext cx="3430587" cy="2357438"/>
          </a:xfrm>
          <a:prstGeom prst="rect">
            <a:avLst/>
          </a:prstGeom>
          <a:noFill/>
          <a:ln w="9525">
            <a:noFill/>
            <a:miter lim="800000"/>
            <a:headEnd/>
            <a:tailEnd/>
          </a:ln>
        </p:spPr>
      </p:pic>
      <p:pic>
        <p:nvPicPr>
          <p:cNvPr id="4104" name="Picture 3" descr="G:\картинки к уроку\накл.jpg"/>
          <p:cNvPicPr>
            <a:picLocks noChangeAspect="1" noChangeArrowheads="1"/>
          </p:cNvPicPr>
          <p:nvPr/>
        </p:nvPicPr>
        <p:blipFill>
          <a:blip r:embed="rId6" cstate="email"/>
          <a:srcRect/>
          <a:stretch>
            <a:fillRect/>
          </a:stretch>
        </p:blipFill>
        <p:spPr bwMode="auto">
          <a:xfrm>
            <a:off x="4929188" y="3143250"/>
            <a:ext cx="3938587" cy="2214563"/>
          </a:xfrm>
          <a:prstGeom prst="rect">
            <a:avLst/>
          </a:prstGeom>
          <a:noFill/>
          <a:ln w="9525">
            <a:noFill/>
            <a:miter lim="800000"/>
            <a:headEnd/>
            <a:tailEnd/>
          </a:ln>
        </p:spPr>
      </p:pic>
      <p:sp>
        <p:nvSpPr>
          <p:cNvPr id="4105" name="TextBox 11"/>
          <p:cNvSpPr txBox="1">
            <a:spLocks noChangeArrowheads="1"/>
          </p:cNvSpPr>
          <p:nvPr/>
        </p:nvSpPr>
        <p:spPr bwMode="auto">
          <a:xfrm>
            <a:off x="1357313" y="5572125"/>
            <a:ext cx="6486525" cy="461963"/>
          </a:xfrm>
          <a:prstGeom prst="rect">
            <a:avLst/>
          </a:prstGeom>
          <a:noFill/>
          <a:ln w="9525">
            <a:noFill/>
            <a:miter lim="800000"/>
            <a:headEnd/>
            <a:tailEnd/>
          </a:ln>
        </p:spPr>
        <p:txBody>
          <a:bodyPr wrap="none">
            <a:spAutoFit/>
          </a:bodyPr>
          <a:lstStyle/>
          <a:p>
            <a:r>
              <a:rPr lang="ru-RU" sz="2400" b="1">
                <a:solidFill>
                  <a:srgbClr val="C00000"/>
                </a:solidFill>
              </a:rPr>
              <a:t>Назначение – получить выигрыш в силе.</a:t>
            </a:r>
          </a:p>
        </p:txBody>
      </p:sp>
      <p:pic>
        <p:nvPicPr>
          <p:cNvPr id="12" name="Picture 3" descr="G:\картинки к уроку\клин.jpeg"/>
          <p:cNvPicPr>
            <a:picLocks noChangeAspect="1" noChangeArrowheads="1"/>
          </p:cNvPicPr>
          <p:nvPr/>
        </p:nvPicPr>
        <p:blipFill>
          <a:blip r:embed="rId7" cstate="email"/>
          <a:srcRect/>
          <a:stretch>
            <a:fillRect/>
          </a:stretch>
        </p:blipFill>
        <p:spPr bwMode="auto">
          <a:xfrm>
            <a:off x="214313" y="3071813"/>
            <a:ext cx="2286000" cy="2286000"/>
          </a:xfrm>
          <a:prstGeom prst="rect">
            <a:avLst/>
          </a:prstGeom>
          <a:noFill/>
          <a:ln w="9525">
            <a:noFill/>
            <a:miter lim="800000"/>
            <a:headEnd/>
            <a:tailEnd/>
          </a:ln>
        </p:spPr>
      </p:pic>
      <p:pic>
        <p:nvPicPr>
          <p:cNvPr id="13" name="Picture 2"/>
          <p:cNvPicPr>
            <a:picLocks noChangeAspect="1" noChangeArrowheads="1"/>
          </p:cNvPicPr>
          <p:nvPr/>
        </p:nvPicPr>
        <p:blipFill>
          <a:blip r:embed="rId8" cstate="email"/>
          <a:srcRect/>
          <a:stretch>
            <a:fillRect/>
          </a:stretch>
        </p:blipFill>
        <p:spPr bwMode="auto">
          <a:xfrm>
            <a:off x="2571750" y="3143250"/>
            <a:ext cx="2286000" cy="2143125"/>
          </a:xfrm>
          <a:prstGeom prst="rect">
            <a:avLst/>
          </a:prstGeom>
          <a:noFill/>
          <a:ln w="9525">
            <a:noFill/>
            <a:miter lim="800000"/>
            <a:headEnd/>
            <a:tailEnd/>
          </a:ln>
        </p:spPr>
      </p:pic>
      <p:grpSp>
        <p:nvGrpSpPr>
          <p:cNvPr id="2" name="Group 9"/>
          <p:cNvGrpSpPr>
            <a:grpSpLocks/>
          </p:cNvGrpSpPr>
          <p:nvPr/>
        </p:nvGrpSpPr>
        <p:grpSpPr bwMode="auto">
          <a:xfrm>
            <a:off x="928688" y="5643563"/>
            <a:ext cx="381000" cy="381000"/>
            <a:chOff x="2078" y="1680"/>
            <a:chExt cx="1615" cy="1615"/>
          </a:xfrm>
        </p:grpSpPr>
        <p:sp>
          <p:nvSpPr>
            <p:cNvPr id="4112"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4113"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17" name="Oval 12"/>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8" name="Oval 13"/>
            <p:cNvSpPr>
              <a:spLocks noChangeArrowheads="1"/>
            </p:cNvSpPr>
            <p:nvPr/>
          </p:nvSpPr>
          <p:spPr bwMode="gray">
            <a:xfrm>
              <a:off x="2253" y="1855"/>
              <a:ext cx="1265" cy="1265"/>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9" name="Oval 14"/>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20" name="Oval 15"/>
            <p:cNvSpPr>
              <a:spLocks noChangeArrowheads="1"/>
            </p:cNvSpPr>
            <p:nvPr/>
          </p:nvSpPr>
          <p:spPr bwMode="gray">
            <a:xfrm>
              <a:off x="2334" y="1936"/>
              <a:ext cx="1097" cy="1104"/>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sp>
        <p:nvSpPr>
          <p:cNvPr id="22" name="Управляющая кнопка: далее 21">
            <a:hlinkClick r:id="rId9" action="ppaction://hlinksldjump" highlightClick="1"/>
          </p:cNvPr>
          <p:cNvSpPr/>
          <p:nvPr/>
        </p:nvSpPr>
        <p:spPr>
          <a:xfrm>
            <a:off x="8215313" y="6215063"/>
            <a:ext cx="642937" cy="357187"/>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up)">
                                      <p:cBhvr>
                                        <p:cTn id="10" dur="500"/>
                                        <p:tgtEl>
                                          <p:spTgt spid="9"/>
                                        </p:tgtEl>
                                      </p:cBhvr>
                                    </p:animEffect>
                                  </p:childTnLst>
                                </p:cTn>
                              </p:par>
                            </p:childTnLst>
                          </p:cTn>
                        </p:par>
                      </p:childTnLst>
                    </p:cTn>
                  </p:par>
                </p:childTnLst>
              </p:cTn>
              <p:nextCondLst>
                <p:cond evt="onClick" delay="0">
                  <p:tgtEl>
                    <p:spTgt spid="4"/>
                  </p:tgtEl>
                </p:cond>
              </p:nextCondLst>
            </p:seq>
            <p:seq concurrent="1" nextAc="seek">
              <p:cTn id="11" restart="whenNotActive" fill="hold" evtFilter="cancelBubble" nodeType="interactiveSeq">
                <p:stCondLst>
                  <p:cond evt="onClick" delay="0">
                    <p:tgtEl>
                      <p:spTgt spid="9"/>
                    </p:tgtEl>
                  </p:cond>
                </p:stCondLst>
                <p:endSync evt="end" delay="0">
                  <p:rtn val="all"/>
                </p:endSync>
                <p:childTnLst>
                  <p:par>
                    <p:cTn id="12" fill="hold">
                      <p:stCondLst>
                        <p:cond delay="0"/>
                      </p:stCondLst>
                      <p:childTnLst>
                        <p:par>
                          <p:cTn id="13" fill="hold">
                            <p:stCondLst>
                              <p:cond delay="0"/>
                            </p:stCondLst>
                            <p:childTnLst>
                              <p:par>
                                <p:cTn id="14" presetID="22" presetClass="entr" presetSubtype="8"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left)">
                                      <p:cBhvr>
                                        <p:cTn id="16" dur="1000"/>
                                        <p:tgtEl>
                                          <p:spTgt spid="8"/>
                                        </p:tgtEl>
                                      </p:cBhvr>
                                    </p:animEffect>
                                  </p:childTnLst>
                                </p:cTn>
                              </p:par>
                              <p:par>
                                <p:cTn id="17" presetID="9" presetClass="entr" presetSubtype="0" fill="hold" nodeType="withEffect">
                                  <p:stCondLst>
                                    <p:cond delay="0"/>
                                  </p:stCondLst>
                                  <p:childTnLst>
                                    <p:set>
                                      <p:cBhvr>
                                        <p:cTn id="18" dur="1" fill="hold">
                                          <p:stCondLst>
                                            <p:cond delay="0"/>
                                          </p:stCondLst>
                                        </p:cTn>
                                        <p:tgtEl>
                                          <p:spTgt spid="4104"/>
                                        </p:tgtEl>
                                        <p:attrNameLst>
                                          <p:attrName>style.visibility</p:attrName>
                                        </p:attrNameLst>
                                      </p:cBhvr>
                                      <p:to>
                                        <p:strVal val="visible"/>
                                      </p:to>
                                    </p:set>
                                    <p:animEffect transition="in" filter="dissolve">
                                      <p:cBhvr>
                                        <p:cTn id="19" dur="500"/>
                                        <p:tgtEl>
                                          <p:spTgt spid="4104"/>
                                        </p:tgtEl>
                                      </p:cBhvr>
                                    </p:animEffect>
                                  </p:childTnLst>
                                </p:cTn>
                              </p:par>
                            </p:childTnLst>
                          </p:cTn>
                        </p:par>
                      </p:childTnLst>
                    </p:cTn>
                  </p:par>
                </p:childTnLst>
              </p:cTn>
              <p:nextCondLst>
                <p:cond evt="onClick" delay="0">
                  <p:tgtEl>
                    <p:spTgt spid="9"/>
                  </p:tgtEl>
                </p:cond>
              </p:nextCondLst>
            </p:seq>
            <p:seq concurrent="1" nextAc="seek">
              <p:cTn id="20" restart="whenNotActive" fill="hold" evtFilter="cancelBubble" nodeType="interactiveSeq">
                <p:stCondLst>
                  <p:cond evt="onClick" delay="0">
                    <p:tgtEl>
                      <p:spTgt spid="5"/>
                    </p:tgtEl>
                  </p:cond>
                </p:stCondLst>
                <p:endSync evt="end" delay="0">
                  <p:rtn val="all"/>
                </p:endSync>
                <p:childTnLst>
                  <p:par>
                    <p:cTn id="21" fill="hold">
                      <p:stCondLst>
                        <p:cond delay="0"/>
                      </p:stCondLst>
                      <p:childTnLst>
                        <p:par>
                          <p:cTn id="22" fill="hold">
                            <p:stCondLst>
                              <p:cond delay="0"/>
                            </p:stCondLst>
                            <p:childTnLst>
                              <p:par>
                                <p:cTn id="23" presetID="22" presetClass="entr" presetSubtype="8"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left)">
                                      <p:cBhvr>
                                        <p:cTn id="25" dur="1000"/>
                                        <p:tgtEl>
                                          <p:spTgt spid="7"/>
                                        </p:tgtEl>
                                      </p:cBhvr>
                                    </p:animEffect>
                                  </p:childTnLst>
                                </p:cTn>
                              </p:par>
                              <p:par>
                                <p:cTn id="26" presetID="9" presetClass="entr" presetSubtype="0" fill="hold" nodeType="withEffect">
                                  <p:stCondLst>
                                    <p:cond delay="0"/>
                                  </p:stCondLst>
                                  <p:childTnLst>
                                    <p:set>
                                      <p:cBhvr>
                                        <p:cTn id="27" dur="1" fill="hold">
                                          <p:stCondLst>
                                            <p:cond delay="0"/>
                                          </p:stCondLst>
                                        </p:cTn>
                                        <p:tgtEl>
                                          <p:spTgt spid="4103"/>
                                        </p:tgtEl>
                                        <p:attrNameLst>
                                          <p:attrName>style.visibility</p:attrName>
                                        </p:attrNameLst>
                                      </p:cBhvr>
                                      <p:to>
                                        <p:strVal val="visible"/>
                                      </p:to>
                                    </p:set>
                                    <p:animEffect transition="in" filter="dissolve">
                                      <p:cBhvr>
                                        <p:cTn id="28" dur="500"/>
                                        <p:tgtEl>
                                          <p:spTgt spid="4103"/>
                                        </p:tgtEl>
                                      </p:cBhvr>
                                    </p:animEffect>
                                  </p:childTnLst>
                                </p:cTn>
                              </p:par>
                            </p:childTnLst>
                          </p:cTn>
                        </p:par>
                      </p:childTnLst>
                    </p:cTn>
                  </p:par>
                </p:childTnLst>
              </p:cTn>
              <p:nextCondLst>
                <p:cond evt="onClick" delay="0">
                  <p:tgtEl>
                    <p:spTgt spid="5"/>
                  </p:tgtEl>
                </p:cond>
              </p:nextCondLst>
            </p:seq>
            <p:seq concurrent="1" nextAc="seek">
              <p:cTn id="29" restart="whenNotActive" fill="hold" evtFilter="cancelBubble" nodeType="interactiveSeq">
                <p:stCondLst>
                  <p:cond evt="onClick" delay="0">
                    <p:tgtEl>
                      <p:spTgt spid="8"/>
                    </p:tgtEl>
                  </p:cond>
                </p:stCondLst>
                <p:endSync evt="end" delay="0">
                  <p:rtn val="all"/>
                </p:endSync>
                <p:childTnLst>
                  <p:par>
                    <p:cTn id="30" fill="hold">
                      <p:stCondLst>
                        <p:cond delay="0"/>
                      </p:stCondLst>
                      <p:childTnLst>
                        <p:par>
                          <p:cTn id="31" fill="hold">
                            <p:stCondLst>
                              <p:cond delay="0"/>
                            </p:stCondLst>
                            <p:childTnLst>
                              <p:par>
                                <p:cTn id="32" presetID="22" presetClass="entr" presetSubtype="2" fill="hold"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right)">
                                      <p:cBhvr>
                                        <p:cTn id="34" dur="500"/>
                                        <p:tgtEl>
                                          <p:spTgt spid="13"/>
                                        </p:tgtEl>
                                      </p:cBhvr>
                                    </p:animEffect>
                                  </p:childTnLst>
                                </p:cTn>
                              </p:par>
                              <p:par>
                                <p:cTn id="35" presetID="22" presetClass="entr" presetSubtype="8" fill="hold"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left)">
                                      <p:cBhvr>
                                        <p:cTn id="37" dur="500"/>
                                        <p:tgtEl>
                                          <p:spTgt spid="12"/>
                                        </p:tgtEl>
                                      </p:cBhvr>
                                    </p:animEffect>
                                  </p:childTnLst>
                                </p:cTn>
                              </p:par>
                              <p:par>
                                <p:cTn id="38" presetID="9" presetClass="exit" presetSubtype="0" fill="hold" nodeType="withEffect">
                                  <p:stCondLst>
                                    <p:cond delay="4000"/>
                                  </p:stCondLst>
                                  <p:childTnLst>
                                    <p:animEffect transition="out" filter="dissolve">
                                      <p:cBhvr>
                                        <p:cTn id="39" dur="500"/>
                                        <p:tgtEl>
                                          <p:spTgt spid="13"/>
                                        </p:tgtEl>
                                      </p:cBhvr>
                                    </p:animEffect>
                                    <p:set>
                                      <p:cBhvr>
                                        <p:cTn id="40" dur="1" fill="hold">
                                          <p:stCondLst>
                                            <p:cond delay="499"/>
                                          </p:stCondLst>
                                        </p:cTn>
                                        <p:tgtEl>
                                          <p:spTgt spid="13"/>
                                        </p:tgtEl>
                                        <p:attrNameLst>
                                          <p:attrName>style.visibility</p:attrName>
                                        </p:attrNameLst>
                                      </p:cBhvr>
                                      <p:to>
                                        <p:strVal val="hidden"/>
                                      </p:to>
                                    </p:set>
                                  </p:childTnLst>
                                </p:cTn>
                              </p:par>
                              <p:par>
                                <p:cTn id="41" presetID="9" presetClass="exit" presetSubtype="0" fill="hold" nodeType="withEffect">
                                  <p:stCondLst>
                                    <p:cond delay="4000"/>
                                  </p:stCondLst>
                                  <p:childTnLst>
                                    <p:animEffect transition="out" filter="dissolve">
                                      <p:cBhvr>
                                        <p:cTn id="42" dur="500"/>
                                        <p:tgtEl>
                                          <p:spTgt spid="12"/>
                                        </p:tgtEl>
                                      </p:cBhvr>
                                    </p:animEffect>
                                    <p:set>
                                      <p:cBhvr>
                                        <p:cTn id="43"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44" restart="whenNotActive" fill="hold" evtFilter="cancelBubble" nodeType="interactiveSeq">
                <p:stCondLst>
                  <p:cond evt="onClick" delay="0">
                    <p:tgtEl>
                      <p:spTgt spid="7"/>
                    </p:tgtEl>
                  </p:cond>
                </p:stCondLst>
                <p:endSync evt="end" delay="0">
                  <p:rtn val="all"/>
                </p:endSync>
                <p:childTnLst>
                  <p:par>
                    <p:cTn id="45" fill="hold">
                      <p:stCondLst>
                        <p:cond delay="0"/>
                      </p:stCondLst>
                      <p:childTnLst>
                        <p:par>
                          <p:cTn id="46" fill="hold">
                            <p:stCondLst>
                              <p:cond delay="0"/>
                            </p:stCondLst>
                            <p:childTnLst>
                              <p:par>
                                <p:cTn id="47" presetID="22" presetClass="entr" presetSubtype="8" fill="hold" nodeType="with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wipe(left)">
                                      <p:cBhvr>
                                        <p:cTn id="49" dur="500"/>
                                        <p:tgtEl>
                                          <p:spTgt spid="10"/>
                                        </p:tgtEl>
                                      </p:cBhvr>
                                    </p:animEffect>
                                  </p:childTnLst>
                                </p:cTn>
                              </p:par>
                              <p:par>
                                <p:cTn id="50" presetID="22" presetClass="entr" presetSubtype="2" fill="hold" nodeType="with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wipe(right)">
                                      <p:cBhvr>
                                        <p:cTn id="52" dur="500"/>
                                        <p:tgtEl>
                                          <p:spTgt spid="11"/>
                                        </p:tgtEl>
                                      </p:cBhvr>
                                    </p:animEffect>
                                  </p:childTnLst>
                                </p:cTn>
                              </p:par>
                              <p:par>
                                <p:cTn id="53" presetID="9" presetClass="exit" presetSubtype="0" fill="hold" nodeType="withEffect">
                                  <p:stCondLst>
                                    <p:cond delay="4000"/>
                                  </p:stCondLst>
                                  <p:childTnLst>
                                    <p:animEffect transition="out" filter="dissolve">
                                      <p:cBhvr>
                                        <p:cTn id="54" dur="2000"/>
                                        <p:tgtEl>
                                          <p:spTgt spid="10"/>
                                        </p:tgtEl>
                                      </p:cBhvr>
                                    </p:animEffect>
                                    <p:set>
                                      <p:cBhvr>
                                        <p:cTn id="55" dur="1" fill="hold">
                                          <p:stCondLst>
                                            <p:cond delay="1999"/>
                                          </p:stCondLst>
                                        </p:cTn>
                                        <p:tgtEl>
                                          <p:spTgt spid="10"/>
                                        </p:tgtEl>
                                        <p:attrNameLst>
                                          <p:attrName>style.visibility</p:attrName>
                                        </p:attrNameLst>
                                      </p:cBhvr>
                                      <p:to>
                                        <p:strVal val="hidden"/>
                                      </p:to>
                                    </p:set>
                                  </p:childTnLst>
                                </p:cTn>
                              </p:par>
                              <p:par>
                                <p:cTn id="56" presetID="9" presetClass="exit" presetSubtype="0" fill="hold" nodeType="withEffect">
                                  <p:stCondLst>
                                    <p:cond delay="4000"/>
                                  </p:stCondLst>
                                  <p:childTnLst>
                                    <p:animEffect transition="out" filter="dissolve">
                                      <p:cBhvr>
                                        <p:cTn id="57" dur="2000"/>
                                        <p:tgtEl>
                                          <p:spTgt spid="11"/>
                                        </p:tgtEl>
                                      </p:cBhvr>
                                    </p:animEffect>
                                    <p:set>
                                      <p:cBhvr>
                                        <p:cTn id="58" dur="1" fill="hold">
                                          <p:stCondLst>
                                            <p:cond delay="19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59" restart="whenNotActive" fill="hold" evtFilter="cancelBubble" nodeType="interactiveSeq">
                <p:stCondLst>
                  <p:cond evt="onClick" delay="0">
                    <p:tgtEl>
                      <p:spTgt spid="2"/>
                    </p:tgtEl>
                  </p:cond>
                </p:stCondLst>
                <p:endSync evt="end" delay="0">
                  <p:rtn val="all"/>
                </p:endSync>
                <p:childTnLst>
                  <p:par>
                    <p:cTn id="60" fill="hold">
                      <p:stCondLst>
                        <p:cond delay="0"/>
                      </p:stCondLst>
                      <p:childTnLst>
                        <p:par>
                          <p:cTn id="61" fill="hold">
                            <p:stCondLst>
                              <p:cond delay="0"/>
                            </p:stCondLst>
                            <p:childTnLst>
                              <p:par>
                                <p:cTn id="62" presetID="22" presetClass="entr" presetSubtype="8" fill="hold" grpId="0" nodeType="clickEffect">
                                  <p:stCondLst>
                                    <p:cond delay="0"/>
                                  </p:stCondLst>
                                  <p:childTnLst>
                                    <p:set>
                                      <p:cBhvr>
                                        <p:cTn id="63" dur="1" fill="hold">
                                          <p:stCondLst>
                                            <p:cond delay="0"/>
                                          </p:stCondLst>
                                        </p:cTn>
                                        <p:tgtEl>
                                          <p:spTgt spid="4105"/>
                                        </p:tgtEl>
                                        <p:attrNameLst>
                                          <p:attrName>style.visibility</p:attrName>
                                        </p:attrNameLst>
                                      </p:cBhvr>
                                      <p:to>
                                        <p:strVal val="visible"/>
                                      </p:to>
                                    </p:set>
                                    <p:animEffect transition="in" filter="wipe(left)">
                                      <p:cBhvr>
                                        <p:cTn id="64" dur="500"/>
                                        <p:tgtEl>
                                          <p:spTgt spid="4105"/>
                                        </p:tgtEl>
                                      </p:cBhvr>
                                    </p:animEffect>
                                  </p:childTnLst>
                                </p:cTn>
                              </p:par>
                            </p:childTnLst>
                          </p:cTn>
                        </p:par>
                      </p:childTnLst>
                    </p:cTn>
                  </p:par>
                </p:childTnLst>
              </p:cTn>
              <p:nextCondLst>
                <p:cond evt="onClick" delay="0">
                  <p:tgtEl>
                    <p:spTgt spid="2"/>
                  </p:tgtEl>
                </p:cond>
              </p:nextCondLst>
            </p:seq>
          </p:childTnLst>
        </p:cTn>
      </p:par>
    </p:tnLst>
    <p:bldLst>
      <p:bldP spid="5" grpId="0" animBg="1"/>
      <p:bldP spid="7" grpId="0" animBg="1"/>
      <p:bldP spid="8" grpId="0" animBg="1"/>
      <p:bldP spid="9" grpId="0" animBg="1"/>
      <p:bldP spid="410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srcRect/>
          <a:tile tx="0" ty="0" sx="100000" sy="100000" flip="none" algn="tl"/>
        </a:blipFill>
        <a:effectLst/>
      </p:bgPr>
    </p:bg>
    <p:spTree>
      <p:nvGrpSpPr>
        <p:cNvPr id="1" name=""/>
        <p:cNvGrpSpPr/>
        <p:nvPr/>
      </p:nvGrpSpPr>
      <p:grpSpPr>
        <a:xfrm>
          <a:off x="0" y="0"/>
          <a:ext cx="0" cy="0"/>
          <a:chOff x="0" y="0"/>
          <a:chExt cx="0" cy="0"/>
        </a:xfrm>
      </p:grpSpPr>
      <p:pic>
        <p:nvPicPr>
          <p:cNvPr id="6146" name="Picture 2" descr="G:\картинки к уроку\рычаг.gif"/>
          <p:cNvPicPr>
            <a:picLocks noChangeAspect="1" noChangeArrowheads="1"/>
          </p:cNvPicPr>
          <p:nvPr/>
        </p:nvPicPr>
        <p:blipFill>
          <a:blip r:embed="rId3" cstate="email"/>
          <a:srcRect/>
          <a:stretch>
            <a:fillRect/>
          </a:stretch>
        </p:blipFill>
        <p:spPr bwMode="auto">
          <a:xfrm>
            <a:off x="4643438" y="2143125"/>
            <a:ext cx="3452812" cy="2439988"/>
          </a:xfrm>
          <a:prstGeom prst="rect">
            <a:avLst/>
          </a:prstGeom>
          <a:noFill/>
          <a:ln w="9525">
            <a:noFill/>
            <a:miter lim="800000"/>
            <a:headEnd/>
            <a:tailEnd/>
          </a:ln>
        </p:spPr>
      </p:pic>
      <p:sp>
        <p:nvSpPr>
          <p:cNvPr id="6147" name="Заголовок 2"/>
          <p:cNvSpPr>
            <a:spLocks noGrp="1"/>
          </p:cNvSpPr>
          <p:nvPr>
            <p:ph type="title"/>
          </p:nvPr>
        </p:nvSpPr>
        <p:spPr>
          <a:xfrm>
            <a:off x="571500" y="4857750"/>
            <a:ext cx="8229600" cy="1143000"/>
          </a:xfrm>
        </p:spPr>
        <p:txBody>
          <a:bodyPr/>
          <a:lstStyle/>
          <a:p>
            <a:pPr eaLnBrk="1" hangingPunct="1"/>
            <a:r>
              <a:rPr lang="ru-RU" sz="2800" b="1" smtClean="0">
                <a:solidFill>
                  <a:srgbClr val="FF0000"/>
                </a:solidFill>
              </a:rPr>
              <a:t>Рычаг </a:t>
            </a:r>
            <a:r>
              <a:rPr lang="ru-RU" sz="2800" smtClean="0"/>
              <a:t>– твердое тело, которое может вращаться вокруг неподвижной опоры. </a:t>
            </a:r>
          </a:p>
        </p:txBody>
      </p:sp>
      <p:sp>
        <p:nvSpPr>
          <p:cNvPr id="4" name="Заголовок 2"/>
          <p:cNvSpPr txBox="1">
            <a:spLocks/>
          </p:cNvSpPr>
          <p:nvPr/>
        </p:nvSpPr>
        <p:spPr bwMode="auto">
          <a:xfrm>
            <a:off x="357188" y="214313"/>
            <a:ext cx="8501062" cy="1714500"/>
          </a:xfrm>
          <a:prstGeom prst="rect">
            <a:avLst/>
          </a:prstGeom>
          <a:noFill/>
          <a:ln w="9525">
            <a:noFill/>
            <a:miter lim="800000"/>
            <a:headEnd/>
            <a:tailEnd/>
          </a:ln>
        </p:spPr>
        <p:txBody>
          <a:bodyPr anchor="ctr"/>
          <a:lstStyle/>
          <a:p>
            <a:pPr algn="just">
              <a:defRPr/>
            </a:pPr>
            <a:r>
              <a:rPr lang="ru-RU" sz="2400" dirty="0">
                <a:latin typeface="+mj-lt"/>
                <a:ea typeface="+mj-ea"/>
                <a:cs typeface="+mj-cs"/>
              </a:rPr>
              <a:t>Из жизненного опыта мы знаем, что человеку трудно поднять тяжелый предмет. Сила, которую он прикладывает, недостаточна, чтобы преодолеть силу тяжести предмета. Но, прикладывая ту же силу, этот предмет можно сдвинуть при помощи достаточно длинной палки – </a:t>
            </a:r>
            <a:r>
              <a:rPr lang="ru-RU" sz="2400" i="1" dirty="0">
                <a:latin typeface="+mj-lt"/>
                <a:ea typeface="+mj-ea"/>
                <a:cs typeface="+mj-cs"/>
              </a:rPr>
              <a:t>рычага</a:t>
            </a:r>
            <a:r>
              <a:rPr lang="ru-RU" sz="2400" dirty="0">
                <a:latin typeface="+mj-lt"/>
                <a:ea typeface="+mj-ea"/>
                <a:cs typeface="+mj-cs"/>
              </a:rPr>
              <a:t>.</a:t>
            </a:r>
          </a:p>
        </p:txBody>
      </p:sp>
      <p:pic>
        <p:nvPicPr>
          <p:cNvPr id="6149" name="Picture 3"/>
          <p:cNvPicPr>
            <a:picLocks noChangeAspect="1" noChangeArrowheads="1"/>
          </p:cNvPicPr>
          <p:nvPr/>
        </p:nvPicPr>
        <p:blipFill>
          <a:blip r:embed="rId4" cstate="email"/>
          <a:srcRect/>
          <a:stretch>
            <a:fillRect/>
          </a:stretch>
        </p:blipFill>
        <p:spPr bwMode="auto">
          <a:xfrm>
            <a:off x="857250" y="2214563"/>
            <a:ext cx="2897188" cy="2444750"/>
          </a:xfrm>
          <a:prstGeom prst="rect">
            <a:avLst/>
          </a:prstGeom>
          <a:noFill/>
          <a:ln w="9525">
            <a:noFill/>
            <a:miter lim="800000"/>
            <a:headEnd/>
            <a:tailEnd/>
          </a:ln>
        </p:spPr>
      </p:pic>
      <p:sp>
        <p:nvSpPr>
          <p:cNvPr id="6" name="Управляющая кнопка: далее 5">
            <a:hlinkClick r:id="rId5" action="ppaction://hlinksldjump" highlightClick="1"/>
          </p:cNvPr>
          <p:cNvSpPr/>
          <p:nvPr/>
        </p:nvSpPr>
        <p:spPr>
          <a:xfrm>
            <a:off x="8215313" y="6215063"/>
            <a:ext cx="642937" cy="357187"/>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6149"/>
                    </p:tgtEl>
                  </p:cond>
                </p:stCondLst>
                <p:endSync evt="end" delay="0">
                  <p:rtn val="all"/>
                </p:endSync>
                <p:childTnLst>
                  <p:par>
                    <p:cTn id="3" fill="hold">
                      <p:stCondLst>
                        <p:cond delay="0"/>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dissolve">
                                      <p:cBhvr>
                                        <p:cTn id="7" dur="500"/>
                                        <p:tgtEl>
                                          <p:spTgt spid="6146"/>
                                        </p:tgtEl>
                                      </p:cBhvr>
                                    </p:animEffect>
                                  </p:childTnLst>
                                </p:cTn>
                              </p:par>
                            </p:childTnLst>
                          </p:cTn>
                        </p:par>
                      </p:childTnLst>
                    </p:cTn>
                  </p:par>
                </p:childTnLst>
              </p:cTn>
              <p:nextCondLst>
                <p:cond evt="onClick" delay="0">
                  <p:tgtEl>
                    <p:spTgt spid="6149"/>
                  </p:tgtEl>
                </p:cond>
              </p:nextCondLst>
            </p:seq>
            <p:seq concurrent="1" nextAc="seek">
              <p:cTn id="8" restart="whenNotActive" fill="hold" evtFilter="cancelBubble" nodeType="interactiveSeq">
                <p:stCondLst>
                  <p:cond evt="onClick" delay="0">
                    <p:tgtEl>
                      <p:spTgt spid="6146"/>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147"/>
                                        </p:tgtEl>
                                        <p:attrNameLst>
                                          <p:attrName>style.visibility</p:attrName>
                                        </p:attrNameLst>
                                      </p:cBhvr>
                                      <p:to>
                                        <p:strVal val="visible"/>
                                      </p:to>
                                    </p:set>
                                    <p:animEffect transition="in" filter="fade">
                                      <p:cBhvr>
                                        <p:cTn id="13" dur="500"/>
                                        <p:tgtEl>
                                          <p:spTgt spid="6147"/>
                                        </p:tgtEl>
                                      </p:cBhvr>
                                    </p:animEffect>
                                  </p:childTnLst>
                                </p:cTn>
                              </p:par>
                            </p:childTnLst>
                          </p:cTn>
                        </p:par>
                      </p:childTnLst>
                    </p:cTn>
                  </p:par>
                </p:childTnLst>
              </p:cTn>
              <p:nextCondLst>
                <p:cond evt="onClick" delay="0">
                  <p:tgtEl>
                    <p:spTgt spid="6146"/>
                  </p:tgtEl>
                </p:cond>
              </p:nextCondLst>
            </p:seq>
          </p:childTnLst>
        </p:cTn>
      </p:par>
    </p:tnLst>
    <p:bldLst>
      <p:bldP spid="614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srcRect/>
          <a:tile tx="0" ty="0" sx="100000" sy="100000" flip="none" algn="tl"/>
        </a:blipFill>
        <a:effectLst/>
      </p:bgPr>
    </p:bg>
    <p:spTree>
      <p:nvGrpSpPr>
        <p:cNvPr id="1" name=""/>
        <p:cNvGrpSpPr/>
        <p:nvPr/>
      </p:nvGrpSpPr>
      <p:grpSpPr>
        <a:xfrm>
          <a:off x="0" y="0"/>
          <a:ext cx="0" cy="0"/>
          <a:chOff x="0" y="0"/>
          <a:chExt cx="0" cy="0"/>
        </a:xfrm>
      </p:grpSpPr>
      <p:sp>
        <p:nvSpPr>
          <p:cNvPr id="7170" name="Заголовок 1"/>
          <p:cNvSpPr>
            <a:spLocks noGrp="1"/>
          </p:cNvSpPr>
          <p:nvPr>
            <p:ph type="title"/>
          </p:nvPr>
        </p:nvSpPr>
        <p:spPr>
          <a:xfrm>
            <a:off x="2428875" y="214313"/>
            <a:ext cx="4400550" cy="714375"/>
          </a:xfrm>
        </p:spPr>
        <p:txBody>
          <a:bodyPr/>
          <a:lstStyle/>
          <a:p>
            <a:pPr eaLnBrk="1" hangingPunct="1">
              <a:defRPr/>
            </a:pPr>
            <a:r>
              <a:rPr lang="ru-RU" sz="2800" b="1" dirty="0" smtClean="0">
                <a:solidFill>
                  <a:schemeClr val="accent4">
                    <a:lumMod val="50000"/>
                  </a:schemeClr>
                </a:solidFill>
              </a:rPr>
              <a:t>Устройство рычага</a:t>
            </a:r>
          </a:p>
        </p:txBody>
      </p:sp>
      <p:pic>
        <p:nvPicPr>
          <p:cNvPr id="7171" name="Picture 2"/>
          <p:cNvPicPr>
            <a:picLocks noChangeAspect="1" noChangeArrowheads="1"/>
          </p:cNvPicPr>
          <p:nvPr/>
        </p:nvPicPr>
        <p:blipFill>
          <a:blip r:embed="rId3" cstate="email"/>
          <a:srcRect/>
          <a:stretch>
            <a:fillRect/>
          </a:stretch>
        </p:blipFill>
        <p:spPr bwMode="auto">
          <a:xfrm>
            <a:off x="4929188" y="1285875"/>
            <a:ext cx="3571875" cy="2709863"/>
          </a:xfrm>
          <a:prstGeom prst="rect">
            <a:avLst/>
          </a:prstGeom>
          <a:noFill/>
          <a:ln w="9525">
            <a:noFill/>
            <a:miter lim="800000"/>
            <a:headEnd/>
            <a:tailEnd/>
          </a:ln>
        </p:spPr>
      </p:pic>
      <p:pic>
        <p:nvPicPr>
          <p:cNvPr id="7172" name="Picture 4"/>
          <p:cNvPicPr>
            <a:picLocks noChangeAspect="1" noChangeArrowheads="1"/>
          </p:cNvPicPr>
          <p:nvPr/>
        </p:nvPicPr>
        <p:blipFill>
          <a:blip r:embed="rId4" cstate="email"/>
          <a:srcRect/>
          <a:stretch>
            <a:fillRect/>
          </a:stretch>
        </p:blipFill>
        <p:spPr bwMode="auto">
          <a:xfrm>
            <a:off x="428625" y="1285875"/>
            <a:ext cx="4164013" cy="2714625"/>
          </a:xfrm>
          <a:prstGeom prst="rect">
            <a:avLst/>
          </a:prstGeom>
          <a:noFill/>
          <a:ln w="9525">
            <a:noFill/>
            <a:miter lim="800000"/>
            <a:headEnd/>
            <a:tailEnd/>
          </a:ln>
        </p:spPr>
      </p:pic>
      <p:sp>
        <p:nvSpPr>
          <p:cNvPr id="7173" name="Rectangle 5"/>
          <p:cNvSpPr>
            <a:spLocks noChangeArrowheads="1"/>
          </p:cNvSpPr>
          <p:nvPr/>
        </p:nvSpPr>
        <p:spPr bwMode="auto">
          <a:xfrm>
            <a:off x="1214438" y="4714875"/>
            <a:ext cx="5500687" cy="492125"/>
          </a:xfrm>
          <a:prstGeom prst="rect">
            <a:avLst/>
          </a:prstGeom>
          <a:noFill/>
          <a:ln w="9525">
            <a:noFill/>
            <a:miter lim="800000"/>
            <a:headEnd/>
            <a:tailEnd/>
          </a:ln>
        </p:spPr>
        <p:txBody>
          <a:bodyPr anchor="ctr">
            <a:spAutoFit/>
          </a:bodyPr>
          <a:lstStyle/>
          <a:p>
            <a:r>
              <a:rPr lang="en-US" sz="2600" i="1">
                <a:latin typeface="Times New Roman" pitchFamily="18" charset="0"/>
                <a:ea typeface="Calibri" pitchFamily="34" charset="0"/>
                <a:cs typeface="Times New Roman" pitchFamily="18" charset="0"/>
              </a:rPr>
              <a:t>F</a:t>
            </a:r>
            <a:r>
              <a:rPr lang="en-US" sz="2600" i="1" baseline="-30000">
                <a:latin typeface="Times New Roman" pitchFamily="18" charset="0"/>
                <a:ea typeface="Calibri" pitchFamily="34" charset="0"/>
                <a:cs typeface="Times New Roman" pitchFamily="18" charset="0"/>
              </a:rPr>
              <a:t>1</a:t>
            </a:r>
            <a:r>
              <a:rPr lang="ru-RU" sz="2600" i="1" baseline="-30000">
                <a:latin typeface="Times New Roman" pitchFamily="18" charset="0"/>
                <a:ea typeface="Calibri" pitchFamily="34" charset="0"/>
                <a:cs typeface="Times New Roman" pitchFamily="18" charset="0"/>
              </a:rPr>
              <a:t>,</a:t>
            </a:r>
            <a:r>
              <a:rPr lang="en-US" sz="2600" i="1">
                <a:latin typeface="Times New Roman" pitchFamily="18" charset="0"/>
                <a:ea typeface="Calibri" pitchFamily="34" charset="0"/>
                <a:cs typeface="Times New Roman" pitchFamily="18" charset="0"/>
              </a:rPr>
              <a:t> F</a:t>
            </a:r>
            <a:r>
              <a:rPr lang="en-US" sz="2600" i="1" baseline="-30000">
                <a:latin typeface="Times New Roman" pitchFamily="18" charset="0"/>
                <a:ea typeface="Calibri" pitchFamily="34" charset="0"/>
                <a:cs typeface="Times New Roman" pitchFamily="18" charset="0"/>
              </a:rPr>
              <a:t>2</a:t>
            </a:r>
            <a:r>
              <a:rPr lang="ru-RU" sz="2600" i="1">
                <a:latin typeface="Times New Roman" pitchFamily="18" charset="0"/>
                <a:ea typeface="Calibri" pitchFamily="34" charset="0"/>
                <a:cs typeface="Times New Roman" pitchFamily="18" charset="0"/>
              </a:rPr>
              <a:t> – </a:t>
            </a:r>
            <a:r>
              <a:rPr lang="ru-RU" sz="2600">
                <a:latin typeface="Times New Roman" pitchFamily="18" charset="0"/>
                <a:ea typeface="Calibri" pitchFamily="34" charset="0"/>
                <a:cs typeface="Times New Roman" pitchFamily="18" charset="0"/>
              </a:rPr>
              <a:t>силы, действующие на рычаг.</a:t>
            </a:r>
            <a:endParaRPr lang="en-US">
              <a:latin typeface="Calibri" pitchFamily="34" charset="0"/>
              <a:ea typeface="Calibri" pitchFamily="34" charset="0"/>
              <a:cs typeface="Times New Roman" pitchFamily="18" charset="0"/>
            </a:endParaRPr>
          </a:p>
        </p:txBody>
      </p:sp>
      <p:sp>
        <p:nvSpPr>
          <p:cNvPr id="7174" name="Rectangle 7"/>
          <p:cNvSpPr>
            <a:spLocks noChangeArrowheads="1"/>
          </p:cNvSpPr>
          <p:nvPr/>
        </p:nvSpPr>
        <p:spPr bwMode="auto">
          <a:xfrm>
            <a:off x="1214438" y="4214813"/>
            <a:ext cx="2600325" cy="492125"/>
          </a:xfrm>
          <a:prstGeom prst="rect">
            <a:avLst/>
          </a:prstGeom>
          <a:noFill/>
          <a:ln w="9525">
            <a:noFill/>
            <a:miter lim="800000"/>
            <a:headEnd/>
            <a:tailEnd/>
          </a:ln>
        </p:spPr>
        <p:txBody>
          <a:bodyPr wrap="none" anchor="ctr">
            <a:spAutoFit/>
          </a:bodyPr>
          <a:lstStyle/>
          <a:p>
            <a:r>
              <a:rPr lang="ru-RU" sz="2600" i="1">
                <a:latin typeface="Times New Roman" pitchFamily="18" charset="0"/>
                <a:cs typeface="Times New Roman" pitchFamily="18" charset="0"/>
              </a:rPr>
              <a:t>О – </a:t>
            </a:r>
            <a:r>
              <a:rPr lang="ru-RU" sz="2600">
                <a:latin typeface="Times New Roman" pitchFamily="18" charset="0"/>
                <a:cs typeface="Times New Roman" pitchFamily="18" charset="0"/>
              </a:rPr>
              <a:t>точка опоры.</a:t>
            </a:r>
            <a:endParaRPr lang="en-US">
              <a:latin typeface="Calibri" pitchFamily="34" charset="0"/>
            </a:endParaRPr>
          </a:p>
        </p:txBody>
      </p:sp>
      <p:sp>
        <p:nvSpPr>
          <p:cNvPr id="7175" name="Rectangle 8"/>
          <p:cNvSpPr>
            <a:spLocks noChangeArrowheads="1"/>
          </p:cNvSpPr>
          <p:nvPr/>
        </p:nvSpPr>
        <p:spPr bwMode="auto">
          <a:xfrm>
            <a:off x="1285875" y="5286375"/>
            <a:ext cx="2955925" cy="492125"/>
          </a:xfrm>
          <a:prstGeom prst="rect">
            <a:avLst/>
          </a:prstGeom>
          <a:noFill/>
          <a:ln w="9525">
            <a:noFill/>
            <a:miter lim="800000"/>
            <a:headEnd/>
            <a:tailEnd/>
          </a:ln>
        </p:spPr>
        <p:txBody>
          <a:bodyPr wrap="none" anchor="ctr">
            <a:spAutoFit/>
          </a:bodyPr>
          <a:lstStyle/>
          <a:p>
            <a:r>
              <a:rPr lang="en-US" sz="2600" i="1">
                <a:latin typeface="Times New Roman" pitchFamily="18" charset="0"/>
                <a:ea typeface="Calibri" pitchFamily="34" charset="0"/>
                <a:cs typeface="Times New Roman" pitchFamily="18" charset="0"/>
              </a:rPr>
              <a:t>l</a:t>
            </a:r>
            <a:r>
              <a:rPr lang="en-US" sz="2600" i="1" baseline="-30000">
                <a:latin typeface="Times New Roman" pitchFamily="18" charset="0"/>
                <a:ea typeface="Calibri" pitchFamily="34" charset="0"/>
                <a:cs typeface="Times New Roman" pitchFamily="18" charset="0"/>
              </a:rPr>
              <a:t>1</a:t>
            </a:r>
            <a:r>
              <a:rPr lang="ru-RU" sz="2600" i="1" baseline="-30000">
                <a:latin typeface="Times New Roman" pitchFamily="18" charset="0"/>
                <a:ea typeface="Calibri" pitchFamily="34" charset="0"/>
                <a:cs typeface="Times New Roman" pitchFamily="18" charset="0"/>
              </a:rPr>
              <a:t> </a:t>
            </a:r>
            <a:r>
              <a:rPr lang="ru-RU" sz="2600" i="1">
                <a:latin typeface="Times New Roman" pitchFamily="18" charset="0"/>
                <a:ea typeface="Calibri" pitchFamily="34" charset="0"/>
                <a:cs typeface="Times New Roman" pitchFamily="18" charset="0"/>
              </a:rPr>
              <a:t> - </a:t>
            </a:r>
            <a:r>
              <a:rPr lang="ru-RU" sz="2600">
                <a:latin typeface="Times New Roman" pitchFamily="18" charset="0"/>
                <a:ea typeface="Calibri" pitchFamily="34" charset="0"/>
                <a:cs typeface="Times New Roman" pitchFamily="18" charset="0"/>
              </a:rPr>
              <a:t>плечо силы</a:t>
            </a:r>
            <a:r>
              <a:rPr lang="en-US" sz="2600">
                <a:latin typeface="Times New Roman" pitchFamily="18" charset="0"/>
                <a:ea typeface="Calibri" pitchFamily="34" charset="0"/>
                <a:cs typeface="Times New Roman" pitchFamily="18" charset="0"/>
              </a:rPr>
              <a:t> </a:t>
            </a:r>
            <a:r>
              <a:rPr lang="en-US" sz="2600" i="1">
                <a:latin typeface="Times New Roman" pitchFamily="18" charset="0"/>
                <a:ea typeface="Calibri" pitchFamily="34" charset="0"/>
                <a:cs typeface="Times New Roman" pitchFamily="18" charset="0"/>
              </a:rPr>
              <a:t>F</a:t>
            </a:r>
            <a:r>
              <a:rPr lang="en-US" sz="2600" i="1" baseline="-30000">
                <a:latin typeface="Times New Roman" pitchFamily="18" charset="0"/>
                <a:ea typeface="Calibri" pitchFamily="34" charset="0"/>
                <a:cs typeface="Times New Roman" pitchFamily="18" charset="0"/>
              </a:rPr>
              <a:t>1</a:t>
            </a:r>
            <a:r>
              <a:rPr lang="ru-RU" sz="2600" i="1">
                <a:latin typeface="Times New Roman" pitchFamily="18" charset="0"/>
                <a:ea typeface="Calibri" pitchFamily="34" charset="0"/>
                <a:cs typeface="Times New Roman" pitchFamily="18" charset="0"/>
              </a:rPr>
              <a:t>  </a:t>
            </a:r>
            <a:endParaRPr lang="en-US">
              <a:latin typeface="Calibri" pitchFamily="34" charset="0"/>
              <a:ea typeface="Calibri" pitchFamily="34" charset="0"/>
              <a:cs typeface="Times New Roman" pitchFamily="18" charset="0"/>
            </a:endParaRPr>
          </a:p>
        </p:txBody>
      </p:sp>
      <p:sp>
        <p:nvSpPr>
          <p:cNvPr id="7176" name="Rectangle 9"/>
          <p:cNvSpPr>
            <a:spLocks noChangeArrowheads="1"/>
          </p:cNvSpPr>
          <p:nvPr/>
        </p:nvSpPr>
        <p:spPr bwMode="auto">
          <a:xfrm>
            <a:off x="1285875" y="5857875"/>
            <a:ext cx="2900363" cy="492125"/>
          </a:xfrm>
          <a:prstGeom prst="rect">
            <a:avLst/>
          </a:prstGeom>
          <a:noFill/>
          <a:ln w="9525">
            <a:noFill/>
            <a:miter lim="800000"/>
            <a:headEnd/>
            <a:tailEnd/>
          </a:ln>
        </p:spPr>
        <p:txBody>
          <a:bodyPr wrap="none" anchor="ctr">
            <a:spAutoFit/>
          </a:bodyPr>
          <a:lstStyle/>
          <a:p>
            <a:r>
              <a:rPr lang="en-US" sz="2600" i="1">
                <a:latin typeface="Times New Roman" pitchFamily="18" charset="0"/>
                <a:ea typeface="Calibri" pitchFamily="34" charset="0"/>
                <a:cs typeface="Times New Roman" pitchFamily="18" charset="0"/>
              </a:rPr>
              <a:t>l</a:t>
            </a:r>
            <a:r>
              <a:rPr lang="en-US" sz="2600" i="1" baseline="-30000">
                <a:latin typeface="Times New Roman" pitchFamily="18" charset="0"/>
                <a:ea typeface="Calibri" pitchFamily="34" charset="0"/>
                <a:cs typeface="Times New Roman" pitchFamily="18" charset="0"/>
              </a:rPr>
              <a:t>2</a:t>
            </a:r>
            <a:r>
              <a:rPr lang="ru-RU" sz="2600" i="1" baseline="-30000">
                <a:latin typeface="Times New Roman" pitchFamily="18" charset="0"/>
                <a:ea typeface="Calibri" pitchFamily="34" charset="0"/>
                <a:cs typeface="Times New Roman" pitchFamily="18" charset="0"/>
              </a:rPr>
              <a:t> </a:t>
            </a:r>
            <a:r>
              <a:rPr lang="ru-RU" sz="2600" i="1">
                <a:latin typeface="Times New Roman" pitchFamily="18" charset="0"/>
                <a:ea typeface="Calibri" pitchFamily="34" charset="0"/>
                <a:cs typeface="Times New Roman" pitchFamily="18" charset="0"/>
              </a:rPr>
              <a:t>- </a:t>
            </a:r>
            <a:r>
              <a:rPr lang="ru-RU" sz="2600">
                <a:latin typeface="Times New Roman" pitchFamily="18" charset="0"/>
                <a:ea typeface="Calibri" pitchFamily="34" charset="0"/>
                <a:cs typeface="Times New Roman" pitchFamily="18" charset="0"/>
              </a:rPr>
              <a:t>плечо силы</a:t>
            </a:r>
            <a:r>
              <a:rPr lang="en-US" sz="2600">
                <a:latin typeface="Times New Roman" pitchFamily="18" charset="0"/>
                <a:ea typeface="Calibri" pitchFamily="34" charset="0"/>
                <a:cs typeface="Times New Roman" pitchFamily="18" charset="0"/>
              </a:rPr>
              <a:t> </a:t>
            </a:r>
            <a:r>
              <a:rPr lang="en-US" sz="2600" i="1">
                <a:latin typeface="Times New Roman" pitchFamily="18" charset="0"/>
                <a:ea typeface="Calibri" pitchFamily="34" charset="0"/>
                <a:cs typeface="Times New Roman" pitchFamily="18" charset="0"/>
              </a:rPr>
              <a:t>F</a:t>
            </a:r>
            <a:r>
              <a:rPr lang="en-US" sz="2600" i="1" baseline="-30000">
                <a:latin typeface="Times New Roman" pitchFamily="18" charset="0"/>
                <a:ea typeface="Calibri" pitchFamily="34" charset="0"/>
                <a:cs typeface="Times New Roman" pitchFamily="18" charset="0"/>
              </a:rPr>
              <a:t>2</a:t>
            </a:r>
            <a:r>
              <a:rPr lang="ru-RU" sz="2600" i="1">
                <a:latin typeface="Times New Roman" pitchFamily="18" charset="0"/>
                <a:ea typeface="Calibri" pitchFamily="34" charset="0"/>
                <a:cs typeface="Times New Roman" pitchFamily="18" charset="0"/>
              </a:rPr>
              <a:t>  </a:t>
            </a:r>
            <a:r>
              <a:rPr lang="ru-RU" sz="2600" i="1" baseline="-30000">
                <a:latin typeface="Times New Roman" pitchFamily="18" charset="0"/>
                <a:ea typeface="Calibri" pitchFamily="34" charset="0"/>
                <a:cs typeface="Times New Roman" pitchFamily="18" charset="0"/>
              </a:rPr>
              <a:t> </a:t>
            </a:r>
            <a:endParaRPr lang="en-US">
              <a:latin typeface="Calibri" pitchFamily="34" charset="0"/>
              <a:ea typeface="Calibri" pitchFamily="34" charset="0"/>
              <a:cs typeface="Times New Roman" pitchFamily="18" charset="0"/>
            </a:endParaRPr>
          </a:p>
        </p:txBody>
      </p:sp>
      <p:grpSp>
        <p:nvGrpSpPr>
          <p:cNvPr id="2" name="Group 9"/>
          <p:cNvGrpSpPr>
            <a:grpSpLocks/>
          </p:cNvGrpSpPr>
          <p:nvPr/>
        </p:nvGrpSpPr>
        <p:grpSpPr bwMode="auto">
          <a:xfrm>
            <a:off x="928688" y="4357688"/>
            <a:ext cx="285750" cy="285750"/>
            <a:chOff x="2078" y="1680"/>
            <a:chExt cx="1615" cy="1615"/>
          </a:xfrm>
        </p:grpSpPr>
        <p:sp>
          <p:nvSpPr>
            <p:cNvPr id="6176"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6177"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19" name="Oval 12"/>
            <p:cNvSpPr>
              <a:spLocks noChangeArrowheads="1"/>
            </p:cNvSpPr>
            <p:nvPr/>
          </p:nvSpPr>
          <p:spPr bwMode="gray">
            <a:xfrm>
              <a:off x="2257" y="1859"/>
              <a:ext cx="1256" cy="125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20" name="Oval 13"/>
            <p:cNvSpPr>
              <a:spLocks noChangeArrowheads="1"/>
            </p:cNvSpPr>
            <p:nvPr/>
          </p:nvSpPr>
          <p:spPr bwMode="gray">
            <a:xfrm>
              <a:off x="2257" y="1859"/>
              <a:ext cx="1256" cy="1256"/>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21" name="Oval 14"/>
            <p:cNvSpPr>
              <a:spLocks noChangeArrowheads="1"/>
            </p:cNvSpPr>
            <p:nvPr/>
          </p:nvSpPr>
          <p:spPr bwMode="gray">
            <a:xfrm>
              <a:off x="2338" y="1940"/>
              <a:ext cx="1095"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22" name="Oval 15"/>
            <p:cNvSpPr>
              <a:spLocks noChangeArrowheads="1"/>
            </p:cNvSpPr>
            <p:nvPr/>
          </p:nvSpPr>
          <p:spPr bwMode="gray">
            <a:xfrm>
              <a:off x="2338" y="1940"/>
              <a:ext cx="1095" cy="1104"/>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3" name="Group 9"/>
          <p:cNvGrpSpPr>
            <a:grpSpLocks/>
          </p:cNvGrpSpPr>
          <p:nvPr/>
        </p:nvGrpSpPr>
        <p:grpSpPr bwMode="auto">
          <a:xfrm>
            <a:off x="928688" y="4857750"/>
            <a:ext cx="285750" cy="285750"/>
            <a:chOff x="2078" y="1680"/>
            <a:chExt cx="1615" cy="1615"/>
          </a:xfrm>
        </p:grpSpPr>
        <p:sp>
          <p:nvSpPr>
            <p:cNvPr id="6170"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6171"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26" name="Oval 12"/>
            <p:cNvSpPr>
              <a:spLocks noChangeArrowheads="1"/>
            </p:cNvSpPr>
            <p:nvPr/>
          </p:nvSpPr>
          <p:spPr bwMode="gray">
            <a:xfrm>
              <a:off x="2257" y="1859"/>
              <a:ext cx="1256" cy="125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27" name="Oval 13"/>
            <p:cNvSpPr>
              <a:spLocks noChangeArrowheads="1"/>
            </p:cNvSpPr>
            <p:nvPr/>
          </p:nvSpPr>
          <p:spPr bwMode="gray">
            <a:xfrm>
              <a:off x="2257" y="1859"/>
              <a:ext cx="1256" cy="1256"/>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28" name="Oval 14"/>
            <p:cNvSpPr>
              <a:spLocks noChangeArrowheads="1"/>
            </p:cNvSpPr>
            <p:nvPr/>
          </p:nvSpPr>
          <p:spPr bwMode="gray">
            <a:xfrm>
              <a:off x="2338" y="1940"/>
              <a:ext cx="1095"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29" name="Oval 15"/>
            <p:cNvSpPr>
              <a:spLocks noChangeArrowheads="1"/>
            </p:cNvSpPr>
            <p:nvPr/>
          </p:nvSpPr>
          <p:spPr bwMode="gray">
            <a:xfrm>
              <a:off x="2338" y="1940"/>
              <a:ext cx="1095" cy="1104"/>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4" name="Group 9"/>
          <p:cNvGrpSpPr>
            <a:grpSpLocks/>
          </p:cNvGrpSpPr>
          <p:nvPr/>
        </p:nvGrpSpPr>
        <p:grpSpPr bwMode="auto">
          <a:xfrm>
            <a:off x="928688" y="5429250"/>
            <a:ext cx="285750" cy="285750"/>
            <a:chOff x="2078" y="1680"/>
            <a:chExt cx="1615" cy="1615"/>
          </a:xfrm>
        </p:grpSpPr>
        <p:sp>
          <p:nvSpPr>
            <p:cNvPr id="6164"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6165"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33" name="Oval 12"/>
            <p:cNvSpPr>
              <a:spLocks noChangeArrowheads="1"/>
            </p:cNvSpPr>
            <p:nvPr/>
          </p:nvSpPr>
          <p:spPr bwMode="gray">
            <a:xfrm>
              <a:off x="2257" y="1859"/>
              <a:ext cx="1256" cy="125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34" name="Oval 13"/>
            <p:cNvSpPr>
              <a:spLocks noChangeArrowheads="1"/>
            </p:cNvSpPr>
            <p:nvPr/>
          </p:nvSpPr>
          <p:spPr bwMode="gray">
            <a:xfrm>
              <a:off x="2257" y="1859"/>
              <a:ext cx="1256" cy="1256"/>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35" name="Oval 14"/>
            <p:cNvSpPr>
              <a:spLocks noChangeArrowheads="1"/>
            </p:cNvSpPr>
            <p:nvPr/>
          </p:nvSpPr>
          <p:spPr bwMode="gray">
            <a:xfrm>
              <a:off x="2338" y="1940"/>
              <a:ext cx="1095"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36" name="Oval 15"/>
            <p:cNvSpPr>
              <a:spLocks noChangeArrowheads="1"/>
            </p:cNvSpPr>
            <p:nvPr/>
          </p:nvSpPr>
          <p:spPr bwMode="gray">
            <a:xfrm>
              <a:off x="2338" y="1940"/>
              <a:ext cx="1095" cy="1104"/>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5" name="Group 9"/>
          <p:cNvGrpSpPr>
            <a:grpSpLocks/>
          </p:cNvGrpSpPr>
          <p:nvPr/>
        </p:nvGrpSpPr>
        <p:grpSpPr bwMode="auto">
          <a:xfrm>
            <a:off x="928688" y="5929313"/>
            <a:ext cx="285750" cy="285750"/>
            <a:chOff x="2078" y="1680"/>
            <a:chExt cx="1615" cy="1615"/>
          </a:xfrm>
        </p:grpSpPr>
        <p:sp>
          <p:nvSpPr>
            <p:cNvPr id="6158"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6159"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40" name="Oval 12"/>
            <p:cNvSpPr>
              <a:spLocks noChangeArrowheads="1"/>
            </p:cNvSpPr>
            <p:nvPr/>
          </p:nvSpPr>
          <p:spPr bwMode="gray">
            <a:xfrm>
              <a:off x="2257" y="1859"/>
              <a:ext cx="1256" cy="1256"/>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41" name="Oval 13"/>
            <p:cNvSpPr>
              <a:spLocks noChangeArrowheads="1"/>
            </p:cNvSpPr>
            <p:nvPr/>
          </p:nvSpPr>
          <p:spPr bwMode="gray">
            <a:xfrm>
              <a:off x="2257" y="1859"/>
              <a:ext cx="1256" cy="1256"/>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42" name="Oval 14"/>
            <p:cNvSpPr>
              <a:spLocks noChangeArrowheads="1"/>
            </p:cNvSpPr>
            <p:nvPr/>
          </p:nvSpPr>
          <p:spPr bwMode="gray">
            <a:xfrm>
              <a:off x="2338" y="1940"/>
              <a:ext cx="1095"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43" name="Oval 15"/>
            <p:cNvSpPr>
              <a:spLocks noChangeArrowheads="1"/>
            </p:cNvSpPr>
            <p:nvPr/>
          </p:nvSpPr>
          <p:spPr bwMode="gray">
            <a:xfrm>
              <a:off x="2338" y="1940"/>
              <a:ext cx="1095" cy="1104"/>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sp>
        <p:nvSpPr>
          <p:cNvPr id="44" name="Управляющая кнопка: далее 43">
            <a:hlinkClick r:id="" action="ppaction://hlinkshowjump?jump=nextslide" highlightClick="1"/>
          </p:cNvPr>
          <p:cNvSpPr/>
          <p:nvPr/>
        </p:nvSpPr>
        <p:spPr>
          <a:xfrm>
            <a:off x="8215313" y="6215063"/>
            <a:ext cx="642937" cy="357187"/>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7172"/>
                    </p:tgtEl>
                  </p:cond>
                </p:stCondLst>
                <p:endSync evt="end" delay="0">
                  <p:rtn val="all"/>
                </p:endSync>
                <p:childTnLst>
                  <p:par>
                    <p:cTn id="3" fill="hold">
                      <p:stCondLst>
                        <p:cond delay="0"/>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wipe(left)">
                                      <p:cBhvr>
                                        <p:cTn id="7" dur="500"/>
                                        <p:tgtEl>
                                          <p:spTgt spid="7171"/>
                                        </p:tgtEl>
                                      </p:cBhvr>
                                    </p:animEffect>
                                  </p:childTnLst>
                                </p:cTn>
                              </p:par>
                              <p:par>
                                <p:cTn id="8" presetID="22" presetClass="entr" presetSubtype="8"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left)">
                                      <p:cBhvr>
                                        <p:cTn id="10" dur="500"/>
                                        <p:tgtEl>
                                          <p:spTgt spid="2"/>
                                        </p:tgtEl>
                                      </p:cBhvr>
                                    </p:animEffect>
                                  </p:childTnLst>
                                </p:cTn>
                              </p:par>
                              <p:par>
                                <p:cTn id="11" presetID="22" presetClass="entr" presetSubtype="8" fill="hold"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left)">
                                      <p:cBhvr>
                                        <p:cTn id="13" dur="500"/>
                                        <p:tgtEl>
                                          <p:spTgt spid="3"/>
                                        </p:tgtEl>
                                      </p:cBhvr>
                                    </p:animEffect>
                                  </p:childTnLst>
                                </p:cTn>
                              </p:par>
                              <p:par>
                                <p:cTn id="14" presetID="22" presetClass="entr" presetSubtype="8" fill="hold" nodeType="with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wipe(left)">
                                      <p:cBhvr>
                                        <p:cTn id="16" dur="500"/>
                                        <p:tgtEl>
                                          <p:spTgt spid="4"/>
                                        </p:tgtEl>
                                      </p:cBhvr>
                                    </p:animEffect>
                                  </p:childTnLst>
                                </p:cTn>
                              </p:par>
                              <p:par>
                                <p:cTn id="17" presetID="22" presetClass="entr" presetSubtype="8" fill="hold"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left)">
                                      <p:cBhvr>
                                        <p:cTn id="19" dur="500"/>
                                        <p:tgtEl>
                                          <p:spTgt spid="5"/>
                                        </p:tgtEl>
                                      </p:cBhvr>
                                    </p:animEffect>
                                  </p:childTnLst>
                                </p:cTn>
                              </p:par>
                            </p:childTnLst>
                          </p:cTn>
                        </p:par>
                      </p:childTnLst>
                    </p:cTn>
                  </p:par>
                </p:childTnLst>
              </p:cTn>
              <p:nextCondLst>
                <p:cond evt="onClick" delay="0">
                  <p:tgtEl>
                    <p:spTgt spid="7172"/>
                  </p:tgtEl>
                </p:cond>
              </p:nextCondLst>
            </p:seq>
            <p:seq concurrent="1" nextAc="seek">
              <p:cTn id="20" restart="whenNotActive" fill="hold" evtFilter="cancelBubble" nodeType="interactiveSeq">
                <p:stCondLst>
                  <p:cond evt="onClick" delay="0">
                    <p:tgtEl>
                      <p:spTgt spid="2"/>
                    </p:tgtEl>
                  </p:cond>
                </p:stCondLst>
                <p:endSync evt="end" delay="0">
                  <p:rtn val="all"/>
                </p:endSync>
                <p:childTnLst>
                  <p:par>
                    <p:cTn id="21" fill="hold">
                      <p:stCondLst>
                        <p:cond delay="0"/>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7174"/>
                                        </p:tgtEl>
                                        <p:attrNameLst>
                                          <p:attrName>style.visibility</p:attrName>
                                        </p:attrNameLst>
                                      </p:cBhvr>
                                      <p:to>
                                        <p:strVal val="visible"/>
                                      </p:to>
                                    </p:set>
                                    <p:animEffect transition="in" filter="wipe(left)">
                                      <p:cBhvr>
                                        <p:cTn id="25" dur="500"/>
                                        <p:tgtEl>
                                          <p:spTgt spid="7174"/>
                                        </p:tgtEl>
                                      </p:cBhvr>
                                    </p:animEffect>
                                  </p:childTnLst>
                                </p:cTn>
                              </p:par>
                            </p:childTnLst>
                          </p:cTn>
                        </p:par>
                      </p:childTnLst>
                    </p:cTn>
                  </p:par>
                </p:childTnLst>
              </p:cTn>
              <p:nextCondLst>
                <p:cond evt="onClick" delay="0">
                  <p:tgtEl>
                    <p:spTgt spid="2"/>
                  </p:tgtEl>
                </p:cond>
              </p:nextCondLst>
            </p:seq>
            <p:seq concurrent="1" nextAc="seek">
              <p:cTn id="26" restart="whenNotActive" fill="hold" evtFilter="cancelBubble" nodeType="interactiveSeq">
                <p:stCondLst>
                  <p:cond evt="onClick" delay="0">
                    <p:tgtEl>
                      <p:spTgt spid="3"/>
                    </p:tgtEl>
                  </p:cond>
                </p:stCondLst>
                <p:endSync evt="end" delay="0">
                  <p:rtn val="all"/>
                </p:endSync>
                <p:childTnLst>
                  <p:par>
                    <p:cTn id="27" fill="hold">
                      <p:stCondLst>
                        <p:cond delay="0"/>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7173"/>
                                        </p:tgtEl>
                                        <p:attrNameLst>
                                          <p:attrName>style.visibility</p:attrName>
                                        </p:attrNameLst>
                                      </p:cBhvr>
                                      <p:to>
                                        <p:strVal val="visible"/>
                                      </p:to>
                                    </p:set>
                                    <p:animEffect transition="in" filter="wipe(left)">
                                      <p:cBhvr>
                                        <p:cTn id="31" dur="500"/>
                                        <p:tgtEl>
                                          <p:spTgt spid="7173"/>
                                        </p:tgtEl>
                                      </p:cBhvr>
                                    </p:animEffect>
                                  </p:childTnLst>
                                </p:cTn>
                              </p:par>
                            </p:childTnLst>
                          </p:cTn>
                        </p:par>
                      </p:childTnLst>
                    </p:cTn>
                  </p:par>
                </p:childTnLst>
              </p:cTn>
              <p:nextCondLst>
                <p:cond evt="onClick" delay="0">
                  <p:tgtEl>
                    <p:spTgt spid="3"/>
                  </p:tgtEl>
                </p:cond>
              </p:nextCondLst>
            </p:seq>
            <p:seq concurrent="1" nextAc="seek">
              <p:cTn id="32" restart="whenNotActive" fill="hold" evtFilter="cancelBubble" nodeType="interactiveSeq">
                <p:stCondLst>
                  <p:cond evt="onClick" delay="0">
                    <p:tgtEl>
                      <p:spTgt spid="4"/>
                    </p:tgtEl>
                  </p:cond>
                </p:stCondLst>
                <p:endSync evt="end" delay="0">
                  <p:rtn val="all"/>
                </p:endSync>
                <p:childTnLst>
                  <p:par>
                    <p:cTn id="33" fill="hold">
                      <p:stCondLst>
                        <p:cond delay="0"/>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175"/>
                                        </p:tgtEl>
                                        <p:attrNameLst>
                                          <p:attrName>style.visibility</p:attrName>
                                        </p:attrNameLst>
                                      </p:cBhvr>
                                      <p:to>
                                        <p:strVal val="visible"/>
                                      </p:to>
                                    </p:set>
                                    <p:animEffect transition="in" filter="wipe(left)">
                                      <p:cBhvr>
                                        <p:cTn id="37" dur="500"/>
                                        <p:tgtEl>
                                          <p:spTgt spid="7175"/>
                                        </p:tgtEl>
                                      </p:cBhvr>
                                    </p:animEffect>
                                  </p:childTnLst>
                                </p:cTn>
                              </p:par>
                            </p:childTnLst>
                          </p:cTn>
                        </p:par>
                      </p:childTnLst>
                    </p:cTn>
                  </p:par>
                </p:childTnLst>
              </p:cTn>
              <p:nextCondLst>
                <p:cond evt="onClick" delay="0">
                  <p:tgtEl>
                    <p:spTgt spid="4"/>
                  </p:tgtEl>
                </p:cond>
              </p:nextCondLst>
            </p:seq>
            <p:seq concurrent="1" nextAc="seek">
              <p:cTn id="38" restart="whenNotActive" fill="hold" evtFilter="cancelBubble" nodeType="interactiveSeq">
                <p:stCondLst>
                  <p:cond evt="onClick" delay="0">
                    <p:tgtEl>
                      <p:spTgt spid="5"/>
                    </p:tgtEl>
                  </p:cond>
                </p:stCondLst>
                <p:endSync evt="end" delay="0">
                  <p:rtn val="all"/>
                </p:endSync>
                <p:childTnLst>
                  <p:par>
                    <p:cTn id="39" fill="hold">
                      <p:stCondLst>
                        <p:cond delay="0"/>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7176"/>
                                        </p:tgtEl>
                                        <p:attrNameLst>
                                          <p:attrName>style.visibility</p:attrName>
                                        </p:attrNameLst>
                                      </p:cBhvr>
                                      <p:to>
                                        <p:strVal val="visible"/>
                                      </p:to>
                                    </p:set>
                                    <p:animEffect transition="in" filter="wipe(left)">
                                      <p:cBhvr>
                                        <p:cTn id="43" dur="500"/>
                                        <p:tgtEl>
                                          <p:spTgt spid="7176"/>
                                        </p:tgtEl>
                                      </p:cBhvr>
                                    </p:animEffect>
                                  </p:childTnLst>
                                </p:cTn>
                              </p:par>
                            </p:childTnLst>
                          </p:cTn>
                        </p:par>
                      </p:childTnLst>
                    </p:cTn>
                  </p:par>
                </p:childTnLst>
              </p:cTn>
              <p:nextCondLst>
                <p:cond evt="onClick" delay="0">
                  <p:tgtEl>
                    <p:spTgt spid="5"/>
                  </p:tgtEl>
                </p:cond>
              </p:nextCondLst>
            </p:seq>
          </p:childTnLst>
        </p:cTn>
      </p:par>
    </p:tnLst>
    <p:bldLst>
      <p:bldP spid="7173" grpId="0"/>
      <p:bldP spid="7174" grpId="0"/>
      <p:bldP spid="7175" grpId="0"/>
      <p:bldP spid="7176"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srcRect/>
          <a:tile tx="0" ty="0" sx="100000" sy="100000" flip="none" algn="tl"/>
        </a:blipFill>
        <a:effectLst/>
      </p:bgPr>
    </p:bg>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3" cstate="email"/>
          <a:srcRect/>
          <a:stretch>
            <a:fillRect/>
          </a:stretch>
        </p:blipFill>
        <p:spPr bwMode="auto">
          <a:xfrm>
            <a:off x="4500563" y="2428875"/>
            <a:ext cx="4332287" cy="2143125"/>
          </a:xfrm>
          <a:prstGeom prst="rect">
            <a:avLst/>
          </a:prstGeom>
          <a:noFill/>
          <a:ln w="9525">
            <a:noFill/>
            <a:miter lim="800000"/>
            <a:headEnd/>
            <a:tailEnd/>
          </a:ln>
        </p:spPr>
      </p:pic>
      <p:pic>
        <p:nvPicPr>
          <p:cNvPr id="7171" name="Picture 2"/>
          <p:cNvPicPr>
            <a:picLocks noChangeAspect="1" noChangeArrowheads="1"/>
          </p:cNvPicPr>
          <p:nvPr/>
        </p:nvPicPr>
        <p:blipFill>
          <a:blip r:embed="rId4" cstate="email"/>
          <a:srcRect/>
          <a:stretch>
            <a:fillRect/>
          </a:stretch>
        </p:blipFill>
        <p:spPr bwMode="auto">
          <a:xfrm>
            <a:off x="214313" y="2428875"/>
            <a:ext cx="4197350" cy="2143125"/>
          </a:xfrm>
          <a:prstGeom prst="rect">
            <a:avLst/>
          </a:prstGeom>
          <a:noFill/>
          <a:ln w="9525">
            <a:noFill/>
            <a:miter lim="800000"/>
            <a:headEnd/>
            <a:tailEnd/>
          </a:ln>
        </p:spPr>
      </p:pic>
      <p:sp>
        <p:nvSpPr>
          <p:cNvPr id="4" name="Заголовок 1"/>
          <p:cNvSpPr txBox="1">
            <a:spLocks/>
          </p:cNvSpPr>
          <p:nvPr/>
        </p:nvSpPr>
        <p:spPr>
          <a:xfrm>
            <a:off x="2143125" y="214313"/>
            <a:ext cx="4214813" cy="642937"/>
          </a:xfrm>
          <a:prstGeom prst="rect">
            <a:avLst/>
          </a:prstGeom>
        </p:spPr>
        <p:style>
          <a:lnRef idx="2">
            <a:schemeClr val="accent2"/>
          </a:lnRef>
          <a:fillRef idx="1">
            <a:schemeClr val="lt1"/>
          </a:fillRef>
          <a:effectRef idx="0">
            <a:schemeClr val="accent2"/>
          </a:effectRef>
          <a:fontRef idx="minor">
            <a:schemeClr val="dk1"/>
          </a:fontRef>
        </p:style>
        <p:txBody>
          <a:bodyPr/>
          <a:lstStyle/>
          <a:p>
            <a:pPr algn="ctr">
              <a:defRPr/>
            </a:pPr>
            <a:r>
              <a:rPr lang="ru-RU" sz="2800" dirty="0">
                <a:solidFill>
                  <a:schemeClr val="tx1"/>
                </a:solidFill>
                <a:latin typeface="+mj-lt"/>
                <a:ea typeface="+mj-ea"/>
                <a:cs typeface="+mj-cs"/>
              </a:rPr>
              <a:t>Два вида рычагов</a:t>
            </a:r>
          </a:p>
        </p:txBody>
      </p:sp>
      <p:sp>
        <p:nvSpPr>
          <p:cNvPr id="5" name="Заголовок 1"/>
          <p:cNvSpPr txBox="1">
            <a:spLocks/>
          </p:cNvSpPr>
          <p:nvPr/>
        </p:nvSpPr>
        <p:spPr>
          <a:xfrm>
            <a:off x="785813" y="1428750"/>
            <a:ext cx="2928937" cy="571500"/>
          </a:xfrm>
          <a:prstGeom prst="rect">
            <a:avLst/>
          </a:prstGeom>
        </p:spPr>
        <p:style>
          <a:lnRef idx="2">
            <a:schemeClr val="accent1"/>
          </a:lnRef>
          <a:fillRef idx="1">
            <a:schemeClr val="lt1"/>
          </a:fillRef>
          <a:effectRef idx="0">
            <a:schemeClr val="accent1"/>
          </a:effectRef>
          <a:fontRef idx="minor">
            <a:schemeClr val="dk1"/>
          </a:fontRef>
        </p:style>
        <p:txBody>
          <a:bodyPr/>
          <a:lstStyle/>
          <a:p>
            <a:pPr algn="ctr">
              <a:defRPr/>
            </a:pPr>
            <a:r>
              <a:rPr lang="ru-RU" sz="2800" dirty="0">
                <a:solidFill>
                  <a:schemeClr val="tx1"/>
                </a:solidFill>
                <a:latin typeface="+mj-lt"/>
                <a:ea typeface="+mj-ea"/>
                <a:cs typeface="+mj-cs"/>
              </a:rPr>
              <a:t>Рычаг 1-го рода</a:t>
            </a:r>
          </a:p>
        </p:txBody>
      </p:sp>
      <p:sp>
        <p:nvSpPr>
          <p:cNvPr id="6" name="Заголовок 1"/>
          <p:cNvSpPr txBox="1">
            <a:spLocks/>
          </p:cNvSpPr>
          <p:nvPr/>
        </p:nvSpPr>
        <p:spPr>
          <a:xfrm>
            <a:off x="4929188" y="1428750"/>
            <a:ext cx="2928937" cy="571500"/>
          </a:xfrm>
          <a:prstGeom prst="rect">
            <a:avLst/>
          </a:prstGeom>
        </p:spPr>
        <p:style>
          <a:lnRef idx="2">
            <a:schemeClr val="accent1"/>
          </a:lnRef>
          <a:fillRef idx="1">
            <a:schemeClr val="lt1"/>
          </a:fillRef>
          <a:effectRef idx="0">
            <a:schemeClr val="accent1"/>
          </a:effectRef>
          <a:fontRef idx="minor">
            <a:schemeClr val="dk1"/>
          </a:fontRef>
        </p:style>
        <p:txBody>
          <a:bodyPr/>
          <a:lstStyle/>
          <a:p>
            <a:pPr algn="ctr">
              <a:defRPr/>
            </a:pPr>
            <a:r>
              <a:rPr lang="ru-RU" sz="2800" dirty="0">
                <a:solidFill>
                  <a:schemeClr val="tx1"/>
                </a:solidFill>
                <a:latin typeface="+mj-lt"/>
                <a:ea typeface="+mj-ea"/>
                <a:cs typeface="+mj-cs"/>
              </a:rPr>
              <a:t>Рычаг 2-го рода</a:t>
            </a:r>
          </a:p>
        </p:txBody>
      </p:sp>
      <p:cxnSp>
        <p:nvCxnSpPr>
          <p:cNvPr id="8" name="Прямая со стрелкой 7"/>
          <p:cNvCxnSpPr>
            <a:stCxn id="4" idx="2"/>
            <a:endCxn id="5" idx="0"/>
          </p:cNvCxnSpPr>
          <p:nvPr/>
        </p:nvCxnSpPr>
        <p:spPr>
          <a:xfrm rot="5400000">
            <a:off x="2963863" y="142875"/>
            <a:ext cx="571500" cy="20002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Прямая со стрелкой 9"/>
          <p:cNvCxnSpPr>
            <a:stCxn id="4" idx="2"/>
            <a:endCxn id="6" idx="0"/>
          </p:cNvCxnSpPr>
          <p:nvPr/>
        </p:nvCxnSpPr>
        <p:spPr>
          <a:xfrm rot="16200000" flipH="1">
            <a:off x="5036344" y="70644"/>
            <a:ext cx="571500" cy="214471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Управляющая кнопка: далее 8">
            <a:hlinkClick r:id="rId5" action="ppaction://hlinksldjump" highlightClick="1"/>
          </p:cNvPr>
          <p:cNvSpPr/>
          <p:nvPr/>
        </p:nvSpPr>
        <p:spPr>
          <a:xfrm>
            <a:off x="8215313" y="6215063"/>
            <a:ext cx="642937" cy="357187"/>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1" name="TextBox 11"/>
          <p:cNvSpPr txBox="1">
            <a:spLocks noChangeArrowheads="1"/>
          </p:cNvSpPr>
          <p:nvPr/>
        </p:nvSpPr>
        <p:spPr bwMode="auto">
          <a:xfrm>
            <a:off x="785813" y="5286375"/>
            <a:ext cx="7672387" cy="461963"/>
          </a:xfrm>
          <a:prstGeom prst="rect">
            <a:avLst/>
          </a:prstGeom>
          <a:noFill/>
          <a:ln w="9525">
            <a:noFill/>
            <a:miter lim="800000"/>
            <a:headEnd/>
            <a:tailEnd/>
          </a:ln>
        </p:spPr>
        <p:txBody>
          <a:bodyPr wrap="none">
            <a:spAutoFit/>
          </a:bodyPr>
          <a:lstStyle/>
          <a:p>
            <a:r>
              <a:rPr lang="ru-RU" sz="2400" b="1">
                <a:solidFill>
                  <a:srgbClr val="C00000"/>
                </a:solidFill>
              </a:rPr>
              <a:t>Назначение рычага – получить выигрыш в силе.</a:t>
            </a:r>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childTnLst>
              </p:cTn>
              <p:nextCondLst>
                <p:cond evt="onClick" delay="0">
                  <p:tgtEl>
                    <p:spTgt spid="4"/>
                  </p:tgtEl>
                </p:cond>
              </p:nextCondLst>
            </p:seq>
          </p:childTnLst>
        </p:cTn>
      </p:par>
    </p:tnLst>
    <p:bldLst>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txBox="1">
            <a:spLocks/>
          </p:cNvSpPr>
          <p:nvPr/>
        </p:nvSpPr>
        <p:spPr>
          <a:xfrm>
            <a:off x="1785938" y="500063"/>
            <a:ext cx="6643687" cy="1428750"/>
          </a:xfrm>
          <a:prstGeom prst="rect">
            <a:avLst/>
          </a:prstGeom>
        </p:spPr>
        <p:txBody>
          <a:bodyPr/>
          <a:lstStyle/>
          <a:p>
            <a:pPr algn="ctr">
              <a:defRPr/>
            </a:pPr>
            <a:r>
              <a:rPr lang="ru-RU" sz="3600" b="1" dirty="0">
                <a:solidFill>
                  <a:srgbClr val="002060"/>
                </a:solidFill>
                <a:latin typeface="+mj-lt"/>
                <a:ea typeface="+mj-ea"/>
                <a:cs typeface="+mj-cs"/>
              </a:rPr>
              <a:t>Условие равновесия рычага</a:t>
            </a:r>
          </a:p>
          <a:p>
            <a:pPr algn="ctr">
              <a:defRPr/>
            </a:pPr>
            <a:r>
              <a:rPr lang="ru-RU" sz="2800" dirty="0">
                <a:latin typeface="+mj-lt"/>
                <a:ea typeface="+mj-ea"/>
                <a:cs typeface="+mj-cs"/>
              </a:rPr>
              <a:t>(Архимед, 3 век до н.э.)</a:t>
            </a:r>
          </a:p>
          <a:p>
            <a:pPr algn="ctr">
              <a:defRPr/>
            </a:pPr>
            <a:endParaRPr lang="ru-RU" sz="2800" dirty="0">
              <a:latin typeface="+mj-lt"/>
              <a:ea typeface="+mj-ea"/>
              <a:cs typeface="+mj-cs"/>
            </a:endParaRPr>
          </a:p>
        </p:txBody>
      </p:sp>
      <p:sp>
        <p:nvSpPr>
          <p:cNvPr id="819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p>
        </p:txBody>
      </p:sp>
      <p:pic>
        <p:nvPicPr>
          <p:cNvPr id="8196" name="Picture 1"/>
          <p:cNvPicPr>
            <a:picLocks noChangeAspect="1" noChangeArrowheads="1"/>
          </p:cNvPicPr>
          <p:nvPr/>
        </p:nvPicPr>
        <p:blipFill>
          <a:blip r:embed="rId3" cstate="email">
            <a:clrChange>
              <a:clrFrom>
                <a:srgbClr val="FFFFFF"/>
              </a:clrFrom>
              <a:clrTo>
                <a:srgbClr val="FFFFFF">
                  <a:alpha val="0"/>
                </a:srgbClr>
              </a:clrTo>
            </a:clrChange>
          </a:blip>
          <a:srcRect/>
          <a:stretch>
            <a:fillRect/>
          </a:stretch>
        </p:blipFill>
        <p:spPr bwMode="auto">
          <a:xfrm>
            <a:off x="3429000" y="4071938"/>
            <a:ext cx="1990725" cy="1619250"/>
          </a:xfrm>
          <a:prstGeom prst="rect">
            <a:avLst/>
          </a:prstGeom>
          <a:noFill/>
          <a:ln w="9525">
            <a:solidFill>
              <a:srgbClr val="FF0000"/>
            </a:solidFill>
            <a:miter lim="800000"/>
            <a:headEnd/>
            <a:tailEnd/>
          </a:ln>
        </p:spPr>
      </p:pic>
      <p:sp>
        <p:nvSpPr>
          <p:cNvPr id="5" name="Заголовок 1"/>
          <p:cNvSpPr txBox="1">
            <a:spLocks/>
          </p:cNvSpPr>
          <p:nvPr/>
        </p:nvSpPr>
        <p:spPr>
          <a:xfrm>
            <a:off x="357188" y="2357438"/>
            <a:ext cx="8286750" cy="1428750"/>
          </a:xfrm>
          <a:prstGeom prst="rect">
            <a:avLst/>
          </a:prstGeom>
          <a:solidFill>
            <a:schemeClr val="tx2">
              <a:lumMod val="40000"/>
              <a:lumOff val="60000"/>
            </a:schemeClr>
          </a:solidFill>
        </p:spPr>
        <p:txBody>
          <a:bodyPr/>
          <a:lstStyle/>
          <a:p>
            <a:pPr algn="just">
              <a:defRPr/>
            </a:pPr>
            <a:r>
              <a:rPr lang="ru-RU" sz="2800" dirty="0">
                <a:latin typeface="+mj-lt"/>
                <a:ea typeface="+mj-ea"/>
                <a:cs typeface="+mj-cs"/>
              </a:rPr>
              <a:t>      Рычаг находится в равновесии тогда, когда силы, действующие на него, обратно пропорциональны плечам этих сил.</a:t>
            </a:r>
          </a:p>
          <a:p>
            <a:pPr algn="just">
              <a:defRPr/>
            </a:pPr>
            <a:endParaRPr lang="ru-RU" sz="2800" dirty="0">
              <a:latin typeface="+mj-lt"/>
              <a:ea typeface="+mj-ea"/>
              <a:cs typeface="+mj-cs"/>
            </a:endParaRPr>
          </a:p>
        </p:txBody>
      </p:sp>
      <p:pic>
        <p:nvPicPr>
          <p:cNvPr id="8198" name="Picture 3" descr="G:\картинки к уроку\архимед.jpeg"/>
          <p:cNvPicPr>
            <a:picLocks noChangeAspect="1" noChangeArrowheads="1"/>
          </p:cNvPicPr>
          <p:nvPr/>
        </p:nvPicPr>
        <p:blipFill>
          <a:blip r:embed="rId4" cstate="email"/>
          <a:srcRect/>
          <a:stretch>
            <a:fillRect/>
          </a:stretch>
        </p:blipFill>
        <p:spPr bwMode="auto">
          <a:xfrm>
            <a:off x="357188" y="214313"/>
            <a:ext cx="1333500" cy="2000250"/>
          </a:xfrm>
          <a:prstGeom prst="rect">
            <a:avLst/>
          </a:prstGeom>
          <a:noFill/>
          <a:ln w="9525">
            <a:noFill/>
            <a:miter lim="800000"/>
            <a:headEnd/>
            <a:tailEnd/>
          </a:ln>
        </p:spPr>
      </p:pic>
      <p:sp>
        <p:nvSpPr>
          <p:cNvPr id="7" name="Управляющая кнопка: далее 6">
            <a:hlinkClick r:id="rId5" action="ppaction://hlinksldjump" highlightClick="1"/>
          </p:cNvPr>
          <p:cNvSpPr/>
          <p:nvPr/>
        </p:nvSpPr>
        <p:spPr>
          <a:xfrm>
            <a:off x="8215313" y="6215063"/>
            <a:ext cx="642937" cy="357187"/>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nextCondLst>
                <p:cond evt="onClick" delay="0">
                  <p:tgtEl>
                    <p:spTgt spid="2"/>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53" presetClass="entr" presetSubtype="0" fill="hold" nodeType="clickEffect">
                                  <p:stCondLst>
                                    <p:cond delay="0"/>
                                  </p:stCondLst>
                                  <p:childTnLst>
                                    <p:set>
                                      <p:cBhvr>
                                        <p:cTn id="14" dur="1" fill="hold">
                                          <p:stCondLst>
                                            <p:cond delay="0"/>
                                          </p:stCondLst>
                                        </p:cTn>
                                        <p:tgtEl>
                                          <p:spTgt spid="8196"/>
                                        </p:tgtEl>
                                        <p:attrNameLst>
                                          <p:attrName>style.visibility</p:attrName>
                                        </p:attrNameLst>
                                      </p:cBhvr>
                                      <p:to>
                                        <p:strVal val="visible"/>
                                      </p:to>
                                    </p:set>
                                    <p:anim calcmode="lin" valueType="num">
                                      <p:cBhvr>
                                        <p:cTn id="15" dur="500" fill="hold"/>
                                        <p:tgtEl>
                                          <p:spTgt spid="8196"/>
                                        </p:tgtEl>
                                        <p:attrNameLst>
                                          <p:attrName>ppt_w</p:attrName>
                                        </p:attrNameLst>
                                      </p:cBhvr>
                                      <p:tavLst>
                                        <p:tav tm="0">
                                          <p:val>
                                            <p:fltVal val="0"/>
                                          </p:val>
                                        </p:tav>
                                        <p:tav tm="100000">
                                          <p:val>
                                            <p:strVal val="#ppt_w"/>
                                          </p:val>
                                        </p:tav>
                                      </p:tavLst>
                                    </p:anim>
                                    <p:anim calcmode="lin" valueType="num">
                                      <p:cBhvr>
                                        <p:cTn id="16" dur="500" fill="hold"/>
                                        <p:tgtEl>
                                          <p:spTgt spid="8196"/>
                                        </p:tgtEl>
                                        <p:attrNameLst>
                                          <p:attrName>ppt_h</p:attrName>
                                        </p:attrNameLst>
                                      </p:cBhvr>
                                      <p:tavLst>
                                        <p:tav tm="0">
                                          <p:val>
                                            <p:fltVal val="0"/>
                                          </p:val>
                                        </p:tav>
                                        <p:tav tm="100000">
                                          <p:val>
                                            <p:strVal val="#ppt_h"/>
                                          </p:val>
                                        </p:tav>
                                      </p:tavLst>
                                    </p:anim>
                                    <p:animEffect transition="in" filter="fade">
                                      <p:cBhvr>
                                        <p:cTn id="17" dur="500"/>
                                        <p:tgtEl>
                                          <p:spTgt spid="8196"/>
                                        </p:tgtEl>
                                      </p:cBhvr>
                                    </p:animEffect>
                                  </p:childTnLst>
                                </p:cTn>
                              </p:par>
                            </p:childTnLst>
                          </p:cTn>
                        </p:par>
                      </p:childTnLst>
                    </p:cTn>
                  </p:par>
                </p:childTnLst>
              </p:cTn>
              <p:nextCondLst>
                <p:cond evt="onClick" delay="0">
                  <p:tgtEl>
                    <p:spTgt spid="5"/>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email"/>
          <a:srcRec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txBox="1">
            <a:spLocks/>
          </p:cNvSpPr>
          <p:nvPr/>
        </p:nvSpPr>
        <p:spPr>
          <a:xfrm>
            <a:off x="1285875" y="285750"/>
            <a:ext cx="6643688" cy="785813"/>
          </a:xfrm>
          <a:prstGeom prst="rect">
            <a:avLst/>
          </a:prstGeom>
        </p:spPr>
        <p:txBody>
          <a:bodyPr/>
          <a:lstStyle/>
          <a:p>
            <a:pPr algn="ctr">
              <a:defRPr/>
            </a:pPr>
            <a:r>
              <a:rPr lang="ru-RU" sz="3600" b="1" dirty="0">
                <a:solidFill>
                  <a:srgbClr val="002060"/>
                </a:solidFill>
                <a:latin typeface="+mj-lt"/>
                <a:ea typeface="+mj-ea"/>
                <a:cs typeface="+mj-cs"/>
              </a:rPr>
              <a:t>Применение рычагов</a:t>
            </a:r>
            <a:endParaRPr lang="ru-RU" sz="2800" dirty="0">
              <a:latin typeface="+mj-lt"/>
              <a:ea typeface="+mj-ea"/>
              <a:cs typeface="+mj-cs"/>
            </a:endParaRPr>
          </a:p>
          <a:p>
            <a:pPr algn="ctr">
              <a:defRPr/>
            </a:pPr>
            <a:endParaRPr lang="ru-RU" sz="2800" dirty="0">
              <a:latin typeface="+mj-lt"/>
              <a:ea typeface="+mj-ea"/>
              <a:cs typeface="+mj-cs"/>
            </a:endParaRPr>
          </a:p>
        </p:txBody>
      </p:sp>
      <p:sp>
        <p:nvSpPr>
          <p:cNvPr id="9219"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p>
        </p:txBody>
      </p:sp>
      <p:pic>
        <p:nvPicPr>
          <p:cNvPr id="9220" name="Picture 2" descr="G:\картинки к уроку\i.jpeg"/>
          <p:cNvPicPr>
            <a:picLocks noChangeAspect="1" noChangeArrowheads="1"/>
          </p:cNvPicPr>
          <p:nvPr/>
        </p:nvPicPr>
        <p:blipFill>
          <a:blip r:embed="rId3" cstate="email"/>
          <a:srcRect/>
          <a:stretch>
            <a:fillRect/>
          </a:stretch>
        </p:blipFill>
        <p:spPr bwMode="auto">
          <a:xfrm>
            <a:off x="3357563" y="1643063"/>
            <a:ext cx="2386012" cy="1924050"/>
          </a:xfrm>
          <a:prstGeom prst="rect">
            <a:avLst/>
          </a:prstGeom>
          <a:noFill/>
          <a:ln w="9525">
            <a:solidFill>
              <a:srgbClr val="C00000"/>
            </a:solidFill>
            <a:miter lim="800000"/>
            <a:headEnd/>
            <a:tailEnd/>
          </a:ln>
        </p:spPr>
      </p:pic>
      <p:pic>
        <p:nvPicPr>
          <p:cNvPr id="9221" name="Picture 3" descr="G:\картинки к уроку\колодец.jpg"/>
          <p:cNvPicPr>
            <a:picLocks noChangeAspect="1" noChangeArrowheads="1"/>
          </p:cNvPicPr>
          <p:nvPr/>
        </p:nvPicPr>
        <p:blipFill>
          <a:blip r:embed="rId4" cstate="email"/>
          <a:srcRect/>
          <a:stretch>
            <a:fillRect/>
          </a:stretch>
        </p:blipFill>
        <p:spPr bwMode="auto">
          <a:xfrm>
            <a:off x="285750" y="1143000"/>
            <a:ext cx="2905125" cy="2463800"/>
          </a:xfrm>
          <a:prstGeom prst="rect">
            <a:avLst/>
          </a:prstGeom>
          <a:noFill/>
          <a:ln w="9525">
            <a:solidFill>
              <a:srgbClr val="C00000"/>
            </a:solidFill>
            <a:miter lim="800000"/>
            <a:headEnd/>
            <a:tailEnd/>
          </a:ln>
        </p:spPr>
      </p:pic>
      <p:pic>
        <p:nvPicPr>
          <p:cNvPr id="9222" name="Picture 5" descr="G:\картинки к уроку\качели.jpg"/>
          <p:cNvPicPr>
            <a:picLocks noChangeAspect="1" noChangeArrowheads="1"/>
          </p:cNvPicPr>
          <p:nvPr/>
        </p:nvPicPr>
        <p:blipFill>
          <a:blip r:embed="rId5" cstate="email"/>
          <a:srcRect/>
          <a:stretch>
            <a:fillRect/>
          </a:stretch>
        </p:blipFill>
        <p:spPr bwMode="auto">
          <a:xfrm>
            <a:off x="5929313" y="1138238"/>
            <a:ext cx="2928937" cy="2376487"/>
          </a:xfrm>
          <a:prstGeom prst="rect">
            <a:avLst/>
          </a:prstGeom>
          <a:noFill/>
          <a:ln w="9525">
            <a:solidFill>
              <a:srgbClr val="C00000"/>
            </a:solidFill>
            <a:miter lim="800000"/>
            <a:headEnd/>
            <a:tailEnd/>
          </a:ln>
        </p:spPr>
      </p:pic>
      <p:pic>
        <p:nvPicPr>
          <p:cNvPr id="9223" name="Picture 6" descr="G:\картинки к уроку\кусачки.jpg"/>
          <p:cNvPicPr>
            <a:picLocks noChangeAspect="1" noChangeArrowheads="1"/>
          </p:cNvPicPr>
          <p:nvPr/>
        </p:nvPicPr>
        <p:blipFill>
          <a:blip r:embed="rId6" cstate="email"/>
          <a:srcRect/>
          <a:stretch>
            <a:fillRect/>
          </a:stretch>
        </p:blipFill>
        <p:spPr bwMode="auto">
          <a:xfrm>
            <a:off x="2071688" y="3786188"/>
            <a:ext cx="2143125" cy="2590800"/>
          </a:xfrm>
          <a:prstGeom prst="rect">
            <a:avLst/>
          </a:prstGeom>
          <a:noFill/>
          <a:ln w="9525">
            <a:solidFill>
              <a:srgbClr val="C00000"/>
            </a:solidFill>
            <a:miter lim="800000"/>
            <a:headEnd/>
            <a:tailEnd/>
          </a:ln>
        </p:spPr>
      </p:pic>
      <p:pic>
        <p:nvPicPr>
          <p:cNvPr id="9224" name="Picture 7" descr="G:\картинки к уроку\дверь.jpg"/>
          <p:cNvPicPr>
            <a:picLocks noChangeAspect="1" noChangeArrowheads="1"/>
          </p:cNvPicPr>
          <p:nvPr/>
        </p:nvPicPr>
        <p:blipFill>
          <a:blip r:embed="rId7" cstate="email"/>
          <a:srcRect/>
          <a:stretch>
            <a:fillRect/>
          </a:stretch>
        </p:blipFill>
        <p:spPr bwMode="auto">
          <a:xfrm>
            <a:off x="4857750" y="3786188"/>
            <a:ext cx="2019300" cy="2605087"/>
          </a:xfrm>
          <a:prstGeom prst="rect">
            <a:avLst/>
          </a:prstGeom>
          <a:noFill/>
          <a:ln w="9525">
            <a:solidFill>
              <a:srgbClr val="C00000"/>
            </a:solidFill>
            <a:miter lim="800000"/>
            <a:headEnd/>
            <a:tailEnd/>
          </a:ln>
        </p:spPr>
      </p:pic>
      <p:sp>
        <p:nvSpPr>
          <p:cNvPr id="9" name="Управляющая кнопка: далее 8">
            <a:hlinkClick r:id="rId8" action="ppaction://hlinksldjump" highlightClick="1"/>
          </p:cNvPr>
          <p:cNvSpPr/>
          <p:nvPr/>
        </p:nvSpPr>
        <p:spPr>
          <a:xfrm>
            <a:off x="8215313" y="6215063"/>
            <a:ext cx="642937" cy="357187"/>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ru-RU" b="1" i="1" smtClean="0">
                <a:solidFill>
                  <a:srgbClr val="C00000"/>
                </a:solidFill>
                <a:latin typeface="Arial" charset="0"/>
                <a:cs typeface="Arial" charset="0"/>
              </a:rPr>
              <a:t>Закрепление</a:t>
            </a:r>
            <a:endParaRPr lang="en-US" b="1" i="1" smtClean="0">
              <a:solidFill>
                <a:srgbClr val="C00000"/>
              </a:solidFill>
              <a:latin typeface="Arial" charset="0"/>
              <a:cs typeface="Arial" charset="0"/>
            </a:endParaRPr>
          </a:p>
        </p:txBody>
      </p:sp>
      <p:sp>
        <p:nvSpPr>
          <p:cNvPr id="6147" name="AutoShape 3"/>
          <p:cNvSpPr>
            <a:spLocks noChangeArrowheads="1"/>
          </p:cNvSpPr>
          <p:nvPr/>
        </p:nvSpPr>
        <p:spPr bwMode="ltGray">
          <a:xfrm rot="5400000">
            <a:off x="-2422525" y="1711325"/>
            <a:ext cx="4824412" cy="4770438"/>
          </a:xfrm>
          <a:custGeom>
            <a:avLst/>
            <a:gdLst>
              <a:gd name="G0" fmla="+- 10478 0 0"/>
              <a:gd name="G1" fmla="+- -11739500 0 0"/>
              <a:gd name="G2" fmla="+- 0 0 -11739500"/>
              <a:gd name="T0" fmla="*/ 0 256 1"/>
              <a:gd name="T1" fmla="*/ 180 256 1"/>
              <a:gd name="G3" fmla="+- -11739500 T0 T1"/>
              <a:gd name="T2" fmla="*/ 0 256 1"/>
              <a:gd name="T3" fmla="*/ 90 256 1"/>
              <a:gd name="G4" fmla="+- -11739500 T2 T3"/>
              <a:gd name="G5" fmla="*/ G4 2 1"/>
              <a:gd name="T4" fmla="*/ 90 256 1"/>
              <a:gd name="T5" fmla="*/ 0 256 1"/>
              <a:gd name="G6" fmla="+- -11739500 T4 T5"/>
              <a:gd name="G7" fmla="*/ G6 2 1"/>
              <a:gd name="G8" fmla="abs -1173950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10478"/>
              <a:gd name="G18" fmla="*/ 10478 1 2"/>
              <a:gd name="G19" fmla="+- G18 5400 0"/>
              <a:gd name="G20" fmla="cos G19 -11739500"/>
              <a:gd name="G21" fmla="sin G19 -11739500"/>
              <a:gd name="G22" fmla="+- G20 10800 0"/>
              <a:gd name="G23" fmla="+- G21 10800 0"/>
              <a:gd name="G24" fmla="+- 10800 0 G20"/>
              <a:gd name="G25" fmla="+- 10478 10800 0"/>
              <a:gd name="G26" fmla="?: G9 G17 G25"/>
              <a:gd name="G27" fmla="?: G9 0 21600"/>
              <a:gd name="G28" fmla="cos 10800 -11739500"/>
              <a:gd name="G29" fmla="sin 10800 -11739500"/>
              <a:gd name="G30" fmla="sin 10478 -11739500"/>
              <a:gd name="G31" fmla="+- G28 10800 0"/>
              <a:gd name="G32" fmla="+- G29 10800 0"/>
              <a:gd name="G33" fmla="+- G30 10800 0"/>
              <a:gd name="G34" fmla="?: G4 0 G31"/>
              <a:gd name="G35" fmla="?: -11739500 G34 0"/>
              <a:gd name="G36" fmla="?: G6 G35 G31"/>
              <a:gd name="G37" fmla="+- 21600 0 G36"/>
              <a:gd name="G38" fmla="?: G4 0 G33"/>
              <a:gd name="G39" fmla="?: -11739500 G38 G32"/>
              <a:gd name="G40" fmla="?: G6 G39 0"/>
              <a:gd name="G41" fmla="?: G4 G32 21600"/>
              <a:gd name="G42" fmla="?: G6 G41 G33"/>
              <a:gd name="T12" fmla="*/ 10800 w 21600"/>
              <a:gd name="T13" fmla="*/ 0 h 21600"/>
              <a:gd name="T14" fmla="*/ 162 w 21600"/>
              <a:gd name="T15" fmla="*/ 10638 h 21600"/>
              <a:gd name="T16" fmla="*/ 10800 w 21600"/>
              <a:gd name="T17" fmla="*/ 322 h 21600"/>
              <a:gd name="T18" fmla="*/ 21438 w 21600"/>
              <a:gd name="T19" fmla="*/ 10638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close/>
              </a:path>
            </a:pathLst>
          </a:custGeom>
          <a:gradFill rotWithShape="0">
            <a:gsLst>
              <a:gs pos="0">
                <a:schemeClr val="tx2">
                  <a:gamma/>
                  <a:tint val="45490"/>
                  <a:invGamma/>
                  <a:alpha val="60001"/>
                </a:schemeClr>
              </a:gs>
              <a:gs pos="100000">
                <a:schemeClr val="tx2">
                  <a:alpha val="60001"/>
                </a:schemeClr>
              </a:gs>
            </a:gsLst>
            <a:lin ang="0" scaled="1"/>
          </a:gradFill>
          <a:ln w="9525" algn="ctr">
            <a:noFill/>
            <a:miter lim="800000"/>
            <a:headEnd/>
            <a:tailEnd/>
          </a:ln>
          <a:effectLst/>
        </p:spPr>
        <p:txBody>
          <a:bodyPr wrap="none" anchor="ctr"/>
          <a:lstStyle/>
          <a:p>
            <a:pPr fontAlgn="auto">
              <a:spcBef>
                <a:spcPts val="0"/>
              </a:spcBef>
              <a:spcAft>
                <a:spcPts val="0"/>
              </a:spcAft>
              <a:defRPr/>
            </a:pPr>
            <a:endParaRPr lang="ru-RU">
              <a:latin typeface="+mn-lt"/>
            </a:endParaRPr>
          </a:p>
        </p:txBody>
      </p:sp>
      <p:sp>
        <p:nvSpPr>
          <p:cNvPr id="10244" name="AutoShape 4">
            <a:hlinkClick r:id="rId3" action="ppaction://hlinksldjump"/>
          </p:cNvPr>
          <p:cNvSpPr>
            <a:spLocks noChangeArrowheads="1"/>
          </p:cNvSpPr>
          <p:nvPr/>
        </p:nvSpPr>
        <p:spPr bwMode="gray">
          <a:xfrm>
            <a:off x="2286000" y="4714875"/>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3200" b="1">
                <a:solidFill>
                  <a:srgbClr val="002060"/>
                </a:solidFill>
                <a:latin typeface="Calibri" pitchFamily="34" charset="0"/>
              </a:rPr>
              <a:t>Задача 5</a:t>
            </a:r>
            <a:endParaRPr lang="en-US" sz="3200" b="1">
              <a:solidFill>
                <a:srgbClr val="002060"/>
              </a:solidFill>
              <a:latin typeface="Calibri" pitchFamily="34" charset="0"/>
            </a:endParaRPr>
          </a:p>
        </p:txBody>
      </p:sp>
      <p:sp>
        <p:nvSpPr>
          <p:cNvPr id="10245" name="AutoShape 5">
            <a:hlinkClick r:id="rId4" action="ppaction://hlinksldjump"/>
          </p:cNvPr>
          <p:cNvSpPr>
            <a:spLocks noChangeArrowheads="1"/>
          </p:cNvSpPr>
          <p:nvPr/>
        </p:nvSpPr>
        <p:spPr bwMode="gray">
          <a:xfrm>
            <a:off x="2286000" y="400050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3200" b="1">
                <a:solidFill>
                  <a:srgbClr val="002060"/>
                </a:solidFill>
                <a:latin typeface="Calibri" pitchFamily="34" charset="0"/>
              </a:rPr>
              <a:t>Задача 4</a:t>
            </a:r>
            <a:endParaRPr lang="en-US" sz="3200" b="1">
              <a:solidFill>
                <a:srgbClr val="002060"/>
              </a:solidFill>
              <a:latin typeface="Calibri" pitchFamily="34" charset="0"/>
            </a:endParaRPr>
          </a:p>
        </p:txBody>
      </p:sp>
      <p:sp>
        <p:nvSpPr>
          <p:cNvPr id="10246" name="AutoShape 6">
            <a:hlinkClick r:id="rId5" action="ppaction://hlinksldjump"/>
          </p:cNvPr>
          <p:cNvSpPr>
            <a:spLocks noChangeArrowheads="1"/>
          </p:cNvSpPr>
          <p:nvPr/>
        </p:nvSpPr>
        <p:spPr bwMode="gray">
          <a:xfrm>
            <a:off x="2286000" y="3286125"/>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3200" b="1">
                <a:solidFill>
                  <a:srgbClr val="002060"/>
                </a:solidFill>
                <a:latin typeface="Calibri" pitchFamily="34" charset="0"/>
              </a:rPr>
              <a:t>Задача 3</a:t>
            </a:r>
            <a:endParaRPr lang="en-US" sz="3200" b="1">
              <a:solidFill>
                <a:srgbClr val="002060"/>
              </a:solidFill>
              <a:latin typeface="Calibri" pitchFamily="34" charset="0"/>
            </a:endParaRPr>
          </a:p>
        </p:txBody>
      </p:sp>
      <p:sp>
        <p:nvSpPr>
          <p:cNvPr id="10247" name="AutoShape 7">
            <a:hlinkClick r:id="rId6" action="ppaction://hlinksldjump"/>
          </p:cNvPr>
          <p:cNvSpPr>
            <a:spLocks noChangeArrowheads="1"/>
          </p:cNvSpPr>
          <p:nvPr/>
        </p:nvSpPr>
        <p:spPr bwMode="gray">
          <a:xfrm>
            <a:off x="2000250" y="2571750"/>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3200" b="1">
                <a:solidFill>
                  <a:srgbClr val="002060"/>
                </a:solidFill>
                <a:latin typeface="Calibri" pitchFamily="34" charset="0"/>
              </a:rPr>
              <a:t>Задача 2</a:t>
            </a:r>
            <a:endParaRPr lang="en-US" sz="3200" b="1">
              <a:solidFill>
                <a:srgbClr val="002060"/>
              </a:solidFill>
              <a:latin typeface="Calibri" pitchFamily="34" charset="0"/>
            </a:endParaRPr>
          </a:p>
        </p:txBody>
      </p:sp>
      <p:sp>
        <p:nvSpPr>
          <p:cNvPr id="10248" name="AutoShape 8">
            <a:hlinkClick r:id="rId7" action="ppaction://hlinksldjump"/>
          </p:cNvPr>
          <p:cNvSpPr>
            <a:spLocks noChangeArrowheads="1"/>
          </p:cNvSpPr>
          <p:nvPr/>
        </p:nvSpPr>
        <p:spPr bwMode="gray">
          <a:xfrm>
            <a:off x="1428750" y="1857375"/>
            <a:ext cx="4419600" cy="508000"/>
          </a:xfrm>
          <a:prstGeom prst="roundRect">
            <a:avLst>
              <a:gd name="adj" fmla="val 50000"/>
            </a:avLst>
          </a:prstGeom>
          <a:noFill/>
          <a:ln w="28575" algn="ctr">
            <a:solidFill>
              <a:schemeClr val="folHlink"/>
            </a:solidFill>
            <a:round/>
            <a:headEnd/>
            <a:tailEnd/>
          </a:ln>
        </p:spPr>
        <p:txBody>
          <a:bodyPr wrap="none" anchor="ctr"/>
          <a:lstStyle/>
          <a:p>
            <a:pPr eaLnBrk="0" hangingPunct="0"/>
            <a:r>
              <a:rPr lang="ru-RU" sz="3200" b="1">
                <a:solidFill>
                  <a:srgbClr val="002060"/>
                </a:solidFill>
                <a:latin typeface="Calibri" pitchFamily="34" charset="0"/>
              </a:rPr>
              <a:t>Задача 1</a:t>
            </a:r>
            <a:endParaRPr lang="en-US" sz="3200" b="1">
              <a:solidFill>
                <a:srgbClr val="002060"/>
              </a:solidFill>
              <a:latin typeface="Calibri" pitchFamily="34" charset="0"/>
            </a:endParaRPr>
          </a:p>
        </p:txBody>
      </p:sp>
      <p:grpSp>
        <p:nvGrpSpPr>
          <p:cNvPr id="10249" name="Group 9"/>
          <p:cNvGrpSpPr>
            <a:grpSpLocks/>
          </p:cNvGrpSpPr>
          <p:nvPr/>
        </p:nvGrpSpPr>
        <p:grpSpPr bwMode="auto">
          <a:xfrm>
            <a:off x="1143000" y="1928813"/>
            <a:ext cx="381000" cy="381000"/>
            <a:chOff x="2078" y="1680"/>
            <a:chExt cx="1615" cy="1615"/>
          </a:xfrm>
        </p:grpSpPr>
        <p:sp>
          <p:nvSpPr>
            <p:cNvPr id="10279" name="Oval 10"/>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0280" name="Oval 11"/>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56" name="Oval 12"/>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7" name="Oval 13"/>
            <p:cNvSpPr>
              <a:spLocks noChangeArrowheads="1"/>
            </p:cNvSpPr>
            <p:nvPr/>
          </p:nvSpPr>
          <p:spPr bwMode="gray">
            <a:xfrm>
              <a:off x="2253" y="1855"/>
              <a:ext cx="1265" cy="1265"/>
            </a:xfrm>
            <a:prstGeom prst="ellipse">
              <a:avLst/>
            </a:prstGeom>
            <a:gradFill rotWithShape="1">
              <a:gsLst>
                <a:gs pos="0">
                  <a:schemeClr val="hlink">
                    <a:gamma/>
                    <a:shade val="0"/>
                    <a:invGamma/>
                  </a:schemeClr>
                </a:gs>
                <a:gs pos="100000">
                  <a:schemeClr val="hlink"/>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58" name="Oval 14"/>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59" name="Oval 15"/>
            <p:cNvSpPr>
              <a:spLocks noChangeArrowheads="1"/>
            </p:cNvSpPr>
            <p:nvPr/>
          </p:nvSpPr>
          <p:spPr bwMode="gray">
            <a:xfrm>
              <a:off x="2334" y="1936"/>
              <a:ext cx="1097" cy="1104"/>
            </a:xfrm>
            <a:prstGeom prst="ellipse">
              <a:avLst/>
            </a:prstGeom>
            <a:gradFill rotWithShape="1">
              <a:gsLst>
                <a:gs pos="0">
                  <a:schemeClr val="hlink"/>
                </a:gs>
                <a:gs pos="100000">
                  <a:schemeClr va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0250" name="Group 16"/>
          <p:cNvGrpSpPr>
            <a:grpSpLocks/>
          </p:cNvGrpSpPr>
          <p:nvPr/>
        </p:nvGrpSpPr>
        <p:grpSpPr bwMode="auto">
          <a:xfrm>
            <a:off x="1785938" y="2643188"/>
            <a:ext cx="381000" cy="381000"/>
            <a:chOff x="2078" y="1680"/>
            <a:chExt cx="1615" cy="1615"/>
          </a:xfrm>
        </p:grpSpPr>
        <p:sp>
          <p:nvSpPr>
            <p:cNvPr id="10273"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0274"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63" name="Oval 19"/>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4" name="Oval 20"/>
            <p:cNvSpPr>
              <a:spLocks noChangeArrowheads="1"/>
            </p:cNvSpPr>
            <p:nvPr/>
          </p:nvSpPr>
          <p:spPr bwMode="gray">
            <a:xfrm>
              <a:off x="2253" y="1855"/>
              <a:ext cx="1265" cy="1265"/>
            </a:xfrm>
            <a:prstGeom prst="ellipse">
              <a:avLst/>
            </a:prstGeom>
            <a:gradFill rotWithShape="1">
              <a:gsLst>
                <a:gs pos="0">
                  <a:schemeClr val="accent2">
                    <a:gamma/>
                    <a:shade val="0"/>
                    <a:invGamma/>
                  </a:schemeClr>
                </a:gs>
                <a:gs pos="100000">
                  <a:schemeClr val="accent2"/>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65" name="Oval 21"/>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0278" name="Oval 22"/>
            <p:cNvSpPr>
              <a:spLocks noChangeArrowheads="1"/>
            </p:cNvSpPr>
            <p:nvPr/>
          </p:nvSpPr>
          <p:spPr bwMode="gray">
            <a:xfrm>
              <a:off x="2337" y="1939"/>
              <a:ext cx="1096" cy="1098"/>
            </a:xfrm>
            <a:prstGeom prst="ellipse">
              <a:avLst/>
            </a:prstGeom>
            <a:solidFill>
              <a:srgbClr val="FF0000"/>
            </a:solidFill>
            <a:ln w="38100" algn="ctr">
              <a:noFill/>
              <a:round/>
              <a:headEnd/>
              <a:tailEnd/>
            </a:ln>
          </p:spPr>
          <p:txBody>
            <a:bodyPr anchor="ctr">
              <a:spAutoFit/>
            </a:bodyPr>
            <a:lstStyle/>
            <a:p>
              <a:endParaRPr lang="ru-RU">
                <a:latin typeface="Calibri" pitchFamily="34" charset="0"/>
              </a:endParaRPr>
            </a:p>
          </p:txBody>
        </p:sp>
      </p:grpSp>
      <p:grpSp>
        <p:nvGrpSpPr>
          <p:cNvPr id="10251" name="Group 23"/>
          <p:cNvGrpSpPr>
            <a:grpSpLocks/>
          </p:cNvGrpSpPr>
          <p:nvPr/>
        </p:nvGrpSpPr>
        <p:grpSpPr bwMode="auto">
          <a:xfrm>
            <a:off x="2071688" y="3357563"/>
            <a:ext cx="381000" cy="381000"/>
            <a:chOff x="2078" y="1680"/>
            <a:chExt cx="1615" cy="1615"/>
          </a:xfrm>
        </p:grpSpPr>
        <p:sp>
          <p:nvSpPr>
            <p:cNvPr id="10267"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0268"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0" name="Oval 26"/>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1" name="Oval 27"/>
            <p:cNvSpPr>
              <a:spLocks noChangeArrowheads="1"/>
            </p:cNvSpPr>
            <p:nvPr/>
          </p:nvSpPr>
          <p:spPr bwMode="gray">
            <a:xfrm>
              <a:off x="2253" y="1855"/>
              <a:ext cx="1265" cy="1265"/>
            </a:xfrm>
            <a:prstGeom prst="ellipse">
              <a:avLst/>
            </a:prstGeom>
            <a:gradFill rotWithShape="1">
              <a:gsLst>
                <a:gs pos="0">
                  <a:schemeClr val="accent1"/>
                </a:gs>
                <a:gs pos="100000">
                  <a:schemeClr val="accent1">
                    <a:gamma/>
                    <a:shade val="46275"/>
                    <a:invGamma/>
                  </a:schemeClr>
                </a:gs>
              </a:gsLst>
              <a:lin ang="54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6172" name="Oval 28"/>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73" name="Oval 29"/>
            <p:cNvSpPr>
              <a:spLocks noChangeArrowheads="1"/>
            </p:cNvSpPr>
            <p:nvPr/>
          </p:nvSpPr>
          <p:spPr bwMode="gray">
            <a:xfrm>
              <a:off x="2334" y="1936"/>
              <a:ext cx="1097" cy="1104"/>
            </a:xfrm>
            <a:prstGeom prst="ellipse">
              <a:avLst/>
            </a:prstGeom>
            <a:gradFill rotWithShape="1">
              <a:gsLst>
                <a:gs pos="0">
                  <a:schemeClr val="accent1"/>
                </a:gs>
                <a:gs pos="100000">
                  <a:schemeClr val="accent1">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0252" name="Group 30"/>
          <p:cNvGrpSpPr>
            <a:grpSpLocks/>
          </p:cNvGrpSpPr>
          <p:nvPr/>
        </p:nvGrpSpPr>
        <p:grpSpPr bwMode="auto">
          <a:xfrm>
            <a:off x="2143125" y="4071938"/>
            <a:ext cx="381000" cy="381000"/>
            <a:chOff x="2078" y="1680"/>
            <a:chExt cx="1615" cy="1615"/>
          </a:xfrm>
        </p:grpSpPr>
        <p:sp>
          <p:nvSpPr>
            <p:cNvPr id="10261" name="Oval 31"/>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0262" name="Oval 32"/>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77" name="Oval 33"/>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0264" name="Oval 34"/>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79" name="Oval 35"/>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6180" name="Oval 36"/>
            <p:cNvSpPr>
              <a:spLocks noChangeArrowheads="1"/>
            </p:cNvSpPr>
            <p:nvPr/>
          </p:nvSpPr>
          <p:spPr bwMode="gray">
            <a:xfrm>
              <a:off x="2334" y="1936"/>
              <a:ext cx="1097" cy="1104"/>
            </a:xfrm>
            <a:prstGeom prst="ellipse">
              <a:avLst/>
            </a:prstGeom>
            <a:gradFill rotWithShape="1">
              <a:gsLst>
                <a:gs pos="0">
                  <a:schemeClr val="folHlink"/>
                </a:gs>
                <a:gs pos="100000">
                  <a:schemeClr val="folHlink">
                    <a:gamma/>
                    <a:shade val="48627"/>
                    <a:invGamma/>
                  </a:schemeClr>
                </a:gs>
              </a:gsLst>
              <a:lin ang="27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grpSp>
      <p:grpSp>
        <p:nvGrpSpPr>
          <p:cNvPr id="10253" name="Group 37"/>
          <p:cNvGrpSpPr>
            <a:grpSpLocks/>
          </p:cNvGrpSpPr>
          <p:nvPr/>
        </p:nvGrpSpPr>
        <p:grpSpPr bwMode="auto">
          <a:xfrm>
            <a:off x="1987550" y="4764088"/>
            <a:ext cx="355600" cy="381000"/>
            <a:chOff x="2078" y="1680"/>
            <a:chExt cx="1615" cy="1615"/>
          </a:xfrm>
        </p:grpSpPr>
        <p:sp>
          <p:nvSpPr>
            <p:cNvPr id="10255" name="Oval 38"/>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w="57150" algn="ctr">
              <a:noFill/>
              <a:round/>
              <a:headEnd/>
              <a:tailEnd/>
            </a:ln>
          </p:spPr>
          <p:txBody>
            <a:bodyPr wrap="none" anchor="ctr"/>
            <a:lstStyle/>
            <a:p>
              <a:endParaRPr lang="ru-RU">
                <a:latin typeface="Calibri" pitchFamily="34" charset="0"/>
              </a:endParaRPr>
            </a:p>
          </p:txBody>
        </p:sp>
        <p:sp>
          <p:nvSpPr>
            <p:cNvPr id="10256" name="Oval 39"/>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w="9525" algn="ctr">
              <a:noFill/>
              <a:round/>
              <a:headEnd/>
              <a:tailEnd/>
            </a:ln>
          </p:spPr>
          <p:txBody>
            <a:bodyPr wrap="none" anchor="ctr"/>
            <a:lstStyle/>
            <a:p>
              <a:endParaRPr lang="ru-RU">
                <a:latin typeface="Calibri" pitchFamily="34" charset="0"/>
              </a:endParaRPr>
            </a:p>
          </p:txBody>
        </p:sp>
        <p:sp>
          <p:nvSpPr>
            <p:cNvPr id="6184" name="Oval 40"/>
            <p:cNvSpPr>
              <a:spLocks noChangeArrowheads="1"/>
            </p:cNvSpPr>
            <p:nvPr/>
          </p:nvSpPr>
          <p:spPr bwMode="gray">
            <a:xfrm>
              <a:off x="2251" y="1855"/>
              <a:ext cx="1262"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fontAlgn="auto">
                <a:spcBef>
                  <a:spcPts val="0"/>
                </a:spcBef>
                <a:spcAft>
                  <a:spcPts val="0"/>
                </a:spcAft>
                <a:defRPr/>
              </a:pPr>
              <a:endParaRPr lang="ru-RU">
                <a:latin typeface="+mn-lt"/>
              </a:endParaRPr>
            </a:p>
          </p:txBody>
        </p:sp>
        <p:sp>
          <p:nvSpPr>
            <p:cNvPr id="10258" name="Oval 41"/>
            <p:cNvSpPr>
              <a:spLocks noChangeArrowheads="1"/>
            </p:cNvSpPr>
            <p:nvPr/>
          </p:nvSpPr>
          <p:spPr bwMode="gray">
            <a:xfrm>
              <a:off x="2254" y="1856"/>
              <a:ext cx="1262" cy="1264"/>
            </a:xfrm>
            <a:prstGeom prst="ellipse">
              <a:avLst/>
            </a:prstGeom>
            <a:gradFill rotWithShape="1">
              <a:gsLst>
                <a:gs pos="0">
                  <a:srgbClr val="000000"/>
                </a:gs>
                <a:gs pos="100000">
                  <a:srgbClr val="E35E23"/>
                </a:gs>
              </a:gsLst>
              <a:lin ang="2700000" scaled="1"/>
            </a:gradFill>
            <a:ln w="38100" algn="ctr">
              <a:noFill/>
              <a:round/>
              <a:headEnd/>
              <a:tailEnd/>
            </a:ln>
          </p:spPr>
          <p:txBody>
            <a:bodyPr wrap="none" anchor="ctr">
              <a:spAutoFit/>
            </a:bodyPr>
            <a:lstStyle/>
            <a:p>
              <a:endParaRPr lang="ru-RU">
                <a:latin typeface="Calibri" pitchFamily="34" charset="0"/>
              </a:endParaRPr>
            </a:p>
          </p:txBody>
        </p:sp>
        <p:sp>
          <p:nvSpPr>
            <p:cNvPr id="6186" name="Oval 42"/>
            <p:cNvSpPr>
              <a:spLocks noChangeArrowheads="1"/>
            </p:cNvSpPr>
            <p:nvPr/>
          </p:nvSpPr>
          <p:spPr bwMode="gray">
            <a:xfrm>
              <a:off x="2338" y="1936"/>
              <a:ext cx="1096"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fontAlgn="auto">
                <a:spcBef>
                  <a:spcPts val="0"/>
                </a:spcBef>
                <a:spcAft>
                  <a:spcPts val="0"/>
                </a:spcAft>
                <a:defRPr/>
              </a:pPr>
              <a:endParaRPr lang="ru-RU">
                <a:latin typeface="+mn-lt"/>
              </a:endParaRPr>
            </a:p>
          </p:txBody>
        </p:sp>
        <p:sp>
          <p:nvSpPr>
            <p:cNvPr id="10260" name="Oval 43"/>
            <p:cNvSpPr>
              <a:spLocks noChangeArrowheads="1"/>
            </p:cNvSpPr>
            <p:nvPr/>
          </p:nvSpPr>
          <p:spPr bwMode="gray">
            <a:xfrm>
              <a:off x="2337" y="1939"/>
              <a:ext cx="1096" cy="1098"/>
            </a:xfrm>
            <a:prstGeom prst="ellipse">
              <a:avLst/>
            </a:prstGeom>
            <a:gradFill rotWithShape="1">
              <a:gsLst>
                <a:gs pos="0">
                  <a:srgbClr val="E35E23"/>
                </a:gs>
                <a:gs pos="100000">
                  <a:srgbClr val="6E2E11"/>
                </a:gs>
              </a:gsLst>
              <a:lin ang="2700000" scaled="1"/>
            </a:gradFill>
            <a:ln w="38100" algn="ctr">
              <a:noFill/>
              <a:round/>
              <a:headEnd/>
              <a:tailEnd/>
            </a:ln>
          </p:spPr>
          <p:txBody>
            <a:bodyPr anchor="ctr">
              <a:spAutoFit/>
            </a:bodyPr>
            <a:lstStyle/>
            <a:p>
              <a:endParaRPr lang="ru-RU">
                <a:latin typeface="Calibri" pitchFamily="34" charset="0"/>
              </a:endParaRPr>
            </a:p>
          </p:txBody>
        </p:sp>
      </p:grpSp>
      <p:sp>
        <p:nvSpPr>
          <p:cNvPr id="46" name="Стрелка вправо 45">
            <a:hlinkClick r:id="rId8" action="ppaction://hlinksldjump"/>
          </p:cNvPr>
          <p:cNvSpPr/>
          <p:nvPr/>
        </p:nvSpPr>
        <p:spPr>
          <a:xfrm>
            <a:off x="8215313" y="5000625"/>
            <a:ext cx="500062" cy="35718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646</TotalTime>
  <Words>457</Words>
  <Application>Microsoft Office PowerPoint</Application>
  <PresentationFormat>Экран (4:3)</PresentationFormat>
  <Paragraphs>93</Paragraphs>
  <Slides>15</Slides>
  <Notes>6</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Arial</vt:lpstr>
      <vt:lpstr>Calibri</vt:lpstr>
      <vt:lpstr>Times New Roman</vt:lpstr>
      <vt:lpstr>Тема Office</vt:lpstr>
      <vt:lpstr>Слайд 1</vt:lpstr>
      <vt:lpstr>       С древних времен для облегчения своего труда человек использует различные механизмы, которые способны преобразовывать силу человека в значительно большую силу. Еще три тысячи лет назад при строительстве пирамид в Древнем Египте тяжелые каменные плиты передвигали и поднимали с помощью простых механизмов.</vt:lpstr>
      <vt:lpstr>Слайд 3</vt:lpstr>
      <vt:lpstr>Рычаг – твердое тело, которое может вращаться вокруг неподвижной опоры. </vt:lpstr>
      <vt:lpstr>Устройство рычага</vt:lpstr>
      <vt:lpstr>Слайд 6</vt:lpstr>
      <vt:lpstr>Слайд 7</vt:lpstr>
      <vt:lpstr>Слайд 8</vt:lpstr>
      <vt:lpstr>Закрепление</vt:lpstr>
      <vt:lpstr>Название списка</vt:lpstr>
      <vt:lpstr>Название списка</vt:lpstr>
      <vt:lpstr>Название списка</vt:lpstr>
      <vt:lpstr>Название списка</vt:lpstr>
      <vt:lpstr>Название списка</vt:lpstr>
      <vt:lpstr>Домашнее задание</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Елена</dc:creator>
  <cp:lastModifiedBy>revaz</cp:lastModifiedBy>
  <cp:revision>66</cp:revision>
  <dcterms:created xsi:type="dcterms:W3CDTF">2011-07-03T13:46:51Z</dcterms:created>
  <dcterms:modified xsi:type="dcterms:W3CDTF">2013-04-04T15:28:00Z</dcterms:modified>
</cp:coreProperties>
</file>