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7" r:id="rId3"/>
    <p:sldId id="257" r:id="rId4"/>
    <p:sldId id="265" r:id="rId5"/>
    <p:sldId id="266" r:id="rId6"/>
    <p:sldId id="264" r:id="rId7"/>
    <p:sldId id="258" r:id="rId8"/>
    <p:sldId id="259" r:id="rId9"/>
    <p:sldId id="260" r:id="rId10"/>
    <p:sldId id="261" r:id="rId11"/>
    <p:sldId id="262" r:id="rId12"/>
    <p:sldId id="263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69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5" autoAdjust="0"/>
    <p:restoredTop sz="94660"/>
  </p:normalViewPr>
  <p:slideViewPr>
    <p:cSldViewPr>
      <p:cViewPr varScale="1">
        <p:scale>
          <a:sx n="64" d="100"/>
          <a:sy n="64" d="100"/>
        </p:scale>
        <p:origin x="-8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1741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414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741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1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2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3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3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43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744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4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4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4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4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744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7449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7450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7451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BF3400B-1907-4CF0-807A-9AFFAB6D10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16113-D05A-4149-BE32-0031922CDC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1A8B89-D243-458E-B496-FCF7D32377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BC0E2D2-24C1-4D1E-9563-FB3C2C853D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FA81D28-11E7-49CF-96CA-4FA1F15B32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6562B58-B6EC-4AA9-B533-E8A8CCEC40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FBD6C34-5959-4B91-B838-C83F7A219F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39BAAC1-2CB8-4BBF-87CF-7BD2C09232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62E1E-3D3D-40E6-A63D-275645D43C8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BAD61-89C3-40B3-A4EE-5965A806C2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67DDE-8FF0-4A5E-9473-060925D07E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9F1891-7C48-47FD-99C8-771C90EF6C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38F7DC-8640-4D8F-87E6-2B0B3356EE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07E53-BC0C-453D-ABF7-457B7DA3CA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3E1FC-BDE6-4B31-B01E-A9047ED43B1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E2272-3C6F-45CF-809F-F0B496F7C5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638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8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8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390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639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39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640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0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0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0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0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0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1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1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1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1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1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41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641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64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42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42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642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642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C3DFE7A-C193-4177-ACC2-27E26CDDF2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642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>
                <a:solidFill>
                  <a:srgbClr val="FFFF00"/>
                </a:solidFill>
                <a:latin typeface="Monotype Corsiva" pitchFamily="66" charset="0"/>
              </a:rPr>
              <a:t>Тема занятия: «</a:t>
            </a:r>
            <a:r>
              <a:rPr lang="en-US" sz="2400" b="1">
                <a:solidFill>
                  <a:srgbClr val="FFFF00"/>
                </a:solidFill>
                <a:latin typeface="Times New Roman" pitchFamily="18" charset="0"/>
              </a:rPr>
              <a:t>MS EXCEL</a:t>
            </a:r>
            <a:r>
              <a:rPr lang="ru-RU" sz="2400" b="1">
                <a:solidFill>
                  <a:srgbClr val="FFFF00"/>
                </a:solidFill>
                <a:latin typeface="Times New Roman" pitchFamily="18" charset="0"/>
              </a:rPr>
              <a:t>:Построение диаграмм и графиков</a:t>
            </a:r>
            <a:r>
              <a:rPr lang="ru-RU" sz="1800">
                <a:solidFill>
                  <a:srgbClr val="FFFF00"/>
                </a:solidFill>
              </a:rPr>
              <a:t> </a:t>
            </a:r>
            <a:r>
              <a:rPr lang="ru-RU" sz="1800">
                <a:solidFill>
                  <a:srgbClr val="FFFF00"/>
                </a:solidFill>
                <a:latin typeface="Monotype Corsiva" pitchFamily="66" charset="0"/>
              </a:rPr>
              <a:t>»</a:t>
            </a:r>
          </a:p>
        </p:txBody>
      </p:sp>
      <p:pic>
        <p:nvPicPr>
          <p:cNvPr id="2061" name="Picture 13" descr="н1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00113" y="2492375"/>
            <a:ext cx="3419475" cy="2600325"/>
          </a:xfrm>
          <a:noFill/>
          <a:ln/>
        </p:spPr>
      </p:pic>
      <p:pic>
        <p:nvPicPr>
          <p:cNvPr id="2062" name="Picture 14" descr="образец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3438" y="2492375"/>
            <a:ext cx="4038600" cy="26447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Типы диаграмм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684213" y="1628775"/>
          <a:ext cx="3522662" cy="2303463"/>
        </p:xfrm>
        <a:graphic>
          <a:graphicData uri="http://schemas.openxmlformats.org/presentationml/2006/ole">
            <p:oleObj spid="_x0000_s7171" name="Диаграмма" r:id="rId3" imgW="3514725" imgH="2295525" progId="MSGraph.Chart.8">
              <p:embed followColorScheme="full"/>
            </p:oleObj>
          </a:graphicData>
        </a:graphic>
      </p:graphicFrame>
      <p:sp>
        <p:nvSpPr>
          <p:cNvPr id="7172" name="Rectangle 4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4295775"/>
            <a:ext cx="8229600" cy="1835150"/>
          </a:xfrm>
        </p:spPr>
        <p:txBody>
          <a:bodyPr/>
          <a:lstStyle/>
          <a:p>
            <a:r>
              <a:rPr lang="ru-RU" sz="2000" b="1" u="sng"/>
              <a:t>Круговая и </a:t>
            </a:r>
            <a:r>
              <a:rPr lang="ru-RU" sz="2000" b="1" u="sng">
                <a:latin typeface="Arial" charset="0"/>
              </a:rPr>
              <a:t>кольцевая</a:t>
            </a:r>
            <a:r>
              <a:rPr lang="ru-RU" sz="2000" b="1" u="sng"/>
              <a:t> диаграмма</a:t>
            </a:r>
            <a:r>
              <a:rPr lang="ru-RU" sz="2000"/>
              <a:t> может показать только один ряд данных.Выбор данного типа определяется соображением целесообразности и наглядности</a:t>
            </a:r>
          </a:p>
        </p:txBody>
      </p:sp>
      <p:pic>
        <p:nvPicPr>
          <p:cNvPr id="7173" name="Picture 5" descr="123"/>
          <p:cNvPicPr>
            <a:picLocks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859338" y="1600200"/>
            <a:ext cx="3529012" cy="23876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Типы диаграмм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400" b="1" u="sng"/>
              <a:t>Диаграмма с областями</a:t>
            </a:r>
            <a:r>
              <a:rPr lang="ru-RU" sz="2400"/>
              <a:t> отображает изменение значений ряда с течением времени, а также изменение вклада отдельных значений</a:t>
            </a:r>
            <a:r>
              <a:rPr lang="ru-RU" sz="2800"/>
              <a:t> 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643438" y="1603375"/>
          <a:ext cx="4025900" cy="4514850"/>
        </p:xfrm>
        <a:graphic>
          <a:graphicData uri="http://schemas.openxmlformats.org/presentationml/2006/ole">
            <p:oleObj spid="_x0000_s8196" name="Диаграмма" r:id="rId3" imgW="4038600" imgH="4524375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Типы диаграмм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400" b="1" u="sng"/>
              <a:t>К трехмерной (объемной) диаграмме</a:t>
            </a:r>
            <a:r>
              <a:rPr lang="ru-RU" sz="2400"/>
              <a:t> относят: </a:t>
            </a:r>
            <a:r>
              <a:rPr lang="ru-RU" sz="2400" i="1"/>
              <a:t>Гистограмму, Линейчатую, Объемный график, Круговую объемную  диаграмму, Поверхность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643438" y="1603375"/>
          <a:ext cx="4025900" cy="4514850"/>
        </p:xfrm>
        <a:graphic>
          <a:graphicData uri="http://schemas.openxmlformats.org/presentationml/2006/ole">
            <p:oleObj spid="_x0000_s9220" name="Диаграмма" r:id="rId3" imgW="4038600" imgH="4524375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Технология создания диаграммы с помощью Мастера диаграмм:</a:t>
            </a:r>
          </a:p>
        </p:txBody>
      </p:sp>
      <p:pic>
        <p:nvPicPr>
          <p:cNvPr id="35849" name="Picture 9" descr="Б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27088" y="2133600"/>
            <a:ext cx="3600450" cy="3887788"/>
          </a:xfrm>
          <a:noFill/>
          <a:ln/>
        </p:spPr>
      </p:pic>
      <p:sp>
        <p:nvSpPr>
          <p:cNvPr id="3584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 sz="2400"/>
          </a:p>
          <a:p>
            <a:r>
              <a:rPr lang="ru-RU" sz="2400">
                <a:latin typeface="Times New Roman" pitchFamily="18" charset="0"/>
              </a:rPr>
              <a:t>Выделите ячейки, содержащие данные, которые должны быть отражены на диаграмме.</a:t>
            </a:r>
          </a:p>
          <a:p>
            <a:r>
              <a:rPr lang="ru-RU" sz="2400">
                <a:latin typeface="Times New Roman" pitchFamily="18" charset="0"/>
              </a:rPr>
              <a:t>Щелкните на пиктограмме </a:t>
            </a:r>
            <a:r>
              <a:rPr lang="ru-RU" sz="2400" b="1" i="1">
                <a:latin typeface="Times New Roman" pitchFamily="18" charset="0"/>
              </a:rPr>
              <a:t>Мастера</a:t>
            </a:r>
            <a:r>
              <a:rPr lang="ru-RU" sz="2400" i="1">
                <a:latin typeface="Times New Roman" pitchFamily="18" charset="0"/>
              </a:rPr>
              <a:t> </a:t>
            </a:r>
            <a:r>
              <a:rPr lang="ru-RU" sz="2400" b="1" i="1">
                <a:latin typeface="Times New Roman" pitchFamily="18" charset="0"/>
              </a:rPr>
              <a:t>диаграмм</a:t>
            </a:r>
            <a:r>
              <a:rPr lang="ru-RU" sz="2400">
                <a:latin typeface="Times New Roman" pitchFamily="18" charset="0"/>
              </a:rPr>
              <a:t>  или выберите команду меню </a:t>
            </a:r>
            <a:r>
              <a:rPr lang="ru-RU" sz="2400" b="1" u="sng">
                <a:latin typeface="Times New Roman" pitchFamily="18" charset="0"/>
              </a:rPr>
              <a:t>Вставка, Диаграмма</a:t>
            </a:r>
            <a:r>
              <a:rPr lang="ru-RU" sz="2400" b="1">
                <a:latin typeface="Times New Roman" pitchFamily="18" charset="0"/>
              </a:rPr>
              <a:t>, </a:t>
            </a:r>
            <a:r>
              <a:rPr lang="ru-RU" sz="2400">
                <a:latin typeface="Times New Roman" pitchFamily="18" charset="0"/>
              </a:rPr>
              <a:t>а затем следуйте инструкциям </a:t>
            </a:r>
            <a:r>
              <a:rPr lang="ru-RU" sz="2400" b="1" i="1">
                <a:latin typeface="Times New Roman" pitchFamily="18" charset="0"/>
              </a:rPr>
              <a:t>Мастера</a:t>
            </a:r>
            <a:r>
              <a:rPr lang="ru-RU" sz="2400" b="1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Технология создания диаграммы с помощью Мастера диаграмм: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z="2800"/>
          </a:p>
          <a:p>
            <a:endParaRPr lang="ru-RU" sz="2800" b="1">
              <a:latin typeface="Times New Roman" pitchFamily="18" charset="0"/>
            </a:endParaRPr>
          </a:p>
        </p:txBody>
      </p:sp>
      <p:pic>
        <p:nvPicPr>
          <p:cNvPr id="41991" name="Picture 7" descr="ный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00325" y="1557338"/>
            <a:ext cx="4419600" cy="46085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Технология создания диаграммы с помощью Мастера диаграмм: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z="2800"/>
          </a:p>
          <a:p>
            <a:endParaRPr lang="ru-RU" sz="2800" b="1">
              <a:latin typeface="Times New Roman" pitchFamily="18" charset="0"/>
            </a:endParaRPr>
          </a:p>
        </p:txBody>
      </p:sp>
      <p:pic>
        <p:nvPicPr>
          <p:cNvPr id="44038" name="Picture 6" descr="Б1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14613" y="1557338"/>
            <a:ext cx="3914775" cy="47513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Технология создания диаграммы с помощью Мастера диаграмм: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z="2800"/>
          </a:p>
          <a:p>
            <a:endParaRPr lang="ru-RU" sz="2800" b="1">
              <a:latin typeface="Times New Roman" pitchFamily="18" charset="0"/>
            </a:endParaRPr>
          </a:p>
        </p:txBody>
      </p:sp>
      <p:pic>
        <p:nvPicPr>
          <p:cNvPr id="45062" name="Picture 6" descr="Б2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0" y="1484313"/>
            <a:ext cx="4572000" cy="43211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Технология создания диаграммы с помощью Мастера диаграмм:</a:t>
            </a:r>
          </a:p>
        </p:txBody>
      </p:sp>
      <p:pic>
        <p:nvPicPr>
          <p:cNvPr id="46088" name="Picture 8" descr="Б3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339975" y="1916113"/>
            <a:ext cx="4038600" cy="1747837"/>
          </a:xfrm>
          <a:noFill/>
          <a:ln/>
        </p:spPr>
      </p:pic>
      <p:sp>
        <p:nvSpPr>
          <p:cNvPr id="4608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z="2800"/>
          </a:p>
          <a:p>
            <a:endParaRPr lang="ru-RU" sz="28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Технология создания диаграммы с помощью Мастера диаграмм:</a:t>
            </a:r>
          </a:p>
        </p:txBody>
      </p:sp>
      <p:pic>
        <p:nvPicPr>
          <p:cNvPr id="50182" name="Picture 6" descr="элементы диаграммы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74713" y="2133600"/>
            <a:ext cx="7392987" cy="3997325"/>
          </a:xfrm>
          <a:noFill/>
          <a:ln/>
        </p:spPr>
      </p:pic>
      <p:sp>
        <p:nvSpPr>
          <p:cNvPr id="5018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z="2800"/>
          </a:p>
          <a:p>
            <a:endParaRPr lang="ru-RU" sz="2800" b="1">
              <a:latin typeface="Times New Roman" pitchFamily="18" charset="0"/>
            </a:endParaRP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1042988" y="1412875"/>
            <a:ext cx="74183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</a:rPr>
              <a:t>В результате работы Мастера диаграмма принимает следующий вид: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276475"/>
            <a:ext cx="8229600" cy="1139825"/>
          </a:xfrm>
        </p:spPr>
        <p:txBody>
          <a:bodyPr/>
          <a:lstStyle/>
          <a:p>
            <a:r>
              <a:rPr lang="ru-RU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400">
                <a:solidFill>
                  <a:srgbClr val="FFFF00"/>
                </a:solidFill>
                <a:latin typeface="Monotype Corsiva" pitchFamily="66" charset="0"/>
              </a:rPr>
              <a:t>Тема занятия: «</a:t>
            </a:r>
            <a:r>
              <a:rPr lang="en-US" sz="2400" b="1">
                <a:solidFill>
                  <a:srgbClr val="FFFF00"/>
                </a:solidFill>
                <a:latin typeface="Times New Roman" pitchFamily="18" charset="0"/>
              </a:rPr>
              <a:t>MS EXCEL</a:t>
            </a:r>
            <a:r>
              <a:rPr lang="ru-RU" sz="2400" b="1">
                <a:solidFill>
                  <a:srgbClr val="FFFF00"/>
                </a:solidFill>
                <a:latin typeface="Times New Roman" pitchFamily="18" charset="0"/>
              </a:rPr>
              <a:t>: Построение диаграмм и графиков</a:t>
            </a:r>
            <a:r>
              <a:rPr lang="ru-RU" sz="2400">
                <a:solidFill>
                  <a:srgbClr val="FFFF00"/>
                </a:solidFill>
              </a:rPr>
              <a:t> </a:t>
            </a:r>
            <a:r>
              <a:rPr lang="ru-RU" sz="2400">
                <a:solidFill>
                  <a:srgbClr val="FFFF00"/>
                </a:solidFill>
                <a:latin typeface="Monotype Corsiva" pitchFamily="66" charset="0"/>
              </a:rPr>
              <a:t>»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lnSpc>
                <a:spcPct val="80000"/>
              </a:lnSpc>
            </a:pPr>
            <a:r>
              <a:rPr lang="ru-RU" sz="2000">
                <a:effectLst/>
              </a:rPr>
              <a:t>Цель занятия:</a:t>
            </a:r>
          </a:p>
          <a:p>
            <a:pPr algn="l">
              <a:lnSpc>
                <a:spcPct val="80000"/>
              </a:lnSpc>
              <a:buFont typeface="Wingdings" pitchFamily="2" charset="2"/>
              <a:buChar char="n"/>
            </a:pPr>
            <a:r>
              <a:rPr lang="ru-RU" sz="2000">
                <a:latin typeface="Times New Roman" pitchFamily="18" charset="0"/>
              </a:rPr>
              <a:t>изучение информационной технологии построения и редактирования различных видов диаграмм и графиков</a:t>
            </a:r>
          </a:p>
          <a:p>
            <a:pPr algn="l">
              <a:lnSpc>
                <a:spcPct val="80000"/>
              </a:lnSpc>
            </a:pPr>
            <a:endParaRPr lang="ru-RU" sz="2000">
              <a:latin typeface="Times New Roman" pitchFamily="18" charset="0"/>
            </a:endParaRPr>
          </a:p>
          <a:p>
            <a:pPr algn="l">
              <a:lnSpc>
                <a:spcPct val="80000"/>
              </a:lnSpc>
              <a:buFont typeface="Wingdings" pitchFamily="2" charset="2"/>
              <a:buChar char="n"/>
            </a:pPr>
            <a:r>
              <a:rPr lang="ru-RU" sz="2000">
                <a:latin typeface="Times New Roman" pitchFamily="18" charset="0"/>
              </a:rPr>
              <a:t>Закрепить знания  при работе с различными типами данных электронной таблицы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>
                <a:solidFill>
                  <a:srgbClr val="FFFF00"/>
                </a:solidFill>
                <a:latin typeface="Monotype Corsiva" pitchFamily="66" charset="0"/>
              </a:rPr>
              <a:t>«</a:t>
            </a:r>
            <a:r>
              <a:rPr lang="en-US" sz="2000" b="1">
                <a:solidFill>
                  <a:srgbClr val="FFFF00"/>
                </a:solidFill>
                <a:latin typeface="Times New Roman" pitchFamily="18" charset="0"/>
              </a:rPr>
              <a:t>MS EXCEL</a:t>
            </a:r>
            <a:r>
              <a:rPr lang="ru-RU" sz="2000" b="1">
                <a:solidFill>
                  <a:srgbClr val="FFFF00"/>
                </a:solidFill>
                <a:latin typeface="Times New Roman" pitchFamily="18" charset="0"/>
              </a:rPr>
              <a:t>: Построение диаграмм и графиков</a:t>
            </a:r>
            <a:r>
              <a:rPr lang="ru-RU" sz="2000">
                <a:solidFill>
                  <a:srgbClr val="FFFF00"/>
                </a:solidFill>
              </a:rPr>
              <a:t> </a:t>
            </a:r>
            <a:r>
              <a:rPr lang="ru-RU" sz="2000">
                <a:solidFill>
                  <a:srgbClr val="FFFF00"/>
                </a:solidFill>
                <a:latin typeface="Monotype Corsiva" pitchFamily="66" charset="0"/>
              </a:rPr>
              <a:t>»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1800"/>
              <a:t>Домашнее задание: Шафрин «Информационные технологии», с.256-258, ответить на контр. вопросы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Диаграмма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2400" u="sng">
                <a:latin typeface="Times New Roman" pitchFamily="18" charset="0"/>
              </a:rPr>
              <a:t>Диаграмма</a:t>
            </a:r>
            <a:r>
              <a:rPr lang="ru-RU" sz="2400">
                <a:latin typeface="Times New Roman" pitchFamily="18" charset="0"/>
              </a:rPr>
              <a:t> – это объект электронной таблицы, наглядно показывающий соотношение каких -либо величин</a:t>
            </a:r>
          </a:p>
          <a:p>
            <a:pPr>
              <a:buFont typeface="Wingdings" pitchFamily="2" charset="2"/>
              <a:buNone/>
            </a:pPr>
            <a:r>
              <a:rPr lang="ru-RU" sz="2400" b="1"/>
              <a:t>   </a:t>
            </a:r>
            <a:r>
              <a:rPr lang="ru-RU" sz="2400" b="1" u="sng">
                <a:latin typeface="Times New Roman" pitchFamily="18" charset="0"/>
              </a:rPr>
              <a:t>Назначение диаграммы</a:t>
            </a:r>
            <a:r>
              <a:rPr lang="ru-RU" sz="2400" b="1"/>
              <a:t>: </a:t>
            </a:r>
            <a:r>
              <a:rPr lang="ru-RU" sz="2400">
                <a:latin typeface="Times New Roman" pitchFamily="18" charset="0"/>
              </a:rPr>
              <a:t>графическое отображение данных для анализа и сравнения</a:t>
            </a:r>
            <a:r>
              <a:rPr lang="ru-RU"/>
              <a:t> </a:t>
            </a:r>
            <a:r>
              <a:rPr lang="ru-RU" sz="2800"/>
              <a:t> </a:t>
            </a:r>
          </a:p>
        </p:txBody>
      </p:sp>
      <p:pic>
        <p:nvPicPr>
          <p:cNvPr id="3083" name="Picture 11" descr="образец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1639888"/>
            <a:ext cx="4535488" cy="431006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Объекты диаграммы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852988"/>
          </a:xfrm>
        </p:spPr>
        <p:txBody>
          <a:bodyPr/>
          <a:lstStyle/>
          <a:p>
            <a:r>
              <a:rPr lang="ru-RU" sz="1600" b="1" u="sng"/>
              <a:t>область диаграммы</a:t>
            </a:r>
            <a:r>
              <a:rPr lang="ru-RU" sz="1600" b="1"/>
              <a:t> </a:t>
            </a:r>
            <a:r>
              <a:rPr lang="ru-RU" sz="1600"/>
              <a:t>— область, в которой находятся все элементы диаграммы;</a:t>
            </a:r>
            <a:endParaRPr lang="ru-RU" sz="1600" b="1"/>
          </a:p>
          <a:p>
            <a:r>
              <a:rPr lang="ru-RU" sz="1600" b="1" u="sng"/>
              <a:t>область построения диаграммы</a:t>
            </a:r>
            <a:r>
              <a:rPr lang="ru-RU" sz="1600" b="1"/>
              <a:t> </a:t>
            </a:r>
            <a:r>
              <a:rPr lang="ru-RU" sz="1600"/>
              <a:t>— место расположения осей, рядов данных и т. д.;</a:t>
            </a:r>
            <a:endParaRPr lang="ru-RU" sz="1600" b="1"/>
          </a:p>
          <a:p>
            <a:r>
              <a:rPr lang="ru-RU" sz="1600" b="1" u="sng"/>
              <a:t>легенда </a:t>
            </a:r>
            <a:r>
              <a:rPr lang="ru-RU" sz="1600"/>
              <a:t>— образец оформления данных;</a:t>
            </a:r>
            <a:endParaRPr lang="ru-RU" sz="1600" b="1"/>
          </a:p>
          <a:p>
            <a:r>
              <a:rPr lang="ru-RU" sz="1600" b="1" u="sng"/>
              <a:t>заголовок</a:t>
            </a:r>
            <a:r>
              <a:rPr lang="ru-RU" sz="1600" b="1"/>
              <a:t> </a:t>
            </a:r>
            <a:r>
              <a:rPr lang="ru-RU" sz="1600"/>
              <a:t>— служит для пояснения данных, представленных на диаграмме;</a:t>
            </a:r>
            <a:endParaRPr lang="ru-RU" sz="1600" b="1"/>
          </a:p>
          <a:p>
            <a:r>
              <a:rPr lang="ru-RU" sz="1600" b="1" u="sng"/>
              <a:t>метки (маркеры) данных</a:t>
            </a:r>
            <a:r>
              <a:rPr lang="ru-RU" sz="1600" b="1"/>
              <a:t> </a:t>
            </a:r>
            <a:r>
              <a:rPr lang="ru-RU" sz="1600"/>
              <a:t>— символы (столбики, точки, сектора и т. д.) на диаграмме, изображающие отдельный элемент данных</a:t>
            </a:r>
            <a:r>
              <a:rPr lang="ru-RU" sz="2000"/>
              <a:t>;</a:t>
            </a:r>
            <a:endParaRPr lang="ru-RU" sz="2000" b="1"/>
          </a:p>
        </p:txBody>
      </p:sp>
      <p:pic>
        <p:nvPicPr>
          <p:cNvPr id="31751" name="Picture 7" descr="элементы диаграммы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1773238"/>
            <a:ext cx="4244975" cy="42481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Объекты диаграммы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8529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600" b="1" u="sng"/>
              <a:t>ряды данных</a:t>
            </a:r>
            <a:r>
              <a:rPr lang="ru-RU" sz="1600" b="1"/>
              <a:t> </a:t>
            </a:r>
            <a:r>
              <a:rPr lang="ru-RU" sz="1600"/>
              <a:t>— группы связанных элементов данных на диаграмме, источником которых является отдельная строка или отдельный столбец таблицы данных;</a:t>
            </a:r>
          </a:p>
          <a:p>
            <a:pPr>
              <a:lnSpc>
                <a:spcPct val="80000"/>
              </a:lnSpc>
            </a:pPr>
            <a:r>
              <a:rPr lang="ru-RU" sz="1600" b="1" u="sng"/>
              <a:t>ось </a:t>
            </a:r>
            <a:r>
              <a:rPr lang="ru-RU" sz="1600"/>
              <a:t>— линия, ограничивающая одну из сторон области построения диаграммы и создающая шкалу для измерения </a:t>
            </a:r>
          </a:p>
          <a:p>
            <a:pPr>
              <a:lnSpc>
                <a:spcPct val="80000"/>
              </a:lnSpc>
            </a:pPr>
            <a:r>
              <a:rPr lang="ru-RU" sz="1600" b="1" u="sng"/>
              <a:t>категории</a:t>
            </a:r>
            <a:r>
              <a:rPr lang="ru-RU" sz="1600" b="1"/>
              <a:t> </a:t>
            </a:r>
            <a:r>
              <a:rPr lang="ru-RU" sz="1600"/>
              <a:t>— названия категорий соответствуют подписям вдоль оси </a:t>
            </a:r>
            <a:r>
              <a:rPr lang="ru-RU" sz="1600" i="1"/>
              <a:t>X;</a:t>
            </a:r>
          </a:p>
          <a:p>
            <a:pPr>
              <a:lnSpc>
                <a:spcPct val="80000"/>
              </a:lnSpc>
            </a:pPr>
            <a:r>
              <a:rPr lang="ru-RU" sz="1600" b="1" u="sng"/>
              <a:t>имена рядов</a:t>
            </a:r>
            <a:r>
              <a:rPr lang="ru-RU" sz="1600" b="1"/>
              <a:t> </a:t>
            </a:r>
            <a:r>
              <a:rPr lang="ru-RU" sz="1600"/>
              <a:t>— обычно соответствуют надписям вдоль оси У;</a:t>
            </a:r>
          </a:p>
          <a:p>
            <a:pPr>
              <a:lnSpc>
                <a:spcPct val="80000"/>
              </a:lnSpc>
            </a:pPr>
            <a:r>
              <a:rPr lang="ru-RU" sz="1600" b="1" u="sng"/>
              <a:t>метки делений</a:t>
            </a:r>
            <a:r>
              <a:rPr lang="ru-RU" sz="1600" b="1"/>
              <a:t> </a:t>
            </a:r>
            <a:r>
              <a:rPr lang="ru-RU" sz="1600"/>
              <a:t>— это короткие отрезки, пересекающие координатные оси подобно разметке линейки </a:t>
            </a:r>
          </a:p>
        </p:txBody>
      </p:sp>
      <p:pic>
        <p:nvPicPr>
          <p:cNvPr id="33796" name="Picture 4" descr="элементы диаграммы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1916113"/>
            <a:ext cx="4038600" cy="38893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Объекты диаграммы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1600200"/>
            <a:ext cx="4038600" cy="4530725"/>
          </a:xfrm>
        </p:spPr>
        <p:txBody>
          <a:bodyPr/>
          <a:lstStyle/>
          <a:p>
            <a:endParaRPr lang="ru-RU" sz="2400"/>
          </a:p>
        </p:txBody>
      </p:sp>
      <p:pic>
        <p:nvPicPr>
          <p:cNvPr id="26634" name="Picture 10" descr="элементы диаграммы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74713" y="1600200"/>
            <a:ext cx="7392987" cy="45307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Типы диаграмм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185738" indent="9525"/>
            <a:r>
              <a:rPr lang="ru-RU" sz="2400" b="1" u="sng"/>
              <a:t>Гистограмма</a:t>
            </a:r>
            <a:r>
              <a:rPr lang="ru-RU" sz="2400"/>
              <a:t> отображает значения различных категорий, </a:t>
            </a:r>
          </a:p>
          <a:p>
            <a:pPr marL="185738" indent="9525">
              <a:buFont typeface="Wingdings" pitchFamily="2" charset="2"/>
              <a:buNone/>
            </a:pPr>
            <a:r>
              <a:rPr lang="ru-RU" sz="2400"/>
              <a:t>позволяет показать несколько рядов данных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ph type="chart" sz="half" idx="2"/>
          </p:nvPr>
        </p:nvGraphicFramePr>
        <p:xfrm>
          <a:off x="4445000" y="1365250"/>
          <a:ext cx="4433888" cy="4548188"/>
        </p:xfrm>
        <a:graphic>
          <a:graphicData uri="http://schemas.openxmlformats.org/presentationml/2006/ole">
            <p:oleObj spid="_x0000_s4100" name="Диаграмма" r:id="rId3" imgW="4448175" imgH="4562475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Типы диаграмм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400" b="1" u="sng"/>
              <a:t>Линейчатая</a:t>
            </a:r>
            <a:r>
              <a:rPr lang="ru-RU" sz="2400"/>
              <a:t> отображает также значения для различных категорий, отличается ориентацией осей Ох и Оу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654550" y="1268413"/>
          <a:ext cx="4038600" cy="4870450"/>
        </p:xfrm>
        <a:graphic>
          <a:graphicData uri="http://schemas.openxmlformats.org/presentationml/2006/ole">
            <p:oleObj spid="_x0000_s5124" name="Диаграмма" r:id="rId3" imgW="4257675" imgH="4781550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Типы диаграмм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330700" cy="4530725"/>
          </a:xfrm>
        </p:spPr>
        <p:txBody>
          <a:bodyPr/>
          <a:lstStyle/>
          <a:p>
            <a:pPr indent="9525"/>
            <a:r>
              <a:rPr lang="ru-RU" sz="2400" b="1" u="sng"/>
              <a:t>График</a:t>
            </a:r>
            <a:r>
              <a:rPr lang="ru-RU" sz="2400"/>
              <a:t> представлен в виде точек данных, соединенных тонкой линией, </a:t>
            </a:r>
          </a:p>
          <a:p>
            <a:pPr indent="9525">
              <a:buFont typeface="Wingdings" pitchFamily="2" charset="2"/>
              <a:buNone/>
            </a:pPr>
            <a:r>
              <a:rPr lang="ru-RU" sz="2400"/>
              <a:t>позволяет проследить изменения предложенных данных и показать несколько рядов данных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643438" y="1628775"/>
          <a:ext cx="4189412" cy="4511675"/>
        </p:xfrm>
        <a:graphic>
          <a:graphicData uri="http://schemas.openxmlformats.org/presentationml/2006/ole">
            <p:oleObj spid="_x0000_s6148" name="Диаграмма" r:id="rId3" imgW="4200525" imgH="4524375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145</TotalTime>
  <Words>444</Words>
  <Application>Microsoft Office PowerPoint</Application>
  <PresentationFormat>Экран (4:3)</PresentationFormat>
  <Paragraphs>49</Paragraphs>
  <Slides>20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Times New Roman</vt:lpstr>
      <vt:lpstr>Verdana</vt:lpstr>
      <vt:lpstr>Wingdings</vt:lpstr>
      <vt:lpstr>Monotype Corsiva</vt:lpstr>
      <vt:lpstr>Глобус</vt:lpstr>
      <vt:lpstr>Диаграмма Microsoft Graph</vt:lpstr>
      <vt:lpstr>Тема занятия: «MS EXCEL:Построение диаграмм и графиков »</vt:lpstr>
      <vt:lpstr>Тема занятия: «MS EXCEL: Построение диаграмм и графиков »</vt:lpstr>
      <vt:lpstr>Диаграмма</vt:lpstr>
      <vt:lpstr>Объекты диаграммы</vt:lpstr>
      <vt:lpstr>Объекты диаграммы</vt:lpstr>
      <vt:lpstr>Объекты диаграммы</vt:lpstr>
      <vt:lpstr>Типы диаграмм</vt:lpstr>
      <vt:lpstr>Типы диаграмм</vt:lpstr>
      <vt:lpstr>Типы диаграмм</vt:lpstr>
      <vt:lpstr>Типы диаграмм</vt:lpstr>
      <vt:lpstr>Типы диаграмм</vt:lpstr>
      <vt:lpstr>Типы диаграмм</vt:lpstr>
      <vt:lpstr>Технология создания диаграммы с помощью Мастера диаграмм:</vt:lpstr>
      <vt:lpstr>Технология создания диаграммы с помощью Мастера диаграмм:</vt:lpstr>
      <vt:lpstr>Технология создания диаграммы с помощью Мастера диаграмм:</vt:lpstr>
      <vt:lpstr>Технология создания диаграммы с помощью Мастера диаграмм:</vt:lpstr>
      <vt:lpstr>Технология создания диаграммы с помощью Мастера диаграмм:</vt:lpstr>
      <vt:lpstr>Технология создания диаграммы с помощью Мастера диаграмм:</vt:lpstr>
      <vt:lpstr> </vt:lpstr>
      <vt:lpstr>«MS EXCEL: Построение диаграмм и графиков »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ИРА</dc:creator>
  <cp:lastModifiedBy>revaz</cp:lastModifiedBy>
  <cp:revision>7</cp:revision>
  <dcterms:created xsi:type="dcterms:W3CDTF">2009-01-10T17:38:36Z</dcterms:created>
  <dcterms:modified xsi:type="dcterms:W3CDTF">2013-04-03T17:06:08Z</dcterms:modified>
</cp:coreProperties>
</file>