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55" r:id="rId2"/>
    <p:sldId id="356" r:id="rId3"/>
    <p:sldId id="257" r:id="rId4"/>
    <p:sldId id="258" r:id="rId5"/>
    <p:sldId id="259" r:id="rId6"/>
    <p:sldId id="261" r:id="rId7"/>
    <p:sldId id="271" r:id="rId8"/>
    <p:sldId id="263" r:id="rId9"/>
    <p:sldId id="265" r:id="rId10"/>
    <p:sldId id="266" r:id="rId11"/>
    <p:sldId id="267" r:id="rId12"/>
    <p:sldId id="269" r:id="rId13"/>
    <p:sldId id="268" r:id="rId14"/>
    <p:sldId id="264" r:id="rId15"/>
    <p:sldId id="262" r:id="rId16"/>
    <p:sldId id="272" r:id="rId17"/>
    <p:sldId id="273" r:id="rId18"/>
    <p:sldId id="274" r:id="rId19"/>
    <p:sldId id="270" r:id="rId20"/>
    <p:sldId id="275" r:id="rId21"/>
    <p:sldId id="276" r:id="rId22"/>
    <p:sldId id="277" r:id="rId23"/>
    <p:sldId id="343" r:id="rId24"/>
    <p:sldId id="260" r:id="rId25"/>
    <p:sldId id="280" r:id="rId26"/>
    <p:sldId id="281" r:id="rId27"/>
    <p:sldId id="282" r:id="rId28"/>
    <p:sldId id="283" r:id="rId29"/>
    <p:sldId id="285" r:id="rId30"/>
    <p:sldId id="286" r:id="rId31"/>
    <p:sldId id="289" r:id="rId32"/>
    <p:sldId id="284" r:id="rId33"/>
    <p:sldId id="287" r:id="rId34"/>
    <p:sldId id="291" r:id="rId35"/>
    <p:sldId id="290" r:id="rId36"/>
    <p:sldId id="288" r:id="rId37"/>
    <p:sldId id="278" r:id="rId38"/>
    <p:sldId id="292" r:id="rId39"/>
    <p:sldId id="279" r:id="rId40"/>
    <p:sldId id="328" r:id="rId41"/>
    <p:sldId id="307" r:id="rId42"/>
    <p:sldId id="308" r:id="rId43"/>
    <p:sldId id="316" r:id="rId44"/>
    <p:sldId id="309" r:id="rId45"/>
    <p:sldId id="310" r:id="rId46"/>
    <p:sldId id="311" r:id="rId47"/>
    <p:sldId id="329" r:id="rId48"/>
    <p:sldId id="312" r:id="rId49"/>
    <p:sldId id="313" r:id="rId50"/>
    <p:sldId id="314" r:id="rId51"/>
    <p:sldId id="315" r:id="rId52"/>
    <p:sldId id="319" r:id="rId53"/>
    <p:sldId id="320" r:id="rId54"/>
    <p:sldId id="321" r:id="rId55"/>
    <p:sldId id="322" r:id="rId56"/>
    <p:sldId id="323" r:id="rId57"/>
    <p:sldId id="324" r:id="rId58"/>
    <p:sldId id="325" r:id="rId59"/>
    <p:sldId id="326" r:id="rId60"/>
    <p:sldId id="327" r:id="rId61"/>
    <p:sldId id="295" r:id="rId62"/>
    <p:sldId id="306" r:id="rId63"/>
    <p:sldId id="293" r:id="rId64"/>
    <p:sldId id="294" r:id="rId65"/>
    <p:sldId id="330" r:id="rId66"/>
    <p:sldId id="354" r:id="rId67"/>
    <p:sldId id="344" r:id="rId68"/>
    <p:sldId id="345" r:id="rId69"/>
    <p:sldId id="346" r:id="rId70"/>
    <p:sldId id="347" r:id="rId71"/>
    <p:sldId id="348" r:id="rId72"/>
    <p:sldId id="349" r:id="rId73"/>
    <p:sldId id="350" r:id="rId74"/>
    <p:sldId id="351" r:id="rId75"/>
    <p:sldId id="352" r:id="rId76"/>
    <p:sldId id="353" r:id="rId77"/>
    <p:sldId id="332" r:id="rId7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84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D205D5-1624-480C-8C80-67B31D54EAB7}" type="datetimeFigureOut">
              <a:rPr lang="ru-RU"/>
              <a:pPr>
                <a:defRPr/>
              </a:pPr>
              <a:t>30.03.2013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108AB-D31B-4E91-AC7F-B9B90E13E8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9ADE9-58DA-4CB4-B3F5-315E9DE21A6F}" type="datetimeFigureOut">
              <a:rPr lang="ru-RU"/>
              <a:pPr>
                <a:defRPr/>
              </a:pPr>
              <a:t>30.03.2013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34BFE-EF6B-4F40-8939-0A2185D9B9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33F18-5DC3-41F1-978A-AC51A53AAA6C}" type="datetimeFigureOut">
              <a:rPr lang="ru-RU"/>
              <a:pPr>
                <a:defRPr/>
              </a:pPr>
              <a:t>30.03.2013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5EBDE-23DC-4BF6-8DAD-B6D044EA06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3FC3-A887-4F23-BD41-38A23791007D}" type="datetimeFigureOut">
              <a:rPr lang="ru-RU"/>
              <a:pPr>
                <a:defRPr/>
              </a:pPr>
              <a:t>30.03.2013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EB27A-5CC5-460E-8D01-E32729D478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B5B8B-A5AA-4605-AB06-11052183C8F3}" type="datetimeFigureOut">
              <a:rPr lang="ru-RU"/>
              <a:pPr>
                <a:defRPr/>
              </a:pPr>
              <a:t>30.03.2013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E571C-D360-4B19-A8CC-BD48AED2EC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CFE68-B841-4D61-A237-B5E6FC5306BE}" type="datetimeFigureOut">
              <a:rPr lang="ru-RU"/>
              <a:pPr>
                <a:defRPr/>
              </a:pPr>
              <a:t>30.03.2013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B1AF0-C78A-4339-BA4F-B8FE2113E2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A6B27B-0401-4CAC-B2E3-CE3462ED8CD9}" type="datetimeFigureOut">
              <a:rPr lang="ru-RU"/>
              <a:pPr>
                <a:defRPr/>
              </a:pPr>
              <a:t>30.03.2013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4FC3EC-50DE-49B6-B89E-41CFE6D274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31962-B020-41FB-BD65-FF2FD29BE1A5}" type="datetimeFigureOut">
              <a:rPr lang="ru-RU"/>
              <a:pPr>
                <a:defRPr/>
              </a:pPr>
              <a:t>30.03.2013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5944C-252F-4504-816A-4624D45475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F655F-18F2-4FBF-937C-D2E7E60C7F22}" type="datetimeFigureOut">
              <a:rPr lang="ru-RU"/>
              <a:pPr>
                <a:defRPr/>
              </a:pPr>
              <a:t>30.03.2013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B58EB4-3255-4049-B654-E289633165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D33BA-A754-497D-B91D-7A415DC71A50}" type="datetimeFigureOut">
              <a:rPr lang="ru-RU"/>
              <a:pPr>
                <a:defRPr/>
              </a:pPr>
              <a:t>30.03.2013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FC6C0A-E81F-418B-946C-CE5584646B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C2909-3D5E-4AE3-BFED-B48A9B2F4FF3}" type="datetimeFigureOut">
              <a:rPr lang="ru-RU"/>
              <a:pPr>
                <a:defRPr/>
              </a:pPr>
              <a:t>30.03.2013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B6749-B343-4B52-8C3E-167F4CB056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91A9A0B-8638-48B8-A72C-58F70F01AC29}" type="datetimeFigureOut">
              <a:rPr lang="ru-RU"/>
              <a:pPr>
                <a:defRPr/>
              </a:pPr>
              <a:t>30.03.2013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97DA2EC-134F-402C-AB10-0AFB76613C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.jpeg"/><Relationship Id="rId2" Type="http://schemas.openxmlformats.org/officeDocument/2006/relationships/hyperlink" Target="http://i079.radikal.ru/1201/e4/2f92740a728f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aao.ru/content/images/885867442.jpg" TargetMode="External"/><Relationship Id="rId5" Type="http://schemas.openxmlformats.org/officeDocument/2006/relationships/image" Target="../media/image2.jpeg"/><Relationship Id="rId4" Type="http://schemas.openxmlformats.org/officeDocument/2006/relationships/hyperlink" Target="http://www.vsluh.ru/system/post_images/large/244/244048/%D0%91%D0%BE%D1%80%D0%BE%D0%B4%D0%B8%D0%BD%D0%BE.jpg?1329799899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gaao.ru/content/images/885867442.jpg" TargetMode="Externa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//upload.wikimedia.org/wikipedia/commons/3/39/Ermolov-borodino.jpg" TargetMode="Externa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img402.imageshack.us/img402/6608/brdn000.jpg" TargetMode="Externa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i070.radikal.ru/1001/d9/664ac69cf05a.jpg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vsluh.ru/system/post_images/large/244/244048/%D0%91%D0%BE%D1%80%D0%BE%D0%B4%D0%B8%D0%BD%D0%BE.jpg?1329799899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s017.radikal.ru/i442/1201/83/033b9371da37.jpg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www.borodino.ru/picture/picture271.jpg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img0.liveinternet.ru/images/attach/c/1/48/612/48612305_Voennuyy_sovet_v_Filyah.jpg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i079.radikal.ru/1201/e4/2f92740a728f.jpg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ru.wikipedia.org/wiki/%D0%A4%D0%B0%D0%B9%D0%BB:Tuchkov_Sergey_(Ukhtomsky).jpg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tuchkovi-1812.narod.ru/karta2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tuchkovi-1812.narod.ru/karta1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//upload.wikimedia.org/wikipedia/commons/0/0f/Service-for-the-dead.M.M.jpg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://www.forum.minolta-club.ru/photo/data/500/PICT0077.jpg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hyperlink" Target="http://www.mozhaysk.ru/photogallery/photo/38_b.jpg?a=1315736587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hyperlink" Target="//upload.wikimedia.org/wikipedia/commons/1/16/Margarita_Tuchkova_as_nun.jpg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hyperlink" Target="http://club.foto.ru/gallery/images/photo/2005/09/28/490665.jpg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img0.liveinternet.ru/images/attach/c/1/48/612/48612305_Voennuyy_sovet_v_Filyah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hyperlink" Target="http://veresh.ru/img/napoleon/u-moskvy.jpg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hyperlink" Target="http://s018.radikal.ru/i514/1201/37/00d6efd587cc.jpg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i079.radikal.ru/1201/e4/2f92740a728f.jpg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hyperlink" Target="//upload.wikimedia.org/wikipedia/commons/5/51/Fire_of_Moscow_1812.jpg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hyperlink" Target="http://img-fotki.yandex.ru/get/3311/nashenasledie2008.29/0_22d58_a93400bd_XL.jpg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hyperlink" Target="http://s018.radikal.ru/i501/1201/0f/aa90165f6bd6.jpg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vsluh.ru/system/post_images/large/244/244048/%D0%91%D0%BE%D1%80%D0%BE%D0%B4%D0%B8%D0%BD%D0%BE.jpg?1329799899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hyperlink" Target="//upload.wikimedia.org/wikipedia/commons/8/86/Alkruger.jpg" TargetMode="Externa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A4%D0%B0%D0%B9%D0%BB:%D0%9F%D0%BE%D1%80%D1%82%D1%80%D0%B5%D1%82_%D0%92%D0%B0%D1%81%D0%B8%D0%BB%D0%B8%D1%81%D1%8B_%D0%9A%D0%BE%D0%B6%D0%B8%D0%BD%D0%BE%D0%B9.jpg" TargetMode="External"/><Relationship Id="rId13" Type="http://schemas.openxmlformats.org/officeDocument/2006/relationships/image" Target="../media/image53.jpeg"/><Relationship Id="rId3" Type="http://schemas.openxmlformats.org/officeDocument/2006/relationships/image" Target="../media/image48.jpeg"/><Relationship Id="rId7" Type="http://schemas.openxmlformats.org/officeDocument/2006/relationships/image" Target="../media/image50.jpeg"/><Relationship Id="rId12" Type="http://schemas.openxmlformats.org/officeDocument/2006/relationships/hyperlink" Target="http://ru.wikipedia.org/wiki/%D0%A4%D0%B0%D0%B9%D0%BB:Seslavin1812.jpg" TargetMode="External"/><Relationship Id="rId17" Type="http://schemas.openxmlformats.org/officeDocument/2006/relationships/image" Target="../media/image55.jpeg"/><Relationship Id="rId2" Type="http://schemas.openxmlformats.org/officeDocument/2006/relationships/hyperlink" Target="http://ru.wikipedia.org/wiki/%D0%A4%D0%B0%D0%B9%D0%BB:Alexander_von_Benckendorff.jpg" TargetMode="External"/><Relationship Id="rId16" Type="http://schemas.openxmlformats.org/officeDocument/2006/relationships/hyperlink" Target="http://ru.wikipedia.org/wiki/%D0%A4%D0%B0%D0%B9%D0%BB:Orlov-Denisov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4%D0%B0%D0%B9%D0%BB:Denisdavydov.jpg" TargetMode="External"/><Relationship Id="rId11" Type="http://schemas.openxmlformats.org/officeDocument/2006/relationships/image" Target="../media/image52.jpeg"/><Relationship Id="rId5" Type="http://schemas.openxmlformats.org/officeDocument/2006/relationships/image" Target="../media/image49.jpeg"/><Relationship Id="rId15" Type="http://schemas.openxmlformats.org/officeDocument/2006/relationships/image" Target="../media/image54.jpeg"/><Relationship Id="rId10" Type="http://schemas.openxmlformats.org/officeDocument/2006/relationships/hyperlink" Target="http://ru.wikipedia.org/wiki/%D0%A4%D0%B0%D0%B9%D0%BB:%D0%9F%D0%BE%D1%80%D1%82%D1%80%D0%B5%D1%82_%D0%93%D0%B5%D1%80%D0%B0%D1%81%D0%B8%D0%BC%D0%B0_%D0%9A%D1%83%D1%80%D0%B8%D0%BD%D0%B0.jpg" TargetMode="External"/><Relationship Id="rId4" Type="http://schemas.openxmlformats.org/officeDocument/2006/relationships/hyperlink" Target="http://ru.wikipedia.org/wiki/%D0%A4%D0%B0%D0%B9%D0%BB:Vinzingerode.jpg" TargetMode="External"/><Relationship Id="rId9" Type="http://schemas.openxmlformats.org/officeDocument/2006/relationships/image" Target="../media/image51.jpeg"/><Relationship Id="rId14" Type="http://schemas.openxmlformats.org/officeDocument/2006/relationships/hyperlink" Target="http://ru.wikipedia.org/wiki/%D0%A4%D0%B0%D0%B9%D0%BB:Figner_Alexandr_Samoilovich.jpg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hyperlink" Target="http://img1.liveinternet.ru/images/attach/c/3/75/280/75280861_large_napadenie_partizan.jpg" TargetMode="Externa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hyperlink" Target="http://www.megabook.ru/MObjects2/data/pict2006/new/g0037.jpg" TargetMode="Externa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hyperlink" Target="http://forums.drom.ru/attachment.php?attachmentid=2107611&amp;d=1321817860&amp;thumb=1" TargetMode="Externa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hyperlink" Target="http://img11.nnm.ru/8/a/c/f/b/2ca70d0140b0952d00ece177aaf_prev.jpg" TargetMode="Externa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hyperlink" Target="//upload.wikimedia.org/wikipedia/commons/7/71/French_retreat_in_1812_by_Pryanishikov.jpg" TargetMode="Externa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hyperlink" Target="http://www.videorusi.ru/_ph/30/2/308519155.jpg" TargetMode="Externa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hyperlink" Target="http://stat18.privet.ru/lr/0a30269c2eee7a3e87129cb59535c9e4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hyperlink" Target="//upload.wikimedia.org/wikipedia/commons/a/a1/Rubicon,-to-ford-the-river-.jpg" TargetMode="Externa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hyperlink" Target="http://www.oboznik.ru/wp-content/uploads/2011/10/davidov.jpg" TargetMode="Externa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hyperlink" Target="http://www.museum.ru/1812/Persons/Russ/pic/pic_s16b.jpg" TargetMode="Externa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hyperlink" Target="http://ru.wikipedia.org/wiki/%D0%A4%D0%B0%D0%B9%D0%BB:Seslavin_Alexandr_Nikitich.jpg" TargetMode="Externa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hyperlink" Target="http://ru.wikipedia.org/wiki/%D0%A4%D0%B0%D0%B9%D0%BB:Alexander_von_Benckendorff.jpg" TargetMode="Externa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hyperlink" Target="http://ru.wikipedia.org/wiki/%D0%A4%D0%B0%D0%B9%D0%BB:Vinzingerode.jpg" TargetMode="Externa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hyperlink" Target="http://ru.wikipedia.org/wiki/%D0%A4%D0%B0%D0%B9%D0%BB:Denisdavydov.jpg" TargetMode="Externa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hyperlink" Target="http://ru.wikipedia.org/wiki/%D0%A4%D0%B0%D0%B9%D0%BB:Seslavin1812.jpg" TargetMode="Externa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hyperlink" Target="http://ru.wikipedia.org/wiki/%D0%A4%D0%B0%D0%B9%D0%BB:Orlov-Denisov.jpg" TargetMode="Externa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hyperlink" Target="http://ru.wikipedia.org/wiki/%D0%A4%D0%B0%D0%B9%D0%BB:%D0%9F%D0%BE%D1%80%D1%82%D1%80%D0%B5%D1%82_%D0%92%D0%B0%D1%81%D0%B8%D0%BB%D0%B8%D1%81%D1%8B_%D0%9A%D0%BE%D0%B6%D0%B8%D0%BD%D0%BE%D0%B9.j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//upload.wikimedia.org/wikipedia/commons/c/ca/Napoleon_Neman.jpg" TargetMode="External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hyperlink" Target="http://ru.wikipedia.org/wiki/%D0%A4%D0%B0%D0%B9%D0%BB:%D0%9F%D0%BE%D1%80%D1%82%D1%80%D0%B5%D1%82_%D0%93%D0%B5%D1%80%D0%B0%D1%81%D0%B8%D0%BC%D0%B0_%D0%9A%D1%83%D1%80%D0%B8%D0%BD%D0%B0.jpg" TargetMode="Externa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hyperlink" Target="http://ec-dejavu.ru/p-2/partisan1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hyperlink" Target="http://ru.wikipedia.org/wiki/%D0%A4%D0%B0%D0%B9%D0%BB:Figner_Alexandr_Samoilovich.jpg" TargetMode="Externa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hyperlink" Target="//upload.wikimedia.org/wikipedia/commons/2/2b/The_shooting_of_Colonel_Engelhardt.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hyperlink" Target="http://ru.wikipedia.org/wiki/%D0%A4%D0%B0%D0%B9%D0%BB:Russia-Moscow-Cathedral_of_Christ_the_Saviour-3.jpg" TargetMode="Externa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hyperlink" Target="http://www.taday.ru/data/812/505/1234/04_%D0%90.%D0%A1.%D0%9F%D1%83%D1%88%D0%BA%D0%B8%D0%BD._%D0%9F%D0%BE%D1%80%D1%82%D1%80%D0%B5%D1%82%20%D1%80%D0%B0%D0%B1%D0%BE%D1%82%D1%8B%20%D0%9E.%D0%90.%D0%9A%D0%B8%D0%BF%D1%80%D0%B5%D0%BD%D1%81%D0%BA%D0%BE%D0%B3%D0%BE._1827.jpg" TargetMode="Externa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A4%D0%B0%D0%B9%D0%BB:Kutaisov.jpg" TargetMode="External"/><Relationship Id="rId3" Type="http://schemas.openxmlformats.org/officeDocument/2006/relationships/image" Target="../media/image75.jpeg"/><Relationship Id="rId7" Type="http://schemas.openxmlformats.org/officeDocument/2006/relationships/image" Target="../media/image78.jpeg"/><Relationship Id="rId2" Type="http://schemas.openxmlformats.org/officeDocument/2006/relationships/hyperlink" Target="http://ru.wikipedia.org/wiki/%D0%A4%D0%B0%D0%B9%D0%BB:Kudashev_Nikolay_Danilovich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ru.wikipedia.org/wiki/%D0%A4%D0%B0%D0%B9%D0%BB:Myakinin_Nikolay_Diomidovich.jpg" TargetMode="External"/><Relationship Id="rId5" Type="http://schemas.openxmlformats.org/officeDocument/2006/relationships/image" Target="../media/image77.jpeg"/><Relationship Id="rId4" Type="http://schemas.openxmlformats.org/officeDocument/2006/relationships/image" Target="../media/image76.jpeg"/><Relationship Id="rId9" Type="http://schemas.openxmlformats.org/officeDocument/2006/relationships/image" Target="../media/image79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hyperlink" Target="http://ru.wikipedia.org/wiki/%D0%A4%D0%B0%D0%B9%D0%BB:Kudashev_Nikolay_Danilovich.jpg" TargetMode="Externa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hyperlink" Target="http://ru.wikipedia.org/wiki/%D0%A4%D0%B0%D0%B9%D0%BB:Lanskoy_S_N.j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//upload.wikimedia.org/wikipedia/commons/2/2f/Eugene_Beauharnais_Crossing_Niemen_1812.jpg" TargetMode="Externa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hyperlink" Target="http://ru.wikipedia.org/wiki/%D0%A4%D0%B0%D0%B9%D0%BB:Gine_Yakov_Yegorovich.jpg" TargetMode="Externa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hyperlink" Target="http://ru.wikipedia.org/wiki/%D0%A4%D0%B0%D0%B9%D0%BB:Myakinin_Nikolay_Diomidovich.jpg" TargetMode="Externa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hyperlink" Target="http://ru.wikipedia.org/wiki/%D0%A4%D0%B0%D0%B9%D0%BB:Kutaisov.jpg" TargetMode="Externa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79.jpeg"/><Relationship Id="rId2" Type="http://schemas.openxmlformats.org/officeDocument/2006/relationships/hyperlink" Target="http://i070.radikal.ru/1001/d9/664ac69cf05a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4%D0%B0%D0%B9%D0%BB:Kutaisov.jpg" TargetMode="Externa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//upload.wikimedia.org/wikipedia/commons/0/0f/Service-for-the-dead.M.M.jpg" TargetMode="Externa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hyperlink" Target="http://www.taday.ru/data/812/505/1234/04_%D0%90.%D0%A1.%D0%9F%D1%83%D1%88%D0%BA%D0%B8%D0%BD._%D0%9F%D0%BE%D1%80%D1%82%D1%80%D0%B5%D1%82%20%D1%80%D0%B0%D0%B1%D0%BE%D1%82%D1%8B%20%D0%9E.%D0%90.%D0%9A%D0%B8%D0%BF%D1%80%D0%B5%D0%BD%D1%81%D0%BA%D0%BE%D0%B3%D0%BE._1827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2.jpeg"/><Relationship Id="rId4" Type="http://schemas.openxmlformats.org/officeDocument/2006/relationships/hyperlink" Target="http://shkolazhizni.ru/img/content/i53/53996_or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nnel.ru/gzl/30040893_tonnel.gif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hyperlink" Target="http://ru.wikipedia.org/wiki/%D0%A4%D0%B0%D0%B9%D0%BB:Tormasov.jpg" TargetMode="Externa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Картинка 28 из 432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63" y="2500313"/>
            <a:ext cx="2747962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1071563"/>
            <a:ext cx="8072438" cy="4214812"/>
          </a:xfrm>
        </p:spPr>
        <p:txBody>
          <a:bodyPr rtlCol="0">
            <a:normAutofit fontScale="25000" lnSpcReduction="20000"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b="1" dirty="0" smtClean="0">
                <a:solidFill>
                  <a:srgbClr val="C00000"/>
                </a:solidFill>
              </a:rPr>
              <a:t>Презентация к </a:t>
            </a:r>
            <a:r>
              <a:rPr lang="ru-RU" sz="8000" b="1" smtClean="0">
                <a:solidFill>
                  <a:srgbClr val="C00000"/>
                </a:solidFill>
              </a:rPr>
              <a:t>сценарию литературно-музыкальной </a:t>
            </a:r>
            <a:r>
              <a:rPr lang="ru-RU" sz="8000" b="1" dirty="0" smtClean="0">
                <a:solidFill>
                  <a:srgbClr val="C00000"/>
                </a:solidFill>
              </a:rPr>
              <a:t>гостиной, </a:t>
            </a:r>
            <a:endParaRPr lang="ru-RU" sz="8000" dirty="0" smtClean="0">
              <a:solidFill>
                <a:srgbClr val="C00000"/>
              </a:solidFill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b="1" dirty="0" smtClean="0">
                <a:solidFill>
                  <a:srgbClr val="C00000"/>
                </a:solidFill>
              </a:rPr>
              <a:t>посвящённой 200-летию Отечественной войны 1812 года</a:t>
            </a:r>
            <a:r>
              <a:rPr lang="ru-RU" sz="9800" b="1" dirty="0" smtClean="0">
                <a:solidFill>
                  <a:srgbClr val="C00000"/>
                </a:solidFill>
              </a:rPr>
              <a:t> </a:t>
            </a:r>
            <a:r>
              <a:rPr lang="ru-RU" sz="9800" b="1" dirty="0" smtClean="0"/>
              <a:t> </a:t>
            </a:r>
            <a:endParaRPr lang="ru-RU" sz="9800" dirty="0" smtClean="0"/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4400" b="1" dirty="0" smtClean="0">
                <a:solidFill>
                  <a:srgbClr val="C00000"/>
                </a:solidFill>
              </a:rPr>
              <a:t>«Недаром помнит вся Россия…»</a:t>
            </a:r>
            <a:endParaRPr lang="ru-RU" sz="14400" dirty="0" smtClean="0">
              <a:solidFill>
                <a:srgbClr val="C0000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 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 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 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 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 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 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 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600" dirty="0" smtClean="0"/>
              <a:t>Автор: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600" dirty="0" smtClean="0"/>
              <a:t>учитель   истории и обществознания первой категории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600" dirty="0" smtClean="0"/>
              <a:t>Чумаченко Татьяна Ивановна (221-691-416)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600" dirty="0" smtClean="0"/>
              <a:t> 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600" dirty="0" smtClean="0"/>
              <a:t> 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600" dirty="0" smtClean="0"/>
              <a:t>Домашний   адрес: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600" dirty="0" smtClean="0"/>
              <a:t>636511 Томская   область,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600" dirty="0" err="1" smtClean="0"/>
              <a:t>Верхнекетский</a:t>
            </a:r>
            <a:r>
              <a:rPr lang="ru-RU" sz="5600" dirty="0" smtClean="0"/>
              <a:t>   район,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600" dirty="0" smtClean="0"/>
              <a:t>п. </a:t>
            </a:r>
            <a:r>
              <a:rPr lang="ru-RU" sz="5600" dirty="0" err="1" smtClean="0"/>
              <a:t>Клюквинка</a:t>
            </a:r>
            <a:r>
              <a:rPr lang="ru-RU" sz="5600" dirty="0" smtClean="0"/>
              <a:t>,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600" dirty="0" smtClean="0"/>
              <a:t>ул. Титова, дом 6, кв. 2.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600" dirty="0" smtClean="0"/>
              <a:t>дом. тел. №8-(38258)-24-2-14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6" name="Picture 2" descr="Картинка 63 из 2013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0" y="3643313"/>
            <a:ext cx="2928938" cy="21383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000" dirty="0" smtClean="0"/>
              <a:t>Муниципальное бюджетное общеобразовательное учреждение</a:t>
            </a:r>
            <a:br>
              <a:rPr lang="ru-RU" sz="2000" dirty="0" smtClean="0"/>
            </a:br>
            <a:r>
              <a:rPr lang="ru-RU" sz="2000" dirty="0" smtClean="0"/>
              <a:t>«</a:t>
            </a:r>
            <a:r>
              <a:rPr lang="ru-RU" sz="2000" dirty="0" err="1" smtClean="0"/>
              <a:t>Клюквинская</a:t>
            </a:r>
            <a:r>
              <a:rPr lang="ru-RU" sz="2000" dirty="0" smtClean="0"/>
              <a:t> средняя общеобразовательная школа-интернат»</a:t>
            </a:r>
            <a:br>
              <a:rPr lang="ru-RU" sz="2000" dirty="0" smtClean="0"/>
            </a:br>
            <a:r>
              <a:rPr lang="ru-RU" sz="2000" dirty="0" err="1" smtClean="0"/>
              <a:t>Верхнекетского</a:t>
            </a:r>
            <a:r>
              <a:rPr lang="ru-RU" sz="2000" dirty="0" smtClean="0"/>
              <a:t> района Томской области</a:t>
            </a:r>
            <a:br>
              <a:rPr lang="ru-RU" sz="2000" dirty="0" smtClean="0"/>
            </a:br>
            <a:r>
              <a:rPr lang="ru-RU" sz="2000" dirty="0" smtClean="0"/>
              <a:t> </a:t>
            </a: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                                             </a:t>
            </a:r>
            <a:br>
              <a:rPr lang="ru-RU" dirty="0" smtClean="0"/>
            </a:br>
            <a:r>
              <a:rPr lang="ru-RU" dirty="0" smtClean="0"/>
              <a:t>                                              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Picture 2" descr="Картинка 80 из 4406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29000" y="4500563"/>
            <a:ext cx="2089150" cy="2143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2530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2531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" name="Picture 2" descr="Картинка 80 из 4406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214313"/>
            <a:ext cx="6286500" cy="6448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3554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3555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" name="Picture 2" descr="Файл:Ermolov-borodino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214313"/>
            <a:ext cx="8358187" cy="63166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642938" y="6143625"/>
            <a:ext cx="8072437" cy="7143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C00000"/>
                </a:solidFill>
              </a:rPr>
              <a:t>Контратака генерала Ермолова на захваченную батарею Раевского</a:t>
            </a:r>
            <a:br>
              <a:rPr lang="ru-RU" sz="2000" b="1" dirty="0">
                <a:solidFill>
                  <a:srgbClr val="C00000"/>
                </a:solidFill>
              </a:rPr>
            </a:br>
            <a:r>
              <a:rPr lang="ru-RU" sz="2000" b="1" dirty="0">
                <a:solidFill>
                  <a:srgbClr val="C00000"/>
                </a:solidFill>
              </a:rPr>
              <a:t>Хромолитография А. Сафонова 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4578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4579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" name="Picture 2" descr="Картинка 4 из 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214313"/>
            <a:ext cx="8143875" cy="64087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642938" y="6143625"/>
            <a:ext cx="8072437" cy="7143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C00000"/>
                </a:solidFill>
              </a:rPr>
              <a:t>Контратака генерала Ермолова на захваченную батарею Раевского</a:t>
            </a:r>
            <a:br>
              <a:rPr lang="ru-RU" sz="2000" b="1" dirty="0">
                <a:solidFill>
                  <a:srgbClr val="C00000"/>
                </a:solidFill>
              </a:rPr>
            </a:br>
            <a:r>
              <a:rPr lang="ru-RU" sz="2000" b="1" dirty="0">
                <a:solidFill>
                  <a:srgbClr val="C00000"/>
                </a:solidFill>
              </a:rPr>
              <a:t>Хромолитография А. Сафонова 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5602" name="Содержимое 2"/>
          <p:cNvSpPr>
            <a:spLocks noGrp="1"/>
          </p:cNvSpPr>
          <p:nvPr>
            <p:ph idx="1"/>
          </p:nvPr>
        </p:nvSpPr>
        <p:spPr>
          <a:xfrm>
            <a:off x="3714750" y="285750"/>
            <a:ext cx="5429250" cy="6215063"/>
          </a:xfrm>
        </p:spPr>
        <p:txBody>
          <a:bodyPr/>
          <a:lstStyle/>
          <a:p>
            <a:endParaRPr lang="ru-RU" b="1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785813" y="5857875"/>
            <a:ext cx="3143250" cy="78581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rgbClr val="C00000"/>
              </a:solidFill>
            </a:endParaRPr>
          </a:p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</a:rPr>
              <a:t>Кутузов </a:t>
            </a:r>
            <a:r>
              <a:rPr lang="ru-RU" sz="2400" b="1" dirty="0">
                <a:solidFill>
                  <a:srgbClr val="C00000"/>
                </a:solidFill>
              </a:rPr>
              <a:t>Михаил </a:t>
            </a:r>
            <a:r>
              <a:rPr lang="ru-RU" sz="2400" b="1" dirty="0">
                <a:solidFill>
                  <a:srgbClr val="C00000"/>
                </a:solidFill>
              </a:rPr>
              <a:t>Илларионович </a:t>
            </a:r>
            <a:endParaRPr lang="ru-RU" sz="2400" b="1" dirty="0">
              <a:solidFill>
                <a:srgbClr val="C0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428625"/>
            <a:ext cx="4183062" cy="5286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4643438" y="785813"/>
            <a:ext cx="4071937" cy="18573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rgbClr val="C00000"/>
                </a:solidFill>
              </a:rPr>
              <a:t>«Приехал Кутузов бить французов»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662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Picture 2" descr="Картинка 50 из 201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142875"/>
            <a:ext cx="8497887" cy="5643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857250" y="5929313"/>
            <a:ext cx="7858125" cy="7858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26 августа 1812г. – Бородинское сражение.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7650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5072063" y="142875"/>
            <a:ext cx="3571875" cy="650081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Скажи-ка, дядя, ведь не даром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Москва, спаленная пожаром,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Французу отдана?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Ведь были ж схватки боевые,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Да, говорят, еще какие!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Недаром помнит вся Россия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 день Бородина!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Да, были люди в наше время,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 то, что нынешнее племя: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Богатыри - не вы!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Плохая им досталась доля: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Немногие вернулись с поля...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 будь на то господня воля,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 отдали б Москвы!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Мы долго молча отступали,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Досадно было, боя ждали,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Ворчали старики: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"Что ж мы? на зимние квартиры?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 смеют, что ли, командиры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Чужие изорвать мундиры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 русские штыки?"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вот нашли большое поле: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Есть разгуляться где на воле!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Построили редут.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 наших ушки на макушке!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Чуть утро осветило пушки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леса синие верхушки -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Французы тут как тут.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7652" name="Rectangle 2"/>
          <p:cNvSpPr>
            <a:spLocks noChangeArrowheads="1"/>
          </p:cNvSpPr>
          <p:nvPr/>
        </p:nvSpPr>
        <p:spPr bwMode="auto">
          <a:xfrm>
            <a:off x="0" y="0"/>
            <a:ext cx="2444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endParaRPr lang="ru-RU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0" name="Picture 2" descr="Картинка 63 из 201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214313"/>
            <a:ext cx="4572000" cy="3336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714375" y="3786188"/>
            <a:ext cx="3714750" cy="12858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C00000"/>
                </a:solidFill>
              </a:rPr>
              <a:t>Кутузов на командном пункте в день Бородинского сражения. А. </a:t>
            </a:r>
            <a:r>
              <a:rPr lang="ru-RU" sz="2000" b="1" dirty="0" err="1">
                <a:solidFill>
                  <a:srgbClr val="C00000"/>
                </a:solidFill>
              </a:rPr>
              <a:t>Шепелюк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8674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5072063" y="142875"/>
            <a:ext cx="3571875" cy="650081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Забил заряд я в пушку туго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думал: угощу я друга!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Постой-ка, брат </a:t>
            </a:r>
            <a:r>
              <a:rPr lang="ru-RU" sz="1400" dirty="0" err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мусью</a:t>
            </a: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!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Что тут хитрить, пожалуй к бою;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Уж мы пойдем ломить стеною,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Уж постоим мы головою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 родину свою!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Два дня мы были в перестрелке.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Что толку в этакой безделке?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Мы ждали третий день.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Повсюду стали слышны речи: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"Пора добраться до картечи!"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вот на поле грозной сечи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Ночная пала тень.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Прилег вздремнуть я у лафета,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слышно было до рассвета,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Как ликовал француз.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Но тих был наш бивак открытый: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Кто кивер чистил весь избитый,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Кто штык точил, ворча сердито,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Кусая длинный ус.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только небо засветилось,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Все шумно вдруг зашевелилось,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Сверкнул за строем строй.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Полковник наш рожден был хватом: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Слуга царю, отец солдатам...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Да, жаль его: сражен булатом,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Он спит в земле сырой.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rgbClr val="C00000"/>
              </a:solidFill>
            </a:endParaRPr>
          </a:p>
        </p:txBody>
      </p:sp>
      <p:pic>
        <p:nvPicPr>
          <p:cNvPr id="8" name="Picture 2" descr="Картинка 38 из 432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214313"/>
            <a:ext cx="4643437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500063" y="3214688"/>
            <a:ext cx="4000500" cy="7143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C00000"/>
                </a:solidFill>
              </a:rPr>
              <a:t>В.В. Верещагин «Наполеон на Бородинском поле»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9698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5072063" y="142875"/>
            <a:ext cx="3571875" cy="650081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молвил он, сверкнув очами:</a:t>
            </a:r>
            <a:endParaRPr lang="ru-RU" sz="10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"Ребята! не Москва ль за нами?</a:t>
            </a:r>
            <a:endParaRPr lang="ru-RU" sz="10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Умремте же под Москвой,</a:t>
            </a:r>
            <a:endParaRPr lang="ru-RU" sz="10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Как наши братья умирали!"</a:t>
            </a:r>
            <a:endParaRPr lang="ru-RU" sz="10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умереть мы обещали,</a:t>
            </a:r>
            <a:endParaRPr lang="ru-RU" sz="10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клятву верности сдержали</a:t>
            </a:r>
            <a:endParaRPr lang="ru-RU" sz="10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Мы в Бородинский бой.</a:t>
            </a:r>
            <a:endParaRPr lang="ru-RU" sz="10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Ну ж был денек! Сквозь дым летучий</a:t>
            </a:r>
            <a:endParaRPr lang="ru-RU" sz="10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Французы двинулись, как тучи,</a:t>
            </a:r>
            <a:endParaRPr lang="ru-RU" sz="10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всё на наш редут.</a:t>
            </a:r>
            <a:endParaRPr lang="ru-RU" sz="10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Уланы с пестрыми значками,</a:t>
            </a:r>
            <a:endParaRPr lang="ru-RU" sz="10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Драгуны с конскими хвостами,</a:t>
            </a:r>
            <a:endParaRPr lang="ru-RU" sz="10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Все промелькнули перед нам,</a:t>
            </a:r>
            <a:endParaRPr lang="ru-RU" sz="10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Все побывали тут.</a:t>
            </a:r>
            <a:endParaRPr lang="ru-RU" sz="10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Вам не видать таких сражений!..</a:t>
            </a:r>
            <a:endParaRPr lang="ru-RU" sz="10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Носились знамена, как тени,</a:t>
            </a:r>
            <a:endParaRPr lang="ru-RU" sz="10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дыму огонь блестел,</a:t>
            </a:r>
            <a:endParaRPr lang="ru-RU" sz="10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Звучал булат, картечь визжала,</a:t>
            </a:r>
            <a:endParaRPr lang="ru-RU" sz="10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Рука бойцов колоть устала,</a:t>
            </a:r>
            <a:endParaRPr lang="ru-RU" sz="10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ядрам пролетать мешала</a:t>
            </a:r>
            <a:endParaRPr lang="ru-RU" sz="10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Гора кровавых тел.</a:t>
            </a:r>
            <a:endParaRPr lang="ru-RU" dirty="0">
              <a:solidFill>
                <a:srgbClr val="C00000"/>
              </a:solidFill>
              <a:latin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29700" name="Rectangle 1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0" name="Picture 4" descr="Картинка 9 из 201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285750"/>
            <a:ext cx="4643438" cy="322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571500" y="3714750"/>
            <a:ext cx="4071938" cy="7143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schemeClr val="tx1"/>
              </a:solidFill>
              <a:latin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C00000"/>
                </a:solidFill>
                <a:latin typeface="Arial" pitchFamily="34" charset="0"/>
              </a:rPr>
              <a:t>Кутузов на Бородинском поле. С.В. Герасимов.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0722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5072063" y="142875"/>
            <a:ext cx="3571875" cy="650081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Изведал враг в тот день немало,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Что значит русский бой удалый,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Наш рукопашный бой!..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Земля тряслась - как наши груди,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Смешались в кучу кони, люди,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залпы тысячи орудий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Слились в протяжный вой...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Вот смерклось. Были все готовы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Заутра бой затеять новый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до конца стоять...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Вот затрещали барабаны -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отступили </a:t>
            </a:r>
            <a:r>
              <a:rPr lang="ru-RU" sz="1400" dirty="0" err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бусурманы</a:t>
            </a: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Тогда считать мы стали раны,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Товарищей считать.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Да, были люди в наше время,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Могучее, лихое племя: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Богатыри - не вы.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Плохая им досталась доля: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Немногие вернулись с поля.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Когда б на то не божья воля,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eaLnBrk="0" hangingPunct="0">
              <a:defRPr/>
            </a:pP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 отдали б Москвы!</a:t>
            </a:r>
            <a:endParaRPr lang="ru-RU" sz="1400" dirty="0">
              <a:solidFill>
                <a:srgbClr val="C00000"/>
              </a:solidFill>
              <a:latin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30724" name="Rectangle 1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0" name="Picture 4" descr="Картинка 44 из 4406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285750"/>
            <a:ext cx="4727575" cy="2643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0726" name="Прямоугольник 7"/>
          <p:cNvSpPr>
            <a:spLocks noChangeArrowheads="1"/>
          </p:cNvSpPr>
          <p:nvPr/>
        </p:nvSpPr>
        <p:spPr bwMode="auto">
          <a:xfrm>
            <a:off x="2286000" y="3105150"/>
            <a:ext cx="4572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71500" y="3286125"/>
            <a:ext cx="4071938" cy="7143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Военный совет в Филях.  А. </a:t>
            </a:r>
            <a:r>
              <a:rPr lang="ru-RU" sz="2400" b="1" dirty="0" err="1">
                <a:solidFill>
                  <a:srgbClr val="C00000"/>
                </a:solidFill>
              </a:rPr>
              <a:t>Кившенко</a:t>
            </a:r>
            <a:r>
              <a:rPr lang="ru-RU" sz="2400" b="1" dirty="0">
                <a:solidFill>
                  <a:srgbClr val="C00000"/>
                </a:solidFill>
              </a:rPr>
              <a:t> 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побед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214313"/>
            <a:ext cx="8786813" cy="565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642938" y="5929313"/>
            <a:ext cx="8072437" cy="7143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C00000"/>
                </a:solidFill>
              </a:rPr>
              <a:t>В.В. Верещагин «Конец Бородинской битвы»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8674" name="Picture 2" descr="Картинка 28 из 432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l="12096" t="19728" r="13709" b="23165"/>
          <a:stretch>
            <a:fillRect/>
          </a:stretch>
        </p:blipFill>
        <p:spPr bwMode="auto">
          <a:xfrm>
            <a:off x="214313" y="357188"/>
            <a:ext cx="8604250" cy="5143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571500" y="5857875"/>
            <a:ext cx="8072438" cy="7143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C00000"/>
                </a:solidFill>
              </a:rPr>
              <a:t>В.В. Верещагин «Пожар в Замоскворечье»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000" b="1" smtClean="0">
                <a:solidFill>
                  <a:srgbClr val="C00000"/>
                </a:solidFill>
              </a:rPr>
              <a:t> Тучковы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1266" name="Picture 2" descr="http://tuchkovi-1812.narod.ru/Tuchkov_3_A_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46850" y="3852863"/>
            <a:ext cx="1908175" cy="4340225"/>
          </a:xfrm>
          <a:prstGeom prst="rect">
            <a:avLst/>
          </a:prstGeom>
          <a:noFill/>
        </p:spPr>
      </p:pic>
      <p:pic>
        <p:nvPicPr>
          <p:cNvPr id="11268" name="Picture 4" descr="http://tuchkovi-1812.narod.ru/Tuchkov_1_N_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62063" y="3852863"/>
            <a:ext cx="1908175" cy="4267200"/>
          </a:xfrm>
          <a:prstGeom prst="rect">
            <a:avLst/>
          </a:prstGeom>
          <a:noFill/>
        </p:spPr>
      </p:pic>
      <p:pic>
        <p:nvPicPr>
          <p:cNvPr id="11270" name="Picture 6" descr="http://tuchkovi-1812.narod.ru/tuchkov_2_P_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46788" y="207963"/>
            <a:ext cx="2122487" cy="4692650"/>
          </a:xfrm>
          <a:prstGeom prst="rect">
            <a:avLst/>
          </a:prstGeom>
          <a:noFill/>
        </p:spPr>
      </p:pic>
      <p:pic>
        <p:nvPicPr>
          <p:cNvPr id="11272" name="Picture 8" descr="http://tuchkovi-1812.narod.ru/tuchkov-otec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35088" y="133350"/>
            <a:ext cx="1974850" cy="4535488"/>
          </a:xfrm>
          <a:prstGeom prst="rect">
            <a:avLst/>
          </a:prstGeom>
          <a:noFill/>
        </p:spPr>
      </p:pic>
      <p:pic>
        <p:nvPicPr>
          <p:cNvPr id="8" name="Picture 2" descr="http://upload.wikimedia.org/wikipedia/commons/thumb/f/f4/Tuchkov_Sergey_%28Ukhtomsky%29.jpg/220px-Tuchkov_Sergey_%28Ukhtomsky%29.jpg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75100" y="3852863"/>
            <a:ext cx="1858963" cy="4035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379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06" name="Picture 2" descr="http://tuchkovi-1812.narod.ru/Borodino-2-1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88" y="714375"/>
            <a:ext cx="6572250" cy="441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://tuchkovi-1812.narod.ru/Tuchkov_1_N_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963" y="207963"/>
            <a:ext cx="2584450" cy="293687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14313" y="5429250"/>
            <a:ext cx="8429625" cy="10715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</a:rPr>
              <a:t>Штабная схема сражения при д. Утицы. Во время битвы здесь был смертельно ранен </a:t>
            </a:r>
            <a:r>
              <a:rPr lang="ru-RU" b="1" dirty="0">
                <a:solidFill>
                  <a:srgbClr val="C00000"/>
                </a:solidFill>
              </a:rPr>
              <a:t>Николай Алексеевич </a:t>
            </a:r>
            <a:r>
              <a:rPr lang="ru-RU" b="1" dirty="0">
                <a:solidFill>
                  <a:srgbClr val="C00000"/>
                </a:solidFill>
              </a:rPr>
              <a:t>Тучков.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63" y="3286125"/>
            <a:ext cx="1857375" cy="10715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</a:rPr>
              <a:t>Николай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</a:rPr>
              <a:t>Алексеевич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</a:rPr>
              <a:t>Тучков 1-й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C00000"/>
                </a:solidFill>
              </a:rPr>
              <a:t> 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214313" y="5429250"/>
            <a:ext cx="8429625" cy="10715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</a:rPr>
              <a:t>Штабная схема сражения при Бородино. Во время битвы за семеновские флеши погиб Александр Алексеевич Тучков.</a:t>
            </a:r>
            <a:endParaRPr lang="ru-RU" dirty="0">
              <a:solidFill>
                <a:srgbClr val="C0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5362" name="Picture 2" descr="http://tuchkovi-1812.narod.ru/Borodino-1-1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500" y="1285875"/>
            <a:ext cx="562610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tuchkovi-1812.narod.ru/Tuchkov_3_A_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350" y="207963"/>
            <a:ext cx="2371725" cy="2743200"/>
          </a:xfrm>
          <a:prstGeom prst="rect">
            <a:avLst/>
          </a:prstGeom>
          <a:noFill/>
        </p:spPr>
      </p:pic>
      <p:sp>
        <p:nvSpPr>
          <p:cNvPr id="34821" name="Прямоугольник 9"/>
          <p:cNvSpPr>
            <a:spLocks noChangeArrowheads="1"/>
          </p:cNvSpPr>
          <p:nvPr/>
        </p:nvSpPr>
        <p:spPr bwMode="auto">
          <a:xfrm>
            <a:off x="2286000" y="2551113"/>
            <a:ext cx="4572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/>
            </a:r>
            <a:br>
              <a:rPr lang="ru-RU">
                <a:latin typeface="Calibri" pitchFamily="34" charset="0"/>
              </a:rPr>
            </a:br>
            <a:endParaRPr lang="ru-RU">
              <a:latin typeface="Calibri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15000" y="357188"/>
            <a:ext cx="3286125" cy="20002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C00000"/>
                </a:solidFill>
              </a:rPr>
              <a:t>"Ах, на гравюре </a:t>
            </a:r>
            <a:r>
              <a:rPr lang="ru-RU" b="1" i="1" dirty="0" err="1">
                <a:solidFill>
                  <a:srgbClr val="C00000"/>
                </a:solidFill>
              </a:rPr>
              <a:t>полустертой</a:t>
            </a:r>
            <a:r>
              <a:rPr lang="ru-RU" b="1" i="1" dirty="0">
                <a:solidFill>
                  <a:srgbClr val="C00000"/>
                </a:solidFill>
              </a:rPr>
              <a:t>,</a:t>
            </a:r>
            <a:br>
              <a:rPr lang="ru-RU" b="1" i="1" dirty="0">
                <a:solidFill>
                  <a:srgbClr val="C00000"/>
                </a:solidFill>
              </a:rPr>
            </a:br>
            <a:r>
              <a:rPr lang="ru-RU" b="1" i="1" dirty="0">
                <a:solidFill>
                  <a:srgbClr val="C00000"/>
                </a:solidFill>
              </a:rPr>
              <a:t>В один великолепный миг,</a:t>
            </a:r>
            <a:br>
              <a:rPr lang="ru-RU" b="1" i="1" dirty="0">
                <a:solidFill>
                  <a:srgbClr val="C00000"/>
                </a:solidFill>
              </a:rPr>
            </a:br>
            <a:r>
              <a:rPr lang="ru-RU" b="1" i="1" dirty="0">
                <a:solidFill>
                  <a:srgbClr val="C00000"/>
                </a:solidFill>
              </a:rPr>
              <a:t>Я видела, Тучков-четвертый,</a:t>
            </a:r>
            <a:br>
              <a:rPr lang="ru-RU" b="1" i="1" dirty="0">
                <a:solidFill>
                  <a:srgbClr val="C00000"/>
                </a:solidFill>
              </a:rPr>
            </a:br>
            <a:r>
              <a:rPr lang="ru-RU" b="1" i="1" dirty="0">
                <a:solidFill>
                  <a:srgbClr val="C00000"/>
                </a:solidFill>
              </a:rPr>
              <a:t>Ваш нежный лик."</a:t>
            </a:r>
            <a:br>
              <a:rPr lang="ru-RU" b="1" i="1" dirty="0">
                <a:solidFill>
                  <a:srgbClr val="C00000"/>
                </a:solidFill>
              </a:rPr>
            </a:br>
            <a:r>
              <a:rPr lang="ru-RU" b="1" i="1" dirty="0">
                <a:solidFill>
                  <a:srgbClr val="C00000"/>
                </a:solidFill>
              </a:rPr>
              <a:t>                Марина Цветаева.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88" y="3000375"/>
            <a:ext cx="1857375" cy="10715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</a:rPr>
              <a:t>Александр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</a:rPr>
              <a:t>Алексеевич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</a:rPr>
              <a:t>Тучков 4-й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C00000"/>
                </a:solidFill>
              </a:rPr>
              <a:t> 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584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214313"/>
            <a:ext cx="7786688" cy="560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143000" y="5929313"/>
            <a:ext cx="6786563" cy="7858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Маргарита Тучкова на Бородинском поле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686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Picture 2" descr="http://tuchkovi-1812.narod.ru/Tuchkov_3_A_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4013" y="354013"/>
            <a:ext cx="3724275" cy="431482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42938" y="4786313"/>
            <a:ext cx="3000375" cy="5000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b="1" dirty="0">
                <a:solidFill>
                  <a:srgbClr val="C00000"/>
                </a:solidFill>
              </a:rPr>
              <a:t>Александр Тучков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625" y="4786313"/>
            <a:ext cx="3000375" cy="5000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b="1" dirty="0">
                <a:solidFill>
                  <a:srgbClr val="C00000"/>
                </a:solidFill>
              </a:rPr>
              <a:t>Маргарита Тучкова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2988" y="420688"/>
            <a:ext cx="3724275" cy="4248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789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4578" name="Picture 2" descr="Файл:Service-for-the-dead.M.M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214313"/>
            <a:ext cx="8358187" cy="5286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357188" y="5643563"/>
            <a:ext cx="8429625" cy="10715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</a:rPr>
              <a:t>Художник Семён Кожин.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</a:rPr>
              <a:t>М.М. Тучкова на Бородинском поле. Панихида по генералу А.А. Тучкову. 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891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4214813" y="3929063"/>
            <a:ext cx="4786312" cy="27146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i="1" dirty="0">
                <a:solidFill>
                  <a:srgbClr val="C00000"/>
                </a:solidFill>
              </a:rPr>
              <a:t>На месте том, где от шрапнели</a:t>
            </a:r>
            <a:br>
              <a:rPr lang="ru-RU" sz="2400" i="1" dirty="0">
                <a:solidFill>
                  <a:srgbClr val="C00000"/>
                </a:solidFill>
              </a:rPr>
            </a:br>
            <a:r>
              <a:rPr lang="ru-RU" sz="2400" i="1" dirty="0">
                <a:solidFill>
                  <a:srgbClr val="C00000"/>
                </a:solidFill>
              </a:rPr>
              <a:t>Он пал, подняв в атаку полк,</a:t>
            </a:r>
            <a:br>
              <a:rPr lang="ru-RU" sz="2400" i="1" dirty="0">
                <a:solidFill>
                  <a:srgbClr val="C00000"/>
                </a:solidFill>
              </a:rPr>
            </a:br>
            <a:r>
              <a:rPr lang="ru-RU" sz="2400" i="1" dirty="0">
                <a:solidFill>
                  <a:srgbClr val="C00000"/>
                </a:solidFill>
              </a:rPr>
              <a:t>Встал монастырь и зазвенели</a:t>
            </a:r>
            <a:br>
              <a:rPr lang="ru-RU" sz="2400" i="1" dirty="0">
                <a:solidFill>
                  <a:srgbClr val="C00000"/>
                </a:solidFill>
              </a:rPr>
            </a:br>
            <a:r>
              <a:rPr lang="ru-RU" sz="2400" i="1" dirty="0">
                <a:solidFill>
                  <a:srgbClr val="C00000"/>
                </a:solidFill>
              </a:rPr>
              <a:t>Колокола. Их звон не смолк.</a:t>
            </a:r>
            <a:br>
              <a:rPr lang="ru-RU" sz="2400" i="1" dirty="0">
                <a:solidFill>
                  <a:srgbClr val="C00000"/>
                </a:solidFill>
              </a:rPr>
            </a:br>
            <a:endParaRPr lang="ru-RU" sz="2400" i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Картинка 43 из 361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214313"/>
            <a:ext cx="5715000" cy="394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Содержимое 2"/>
          <p:cNvSpPr>
            <a:spLocks noGrp="1"/>
          </p:cNvSpPr>
          <p:nvPr>
            <p:ph idx="1"/>
          </p:nvPr>
        </p:nvSpPr>
        <p:spPr>
          <a:xfrm>
            <a:off x="3714750" y="0"/>
            <a:ext cx="5429250" cy="68580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7650" name="Picture 2" descr="Картинка 18 из 2326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2925" y="96838"/>
            <a:ext cx="4010025" cy="6462712"/>
          </a:xfrm>
          <a:prstGeom prst="rect">
            <a:avLst/>
          </a:prstGeom>
          <a:noFill/>
        </p:spPr>
      </p:pic>
      <p:pic>
        <p:nvPicPr>
          <p:cNvPr id="5" name="Picture 4" descr="Файл:Margarita Tuchkova as nun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7963" y="207963"/>
            <a:ext cx="3443287" cy="370522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8625" y="4071938"/>
            <a:ext cx="3000375" cy="20002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</a:rPr>
              <a:t>Тучкова Маргарита Михайловна</a:t>
            </a:r>
            <a:r>
              <a:rPr lang="ru-RU" dirty="0">
                <a:solidFill>
                  <a:srgbClr val="C00000"/>
                </a:solidFill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C00000"/>
                </a:solidFill>
              </a:rPr>
              <a:t>Жена героя Отечественной войны 1812 года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C00000"/>
                </a:solidFill>
              </a:rPr>
              <a:t> генерала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C00000"/>
                </a:solidFill>
              </a:rPr>
              <a:t>Александра Алексеевича  Тучкова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88" y="5000625"/>
            <a:ext cx="8429625" cy="17145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</a:rPr>
              <a:t>Этот небольшой храм, освященный в 1820 г., построен в форме античной усыпальницы-мавзолея. </a:t>
            </a:r>
            <a:endParaRPr lang="ru-RU" dirty="0">
              <a:solidFill>
                <a:srgbClr val="C0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</a:rPr>
              <a:t>Он стал первым памятником погибшим воинам. Сооружен он на среднем редуте Семеновской батареи, посвящен Нерукотворному Образу Спасителя, полковой иконе Ревельского пехотного полка, которым командовал, погибший здесь Александр Алексеевич Тучков.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25606" name="Picture 6" descr="Картинка 16 из 2326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9525" y="133350"/>
            <a:ext cx="6657975" cy="4816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198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8132" name="Picture 4" descr="Картинка 44 из 4406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285750"/>
            <a:ext cx="8688387" cy="4857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500063" y="5500688"/>
            <a:ext cx="8072437" cy="7143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1 сентября – совет в Филях.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285750"/>
            <a:ext cx="4262438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Содержимое 2"/>
          <p:cNvSpPr>
            <a:spLocks noGrp="1"/>
          </p:cNvSpPr>
          <p:nvPr>
            <p:ph idx="1"/>
          </p:nvPr>
        </p:nvSpPr>
        <p:spPr>
          <a:xfrm>
            <a:off x="4714875" y="285750"/>
            <a:ext cx="4214813" cy="5840413"/>
          </a:xfrm>
        </p:spPr>
        <p:txBody>
          <a:bodyPr/>
          <a:lstStyle/>
          <a:p>
            <a:pPr>
              <a:buFont typeface="Arial" charset="0"/>
              <a:buNone/>
            </a:pPr>
            <a:endParaRPr lang="ru-RU" sz="240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4714875" y="285750"/>
            <a:ext cx="4071938" cy="32861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rgbClr val="C00000"/>
                </a:solidFill>
              </a:rPr>
              <a:t>«И умереть мы обещали,</a:t>
            </a:r>
            <a:endParaRPr lang="ru-RU" sz="2400" b="1" dirty="0">
              <a:solidFill>
                <a:srgbClr val="C0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rgbClr val="C00000"/>
                </a:solidFill>
              </a:rPr>
              <a:t>И клятву верности сдержали</a:t>
            </a:r>
            <a:endParaRPr lang="ru-RU" sz="2400" b="1" dirty="0">
              <a:solidFill>
                <a:srgbClr val="C0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rgbClr val="C00000"/>
                </a:solidFill>
              </a:rPr>
              <a:t>Мы в бородинский бой».</a:t>
            </a:r>
            <a:endParaRPr lang="ru-RU" sz="2400" b="1" dirty="0">
              <a:solidFill>
                <a:srgbClr val="C0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C0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 </a:t>
            </a:r>
            <a:r>
              <a:rPr lang="ru-RU" sz="2400" b="1" dirty="0">
                <a:solidFill>
                  <a:srgbClr val="C00000"/>
                </a:solidFill>
              </a:rPr>
              <a:t>                     М.Ю.Лермонтов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01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5715000" y="285750"/>
            <a:ext cx="3214688" cy="3429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rgbClr val="C00000"/>
                </a:solidFill>
              </a:rPr>
              <a:t>«Какое ужасное зрелище! Это они сами! Столько дворцов! Что за люди! Это скифы!»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rgbClr val="C00000"/>
                </a:solidFill>
              </a:rPr>
              <a:t>Наполеон </a:t>
            </a:r>
            <a:r>
              <a:rPr lang="en-US" sz="2000" b="1" i="1" dirty="0">
                <a:solidFill>
                  <a:srgbClr val="C00000"/>
                </a:solidFill>
              </a:rPr>
              <a:t>I</a:t>
            </a:r>
            <a:r>
              <a:rPr lang="ru-RU" sz="2000" b="1" i="1" dirty="0">
                <a:solidFill>
                  <a:srgbClr val="C00000"/>
                </a:solidFill>
              </a:rPr>
              <a:t> Бонапарт</a:t>
            </a:r>
            <a:endParaRPr lang="ru-RU" sz="2000" b="1" i="1" dirty="0">
              <a:solidFill>
                <a:srgbClr val="C00000"/>
              </a:solidFill>
            </a:endParaRPr>
          </a:p>
        </p:txBody>
      </p:sp>
      <p:pic>
        <p:nvPicPr>
          <p:cNvPr id="38914" name="Picture 2" descr="Картинка 8 из 1054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142875"/>
            <a:ext cx="5214937" cy="635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403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4578" name="Picture 2" descr="Картинка 20 из 432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142875"/>
            <a:ext cx="8358187" cy="518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571500" y="5500688"/>
            <a:ext cx="8072438" cy="10715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Наполеон приказал расстреливать всех по подозрению в поджогах. Всего французами было расстреляно около 400 человек .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505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Picture 2" descr="Картинка 28 из 432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l="12096" t="19728" r="13709" b="23165"/>
          <a:stretch>
            <a:fillRect/>
          </a:stretch>
        </p:blipFill>
        <p:spPr bwMode="auto">
          <a:xfrm>
            <a:off x="214313" y="357188"/>
            <a:ext cx="8604250" cy="5143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571500" y="5857875"/>
            <a:ext cx="8072438" cy="7143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C00000"/>
                </a:solidFill>
              </a:rPr>
              <a:t>В.В. Верещагин «Пожар в Замоскворечье»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608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Picture 2" descr="Файл:Fire of Moscow 1812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142875"/>
            <a:ext cx="8715375" cy="621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710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Picture 2" descr="Картинка 16 из 1054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38" y="142875"/>
            <a:ext cx="5000625" cy="6453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813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Picture 2" descr="Картинка 2 из 4257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285750"/>
            <a:ext cx="8715375" cy="519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571500" y="5715000"/>
            <a:ext cx="8072438" cy="7143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C00000"/>
                </a:solidFill>
              </a:rPr>
              <a:t>В.В. Верещагин «Сквозь пожар»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915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85750"/>
            <a:ext cx="875665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017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428625"/>
            <a:ext cx="8358187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12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524625"/>
          </a:xfrm>
        </p:spPr>
        <p:txBody>
          <a:bodyPr/>
          <a:lstStyle/>
          <a:p>
            <a:pPr>
              <a:buFontTx/>
              <a:buNone/>
            </a:pPr>
            <a:endParaRPr lang="ru-RU" b="1" smtClean="0"/>
          </a:p>
        </p:txBody>
      </p:sp>
      <p:pic>
        <p:nvPicPr>
          <p:cNvPr id="15364" name="Picture 4" descr="бегств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55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57188" y="5929313"/>
            <a:ext cx="8429625" cy="7143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80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 </a:t>
            </a:r>
            <a:r>
              <a:rPr lang="ru-RU" sz="2400" b="1" dirty="0">
                <a:solidFill>
                  <a:srgbClr val="C00000"/>
                </a:solidFill>
              </a:rPr>
              <a:t>6 октября 1812г – французы покинули Москву.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222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Picture 2" descr="отступл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285750"/>
            <a:ext cx="8858250" cy="548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571500" y="5857875"/>
            <a:ext cx="8072438" cy="7143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C00000"/>
                </a:solidFill>
              </a:rPr>
              <a:t>В.В. Верещагин «Отступление. Бегство на большой дороге»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C00000"/>
                </a:solidFill>
              </a:rPr>
              <a:t>200-лет</a:t>
            </a:r>
            <a:br>
              <a:rPr lang="ru-RU" b="1" i="1" dirty="0" smtClean="0">
                <a:solidFill>
                  <a:srgbClr val="C00000"/>
                </a:solidFill>
              </a:rPr>
            </a:br>
            <a:r>
              <a:rPr lang="ru-RU" b="1" i="1" dirty="0" smtClean="0">
                <a:solidFill>
                  <a:srgbClr val="C00000"/>
                </a:solidFill>
              </a:rPr>
              <a:t>Отечественной войне 1812 года.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Picture 2" descr="Картинка 63 из 201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38" y="1857375"/>
            <a:ext cx="6557962" cy="4786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Содержимое 2"/>
          <p:cNvSpPr>
            <a:spLocks noGrp="1"/>
          </p:cNvSpPr>
          <p:nvPr>
            <p:ph idx="1"/>
          </p:nvPr>
        </p:nvSpPr>
        <p:spPr>
          <a:xfrm>
            <a:off x="4714875" y="642938"/>
            <a:ext cx="3971925" cy="5483225"/>
          </a:xfrm>
        </p:spPr>
        <p:txBody>
          <a:bodyPr/>
          <a:lstStyle/>
          <a:p>
            <a:pPr>
              <a:buFont typeface="Arial" charset="0"/>
              <a:buNone/>
            </a:pPr>
            <a:endParaRPr lang="ru-RU" b="1" i="1" smtClean="0">
              <a:solidFill>
                <a:srgbClr val="C00000"/>
              </a:solidFill>
            </a:endParaRPr>
          </a:p>
        </p:txBody>
      </p:sp>
      <p:pic>
        <p:nvPicPr>
          <p:cNvPr id="41986" name="Picture 2" descr="Файл:Alkruger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214313"/>
            <a:ext cx="4057650" cy="570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00063" y="6072188"/>
            <a:ext cx="3857625" cy="5715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Александр </a:t>
            </a:r>
            <a:r>
              <a:rPr lang="en-US" sz="2400" b="1" dirty="0">
                <a:solidFill>
                  <a:srgbClr val="C00000"/>
                </a:solidFill>
              </a:rPr>
              <a:t>I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14875" y="214313"/>
            <a:ext cx="4071938" cy="52863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23 декабря 1812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 Александр </a:t>
            </a:r>
            <a:r>
              <a:rPr lang="en-US" sz="2400" b="1" dirty="0">
                <a:solidFill>
                  <a:srgbClr val="C00000"/>
                </a:solidFill>
              </a:rPr>
              <a:t>I</a:t>
            </a:r>
            <a:r>
              <a:rPr lang="ru-RU" sz="2400" b="1" dirty="0">
                <a:solidFill>
                  <a:srgbClr val="C00000"/>
                </a:solidFill>
              </a:rPr>
              <a:t> </a:t>
            </a:r>
            <a:r>
              <a:rPr lang="ru-RU" sz="2400" dirty="0"/>
              <a:t>выпустил манифест, в котором в том числе говорилось: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rgbClr val="C00000"/>
                </a:solidFill>
              </a:rPr>
              <a:t>«Зрелище погибели войск его невероятно! Кто мог сие сделать?.. Да познаем в великом деле сем промысел Божий».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C00000"/>
                </a:solidFill>
              </a:rPr>
              <a:t>Партизаны Отечественной войны 1812 года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529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5299" name="Picture 2" descr="Alexander von Benckendorff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142875"/>
            <a:ext cx="2286000" cy="261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0" name="Picture 4" descr="Vinzingerode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00250" y="857250"/>
            <a:ext cx="2286000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6" descr="Denisdavydov.jpg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875" y="142875"/>
            <a:ext cx="2286000" cy="264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Портрет">
            <a:hlinkClick r:id="rId8" tooltip="Портрет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00063" y="3714750"/>
            <a:ext cx="2000250" cy="2740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5" descr="Портрет">
            <a:hlinkClick r:id="rId10" tooltip="Портрет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429375" y="3857625"/>
            <a:ext cx="2000250" cy="27289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5304" name="Picture 2" descr="Seslavin1812.jpg">
            <a:hlinkClick r:id="rId12"/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286375" y="1285875"/>
            <a:ext cx="2214563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Figner Alexandr Samoilovich.jpg">
            <a:hlinkClick r:id="rId14"/>
          </p:cNvPr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429000" y="3929063"/>
            <a:ext cx="2225675" cy="2786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2" descr="Orlov-Denisov.jpg">
            <a:hlinkClick r:id="rId16"/>
          </p:cNvPr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7005638" y="142875"/>
            <a:ext cx="2138362" cy="2428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632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1357313" y="5500688"/>
            <a:ext cx="6286500" cy="8572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Нападение партизан Давыдова на французский отряд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026" name="Picture 2" descr="нападение партизан (700x370, 67Kb)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714375"/>
            <a:ext cx="8515350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734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9938" name="Picture 2" descr="Картинка 12 из 1084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214313"/>
            <a:ext cx="6786563" cy="611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837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6866" name="Picture 2" descr="Картинка 5 из 1084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142875"/>
            <a:ext cx="7143750" cy="640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939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7890" name="Picture 2" descr="Картинка 10 из 1084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285750"/>
            <a:ext cx="8329613" cy="6000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6041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Picture 2" descr="Файл:French retreat in 1812 by Pryanishikov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357188"/>
            <a:ext cx="8680450" cy="5143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785813" y="5786438"/>
            <a:ext cx="8072437" cy="64293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C00000"/>
                </a:solidFill>
              </a:rPr>
              <a:t>Французы в 1812 году, пленённые партизанами.</a:t>
            </a:r>
            <a:endParaRPr lang="ru-RU" sz="2000" b="1" dirty="0">
              <a:solidFill>
                <a:srgbClr val="C0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</a:rPr>
              <a:t>Денис Васильевич Давыдов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144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3010" name="Picture 2" descr="Картинка 9 из 928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50" y="1071563"/>
            <a:ext cx="3886200" cy="5286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6246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8914" name="Picture 2" descr="Картинка 15 из 1084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214313"/>
            <a:ext cx="8561387" cy="5429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143125" y="5857875"/>
            <a:ext cx="5429250" cy="8572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Денис Давыдов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741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75" y="214313"/>
            <a:ext cx="4035425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500313" y="5857875"/>
            <a:ext cx="3929062" cy="7143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Наполеон </a:t>
            </a:r>
            <a:r>
              <a:rPr lang="en-US" sz="2400" b="1" dirty="0">
                <a:solidFill>
                  <a:srgbClr val="C00000"/>
                </a:solidFill>
              </a:rPr>
              <a:t>I</a:t>
            </a:r>
            <a:r>
              <a:rPr lang="ru-RU" sz="2400" b="1" dirty="0">
                <a:solidFill>
                  <a:srgbClr val="C00000"/>
                </a:solidFill>
              </a:rPr>
              <a:t> Бонапарт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6349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026" name="Picture 2" descr="Файл:Rubicon,-to-ford-the-river-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3" y="285750"/>
            <a:ext cx="7620000" cy="5200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500188" y="5786438"/>
            <a:ext cx="6429375" cy="8572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Художник С.Л. Кожин «Рубикон. Переправа через реку отряда Дениса Давыдова»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6451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124" name="Picture 4" descr="Картинка 11 из 1084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38" y="142875"/>
            <a:ext cx="5500687" cy="6529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214313"/>
            <a:ext cx="8229600" cy="6540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rgbClr val="C00000"/>
                </a:solidFill>
              </a:rPr>
              <a:t>Александр Никитич </a:t>
            </a:r>
            <a:r>
              <a:rPr lang="ru-RU" b="1" dirty="0" err="1" smtClean="0">
                <a:solidFill>
                  <a:srgbClr val="C00000"/>
                </a:solidFill>
              </a:rPr>
              <a:t>Сеславин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553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074" name="Picture 2" descr="Картинка 2 из 3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38" y="857250"/>
            <a:ext cx="4357687" cy="5772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6656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098" name="Picture 2" descr="http://upload.wikimedia.org/wikipedia/commons/thumb/3/3a/Seslavin_Alexandr_Nikitich.jpg/250px-Seslavin_Alexandr_Nikitich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0"/>
            <a:ext cx="4143375" cy="560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571750" y="5786438"/>
            <a:ext cx="3571875" cy="8572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А.Н. </a:t>
            </a:r>
            <a:r>
              <a:rPr lang="ru-RU" sz="2400" b="1" dirty="0" err="1">
                <a:solidFill>
                  <a:srgbClr val="C00000"/>
                </a:solidFill>
              </a:rPr>
              <a:t>Сеславин</a:t>
            </a:r>
            <a:r>
              <a:rPr lang="ru-RU" sz="2400" b="1" dirty="0">
                <a:solidFill>
                  <a:srgbClr val="C00000"/>
                </a:solidFill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lexander von Benckendorff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75" y="285750"/>
            <a:ext cx="3929063" cy="44942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428875" y="5429250"/>
            <a:ext cx="3786188" cy="1143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C00000"/>
                </a:solidFill>
              </a:rPr>
              <a:t>Граф </a:t>
            </a:r>
            <a:r>
              <a:rPr lang="ru-RU" sz="2400" b="1" dirty="0">
                <a:solidFill>
                  <a:srgbClr val="C00000"/>
                </a:solidFill>
              </a:rPr>
              <a:t>Александр Христофорович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 </a:t>
            </a:r>
            <a:r>
              <a:rPr lang="ru-RU" sz="2400" b="1" dirty="0" err="1">
                <a:solidFill>
                  <a:srgbClr val="C00000"/>
                </a:solidFill>
              </a:rPr>
              <a:t>Бенкендорф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Содержимое 2"/>
          <p:cNvSpPr>
            <a:spLocks noGrp="1"/>
          </p:cNvSpPr>
          <p:nvPr>
            <p:ph idx="1"/>
          </p:nvPr>
        </p:nvSpPr>
        <p:spPr>
          <a:xfrm>
            <a:off x="3357563" y="142875"/>
            <a:ext cx="5786437" cy="6715125"/>
          </a:xfrm>
        </p:spPr>
        <p:txBody>
          <a:bodyPr/>
          <a:lstStyle/>
          <a:p>
            <a:pPr algn="just">
              <a:buFont typeface="Arial" charset="0"/>
              <a:buNone/>
            </a:pPr>
            <a:endParaRPr lang="ru-RU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2643188" y="5643563"/>
            <a:ext cx="4000500" cy="92868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Фердинанд Фёдорович </a:t>
            </a:r>
            <a:r>
              <a:rPr lang="ru-RU" sz="2400" b="1" dirty="0" err="1">
                <a:solidFill>
                  <a:srgbClr val="C00000"/>
                </a:solidFill>
              </a:rPr>
              <a:t>Винцингероде</a:t>
            </a:r>
            <a:r>
              <a:rPr lang="ru-RU" sz="2400" b="1" dirty="0">
                <a:solidFill>
                  <a:srgbClr val="C00000"/>
                </a:solidFill>
              </a:rPr>
              <a:t> </a:t>
            </a:r>
          </a:p>
        </p:txBody>
      </p:sp>
      <p:pic>
        <p:nvPicPr>
          <p:cNvPr id="6" name="Picture 4" descr="Vinzingerode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313" y="214313"/>
            <a:ext cx="4500562" cy="5076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Содержимое 2"/>
          <p:cNvSpPr>
            <a:spLocks noGrp="1"/>
          </p:cNvSpPr>
          <p:nvPr>
            <p:ph idx="1"/>
          </p:nvPr>
        </p:nvSpPr>
        <p:spPr>
          <a:xfrm>
            <a:off x="3357563" y="0"/>
            <a:ext cx="5786437" cy="6858000"/>
          </a:xfrm>
        </p:spPr>
        <p:txBody>
          <a:bodyPr/>
          <a:lstStyle/>
          <a:p>
            <a:pPr>
              <a:buFont typeface="Arial" charset="0"/>
              <a:buNone/>
            </a:pPr>
            <a:endParaRPr lang="ru-RU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2857500" y="5500688"/>
            <a:ext cx="3071813" cy="10715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Денис Васильевич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 Давыдов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4" name="Picture 2" descr="Denisdavydov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25" y="214313"/>
            <a:ext cx="4357688" cy="504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Содержимое 2"/>
          <p:cNvSpPr>
            <a:spLocks noGrp="1"/>
          </p:cNvSpPr>
          <p:nvPr>
            <p:ph idx="1"/>
          </p:nvPr>
        </p:nvSpPr>
        <p:spPr>
          <a:xfrm>
            <a:off x="3357563" y="0"/>
            <a:ext cx="5786437" cy="6858000"/>
          </a:xfrm>
        </p:spPr>
        <p:txBody>
          <a:bodyPr/>
          <a:lstStyle/>
          <a:p>
            <a:pPr algn="just">
              <a:buFont typeface="Arial" charset="0"/>
              <a:buNone/>
            </a:pPr>
            <a:endParaRPr lang="ru-RU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3000375" y="5500688"/>
            <a:ext cx="3071813" cy="92868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Александр Никитич </a:t>
            </a:r>
            <a:r>
              <a:rPr lang="ru-RU" sz="2400" b="1" dirty="0" err="1">
                <a:solidFill>
                  <a:srgbClr val="C00000"/>
                </a:solidFill>
              </a:rPr>
              <a:t>Сеславин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</a:p>
        </p:txBody>
      </p:sp>
      <p:pic>
        <p:nvPicPr>
          <p:cNvPr id="4" name="Picture 2" descr="Seslavin1812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214313"/>
            <a:ext cx="4500563" cy="5148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43188" y="5500688"/>
            <a:ext cx="3286125" cy="10715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</a:rPr>
              <a:t>Василий Васильевич 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</a:rPr>
              <a:t>Орлов-Денисов</a:t>
            </a:r>
          </a:p>
        </p:txBody>
      </p:sp>
      <p:pic>
        <p:nvPicPr>
          <p:cNvPr id="6" name="Picture 2" descr="Orlov-Denisov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50" y="214313"/>
            <a:ext cx="4572000" cy="5194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1683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Содержимое 2"/>
          <p:cNvSpPr>
            <a:spLocks noGrp="1"/>
          </p:cNvSpPr>
          <p:nvPr>
            <p:ph idx="1"/>
          </p:nvPr>
        </p:nvSpPr>
        <p:spPr>
          <a:xfrm>
            <a:off x="3357563" y="0"/>
            <a:ext cx="5786437" cy="6858000"/>
          </a:xfrm>
        </p:spPr>
        <p:txBody>
          <a:bodyPr/>
          <a:lstStyle/>
          <a:p>
            <a:pPr algn="just">
              <a:buFont typeface="Arial" charset="0"/>
              <a:buNone/>
            </a:pPr>
            <a:endParaRPr lang="ru-RU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3071813" y="5643563"/>
            <a:ext cx="3071812" cy="8572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Василиса Кожина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4" name="Picture 2" descr="Портрет">
            <a:hlinkClick r:id="rId2" tooltip="Портрет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50" y="214313"/>
            <a:ext cx="3857625" cy="5284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8434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8435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2772" name="Picture 4" descr="Файл:Napoleon Neman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214313"/>
            <a:ext cx="8286750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071563" y="5786438"/>
            <a:ext cx="7286625" cy="8572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23 июня 1812 г – переправа армии  Наполеона через Неман.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Содержимое 2"/>
          <p:cNvSpPr>
            <a:spLocks noGrp="1"/>
          </p:cNvSpPr>
          <p:nvPr>
            <p:ph idx="1"/>
          </p:nvPr>
        </p:nvSpPr>
        <p:spPr>
          <a:xfrm>
            <a:off x="3357563" y="0"/>
            <a:ext cx="5786437" cy="6858000"/>
          </a:xfrm>
        </p:spPr>
        <p:txBody>
          <a:bodyPr/>
          <a:lstStyle/>
          <a:p>
            <a:pPr algn="just">
              <a:buFont typeface="Arial" charset="0"/>
              <a:buNone/>
            </a:pPr>
            <a:endParaRPr lang="ru-RU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2714625" y="5857875"/>
            <a:ext cx="3071813" cy="8572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Герасим Матвеевич Курин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6" name="Picture 5" descr="Портрет">
            <a:hlinkClick r:id="rId2" tooltip="Портрет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38" y="214313"/>
            <a:ext cx="3929062" cy="5559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7475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4034" name="Picture 2" descr="Картинка 6 из 1424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75" y="285750"/>
            <a:ext cx="4071938" cy="5459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Figner Alexandr Samoilovich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28875" y="214313"/>
            <a:ext cx="4500563" cy="56340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3143250" y="5857875"/>
            <a:ext cx="3071813" cy="8572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Александр Самойлович Фигнер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428875" y="5715000"/>
            <a:ext cx="3857625" cy="78581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Павел Иванович Энгельгардт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33794" name="Picture 2" descr="Файл:The shooting of Colonel Engelhardt.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500063"/>
            <a:ext cx="8247062" cy="4714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3" y="2428875"/>
            <a:ext cx="3643312" cy="315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7680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Picture 2" descr="Современный вид Храма Христа Спасителя">
            <a:hlinkClick r:id="rId2" tooltip="Современный вид Храма Христа Спасителя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63" y="214313"/>
            <a:ext cx="4286250" cy="572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500188" y="6072188"/>
            <a:ext cx="5715000" cy="64293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Храм Христа Спасителя в Москве 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7782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285750"/>
            <a:ext cx="7358062" cy="551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85750" y="5929313"/>
            <a:ext cx="8501063" cy="7858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ru-RU" sz="2400" b="1">
              <a:solidFill>
                <a:srgbClr val="C00000"/>
              </a:solidFill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sz="2400" b="1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Ансамбль Дворцовой площади с Александровской колонной в Санкт-Петербурге.</a:t>
            </a:r>
          </a:p>
          <a:p>
            <a:pPr algn="ctr"/>
            <a:endParaRPr lang="ru-RU" sz="2400" b="1">
              <a:solidFill>
                <a:srgbClr val="C00000"/>
              </a:solidFill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7885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7885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813" y="142875"/>
            <a:ext cx="4643437" cy="536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5750" y="5643563"/>
            <a:ext cx="8501063" cy="10715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ru-RU" sz="2400" b="1">
              <a:solidFill>
                <a:srgbClr val="C00000"/>
              </a:solidFill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sz="2400" b="1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В живописи реализован грандиозный проект — Военная галерея, которая состоит из 332 портретов русских генералов, участвовавших в Отечественной войне 1812 года.</a:t>
            </a:r>
          </a:p>
          <a:p>
            <a:pPr algn="ctr"/>
            <a:endParaRPr lang="ru-RU" sz="2400" b="1">
              <a:solidFill>
                <a:srgbClr val="C00000"/>
              </a:solidFill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7578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0"/>
            <a:ext cx="7858125" cy="558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7987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3643313" y="1214438"/>
            <a:ext cx="5286375" cy="50006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C00000"/>
                </a:solidFill>
              </a:rPr>
              <a:t>«У русского царя в чертогах есть палата:</a:t>
            </a:r>
            <a:br>
              <a:rPr lang="ru-RU" b="1" i="1" dirty="0">
                <a:solidFill>
                  <a:srgbClr val="C00000"/>
                </a:solidFill>
              </a:rPr>
            </a:br>
            <a:r>
              <a:rPr lang="ru-RU" b="1" i="1" dirty="0">
                <a:solidFill>
                  <a:srgbClr val="C00000"/>
                </a:solidFill>
              </a:rPr>
              <a:t>Она не золотом, не бархатом богата;</a:t>
            </a:r>
            <a:br>
              <a:rPr lang="ru-RU" b="1" i="1" dirty="0">
                <a:solidFill>
                  <a:srgbClr val="C00000"/>
                </a:solidFill>
              </a:rPr>
            </a:br>
            <a:r>
              <a:rPr lang="ru-RU" b="1" i="1" dirty="0">
                <a:solidFill>
                  <a:srgbClr val="C00000"/>
                </a:solidFill>
              </a:rPr>
              <a:t>Не в ней алмаз венца хранится за стеклом;</a:t>
            </a:r>
            <a:br>
              <a:rPr lang="ru-RU" b="1" i="1" dirty="0">
                <a:solidFill>
                  <a:srgbClr val="C00000"/>
                </a:solidFill>
              </a:rPr>
            </a:br>
            <a:r>
              <a:rPr lang="ru-RU" b="1" i="1" dirty="0">
                <a:solidFill>
                  <a:srgbClr val="C00000"/>
                </a:solidFill>
              </a:rPr>
              <a:t>Но сверху донизу, во всю длину, кругом,</a:t>
            </a:r>
            <a:br>
              <a:rPr lang="ru-RU" b="1" i="1" dirty="0">
                <a:solidFill>
                  <a:srgbClr val="C00000"/>
                </a:solidFill>
              </a:rPr>
            </a:br>
            <a:r>
              <a:rPr lang="ru-RU" b="1" i="1" dirty="0">
                <a:solidFill>
                  <a:srgbClr val="C00000"/>
                </a:solidFill>
              </a:rPr>
              <a:t>Своею </a:t>
            </a:r>
            <a:r>
              <a:rPr lang="ru-RU" b="1" i="1" dirty="0" err="1">
                <a:solidFill>
                  <a:srgbClr val="C00000"/>
                </a:solidFill>
              </a:rPr>
              <a:t>кистию</a:t>
            </a:r>
            <a:r>
              <a:rPr lang="ru-RU" b="1" i="1" dirty="0">
                <a:solidFill>
                  <a:srgbClr val="C00000"/>
                </a:solidFill>
              </a:rPr>
              <a:t> свободной и широкой</a:t>
            </a:r>
            <a:br>
              <a:rPr lang="ru-RU" b="1" i="1" dirty="0">
                <a:solidFill>
                  <a:srgbClr val="C00000"/>
                </a:solidFill>
              </a:rPr>
            </a:br>
            <a:r>
              <a:rPr lang="ru-RU" b="1" i="1" dirty="0">
                <a:solidFill>
                  <a:srgbClr val="C00000"/>
                </a:solidFill>
              </a:rPr>
              <a:t>Ее разрисовал художник </a:t>
            </a:r>
            <a:r>
              <a:rPr lang="ru-RU" b="1" i="1" dirty="0" err="1">
                <a:solidFill>
                  <a:srgbClr val="C00000"/>
                </a:solidFill>
              </a:rPr>
              <a:t>быстроокой</a:t>
            </a:r>
            <a:r>
              <a:rPr lang="ru-RU" b="1" i="1" dirty="0">
                <a:solidFill>
                  <a:srgbClr val="C00000"/>
                </a:solidFill>
              </a:rPr>
              <a:t>.</a:t>
            </a:r>
            <a:br>
              <a:rPr lang="ru-RU" b="1" i="1" dirty="0">
                <a:solidFill>
                  <a:srgbClr val="C00000"/>
                </a:solidFill>
              </a:rPr>
            </a:br>
            <a:r>
              <a:rPr lang="ru-RU" b="1" i="1" dirty="0">
                <a:solidFill>
                  <a:srgbClr val="C00000"/>
                </a:solidFill>
              </a:rPr>
              <a:t>Тут нет ни сельских нимф, ни девственных </a:t>
            </a:r>
            <a:r>
              <a:rPr lang="ru-RU" b="1" i="1" dirty="0" err="1">
                <a:solidFill>
                  <a:srgbClr val="C00000"/>
                </a:solidFill>
              </a:rPr>
              <a:t>мадон</a:t>
            </a:r>
            <a:r>
              <a:rPr lang="ru-RU" b="1" i="1" dirty="0">
                <a:solidFill>
                  <a:srgbClr val="C00000"/>
                </a:solidFill>
              </a:rPr>
              <a:t>,</a:t>
            </a:r>
            <a:br>
              <a:rPr lang="ru-RU" b="1" i="1" dirty="0">
                <a:solidFill>
                  <a:srgbClr val="C00000"/>
                </a:solidFill>
              </a:rPr>
            </a:br>
            <a:r>
              <a:rPr lang="ru-RU" b="1" i="1" dirty="0">
                <a:solidFill>
                  <a:srgbClr val="C00000"/>
                </a:solidFill>
              </a:rPr>
              <a:t>Ни фавнов с чашами, ни полногрудых жён,</a:t>
            </a:r>
            <a:br>
              <a:rPr lang="ru-RU" b="1" i="1" dirty="0">
                <a:solidFill>
                  <a:srgbClr val="C00000"/>
                </a:solidFill>
              </a:rPr>
            </a:br>
            <a:r>
              <a:rPr lang="ru-RU" b="1" i="1" dirty="0">
                <a:solidFill>
                  <a:srgbClr val="C00000"/>
                </a:solidFill>
              </a:rPr>
              <a:t>Ни плясок, ни охот, — а всё плащи, да шпаги,</a:t>
            </a:r>
            <a:br>
              <a:rPr lang="ru-RU" b="1" i="1" dirty="0">
                <a:solidFill>
                  <a:srgbClr val="C00000"/>
                </a:solidFill>
              </a:rPr>
            </a:br>
            <a:r>
              <a:rPr lang="ru-RU" b="1" i="1" dirty="0">
                <a:solidFill>
                  <a:srgbClr val="C00000"/>
                </a:solidFill>
              </a:rPr>
              <a:t>Да лица, полные воинственной отваги.</a:t>
            </a:r>
            <a:br>
              <a:rPr lang="ru-RU" b="1" i="1" dirty="0">
                <a:solidFill>
                  <a:srgbClr val="C00000"/>
                </a:solidFill>
              </a:rPr>
            </a:br>
            <a:r>
              <a:rPr lang="ru-RU" b="1" i="1" dirty="0">
                <a:solidFill>
                  <a:srgbClr val="C00000"/>
                </a:solidFill>
              </a:rPr>
              <a:t>Толпою тесною художник поместил</a:t>
            </a:r>
            <a:br>
              <a:rPr lang="ru-RU" b="1" i="1" dirty="0">
                <a:solidFill>
                  <a:srgbClr val="C00000"/>
                </a:solidFill>
              </a:rPr>
            </a:br>
            <a:r>
              <a:rPr lang="ru-RU" b="1" i="1" dirty="0">
                <a:solidFill>
                  <a:srgbClr val="C00000"/>
                </a:solidFill>
              </a:rPr>
              <a:t>Сюда начальников народных наших сил,</a:t>
            </a:r>
            <a:br>
              <a:rPr lang="ru-RU" b="1" i="1" dirty="0">
                <a:solidFill>
                  <a:srgbClr val="C00000"/>
                </a:solidFill>
              </a:rPr>
            </a:br>
            <a:r>
              <a:rPr lang="ru-RU" b="1" i="1" dirty="0">
                <a:solidFill>
                  <a:srgbClr val="C00000"/>
                </a:solidFill>
              </a:rPr>
              <a:t>Покрытых славою чудесного похода</a:t>
            </a:r>
            <a:br>
              <a:rPr lang="ru-RU" b="1" i="1" dirty="0">
                <a:solidFill>
                  <a:srgbClr val="C00000"/>
                </a:solidFill>
              </a:rPr>
            </a:br>
            <a:r>
              <a:rPr lang="ru-RU" b="1" i="1" dirty="0">
                <a:solidFill>
                  <a:srgbClr val="C00000"/>
                </a:solidFill>
              </a:rPr>
              <a:t>И вечной памятью двенадцатого года…»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i="1" dirty="0">
              <a:solidFill>
                <a:srgbClr val="C00000"/>
              </a:solidFill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C00000"/>
                </a:solidFill>
              </a:rPr>
              <a:t>А.С. Пушкин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8436" name="Picture 4" descr="Картинка 5 из 11353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285750"/>
            <a:ext cx="3209925" cy="381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000" b="1" smtClean="0">
                <a:solidFill>
                  <a:srgbClr val="C00000"/>
                </a:solidFill>
              </a:rPr>
              <a:t>Молодые  генералы Отечественной войны 1812 г.</a:t>
            </a:r>
            <a:br>
              <a:rPr lang="ru-RU" sz="6000" b="1" smtClean="0">
                <a:solidFill>
                  <a:srgbClr val="C00000"/>
                </a:solidFill>
              </a:rPr>
            </a:br>
            <a:endParaRPr lang="ru-RU" sz="6000" b="1" smtClean="0">
              <a:solidFill>
                <a:srgbClr val="C00000"/>
              </a:solidFill>
            </a:endParaRPr>
          </a:p>
        </p:txBody>
      </p:sp>
      <p:pic>
        <p:nvPicPr>
          <p:cNvPr id="3" name="Picture 2" descr="Kudashev Nikolay Danilovich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2786063"/>
            <a:ext cx="1836738" cy="2071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http://tuchkovi-1812.narod.ru/Tuchkov_3_A_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0875" y="2786063"/>
            <a:ext cx="1857375" cy="2152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http://tuchkovi-1812.narod.ru/Tuchkov_1_N_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5" y="3929063"/>
            <a:ext cx="2008188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Myakinin Nikolay Diomidovich.jpg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71625" y="3714750"/>
            <a:ext cx="2089150" cy="2357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2" descr="Kutaisov.jpg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143250" y="4286250"/>
            <a:ext cx="2098675" cy="2400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8192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3314" name="Picture 2" descr="Kudashev Nikolay Danilovich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214313"/>
            <a:ext cx="4071938" cy="45926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500188" y="4929188"/>
            <a:ext cx="6000750" cy="15716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</a:rPr>
              <a:t>Князь Николай Данилович Кудашев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(1784-6 октября 1813) — генерал русской армии, герой Отечественной войны 1812 года, командир армейского партизанского отряда.</a:t>
            </a:r>
            <a:endParaRPr lang="ru-RU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8294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2290" name="Picture 2" descr="Lanskoy S N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75" y="214313"/>
            <a:ext cx="4000500" cy="4600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500188" y="4929188"/>
            <a:ext cx="6000750" cy="15716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</a:rPr>
              <a:t>Сергей Николаевич </a:t>
            </a:r>
            <a:r>
              <a:rPr lang="ru-RU" b="1" dirty="0" err="1">
                <a:solidFill>
                  <a:srgbClr val="C00000"/>
                </a:solidFill>
              </a:rPr>
              <a:t>Ланской</a:t>
            </a:r>
            <a:r>
              <a:rPr lang="ru-RU" b="1" dirty="0">
                <a:solidFill>
                  <a:srgbClr val="C00000"/>
                </a:solidFill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(1774—1814) — российский командир эпохи наполеоновских войн, генерал-лейтенант.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945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571500" y="5857875"/>
            <a:ext cx="8072438" cy="78581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C00000"/>
                </a:solidFill>
              </a:rPr>
              <a:t>Переправа Итальянского корпуса вице-короля Евгения </a:t>
            </a:r>
            <a:r>
              <a:rPr lang="ru-RU" sz="2000" b="1" dirty="0" err="1">
                <a:solidFill>
                  <a:srgbClr val="C00000"/>
                </a:solidFill>
              </a:rPr>
              <a:t>Богарне</a:t>
            </a:r>
            <a:r>
              <a:rPr lang="ru-RU" sz="2000" b="1" dirty="0">
                <a:solidFill>
                  <a:srgbClr val="C00000"/>
                </a:solidFill>
              </a:rPr>
              <a:t> через Неман 30 июня 1812 года,  Адам</a:t>
            </a:r>
            <a:endParaRPr lang="ru-RU" sz="2000" b="1" dirty="0">
              <a:solidFill>
                <a:srgbClr val="C00000"/>
              </a:solidFill>
              <a:latin typeface="Arial" pitchFamily="34" charset="0"/>
            </a:endParaRPr>
          </a:p>
        </p:txBody>
      </p:sp>
      <p:pic>
        <p:nvPicPr>
          <p:cNvPr id="58370" name="Picture 2" descr="Файл:Eugene Beauharnais Crossing Niemen 1812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214313"/>
            <a:ext cx="8286750" cy="560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8397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500188" y="4929188"/>
            <a:ext cx="6000750" cy="15716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</a:rPr>
              <a:t>Яков Егорович </a:t>
            </a:r>
            <a:r>
              <a:rPr lang="ru-RU" b="1" dirty="0" err="1">
                <a:solidFill>
                  <a:srgbClr val="C00000"/>
                </a:solidFill>
              </a:rPr>
              <a:t>Гине</a:t>
            </a:r>
            <a:r>
              <a:rPr lang="ru-RU" b="1" dirty="0">
                <a:solidFill>
                  <a:srgbClr val="C00000"/>
                </a:solidFill>
              </a:rPr>
              <a:t> (</a:t>
            </a:r>
            <a:r>
              <a:rPr lang="ru-RU" b="1" dirty="0" err="1">
                <a:solidFill>
                  <a:srgbClr val="C00000"/>
                </a:solidFill>
              </a:rPr>
              <a:t>Гойнинген-Гюне</a:t>
            </a:r>
            <a:r>
              <a:rPr lang="ru-RU" b="1" dirty="0">
                <a:solidFill>
                  <a:srgbClr val="C00000"/>
                </a:solidFill>
              </a:rPr>
              <a:t>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 (1769—1813) — русский генерал, участник войн против Наполеона</a:t>
            </a:r>
            <a:endParaRPr lang="ru-RU" dirty="0"/>
          </a:p>
        </p:txBody>
      </p:sp>
      <p:pic>
        <p:nvPicPr>
          <p:cNvPr id="11266" name="Picture 2" descr="Gine Yakov Yegorovich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75" y="214313"/>
            <a:ext cx="4000500" cy="45926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8499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500188" y="4929188"/>
            <a:ext cx="6000750" cy="15716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</a:rPr>
              <a:t>Николай </a:t>
            </a:r>
            <a:r>
              <a:rPr lang="ru-RU" b="1" dirty="0" err="1">
                <a:solidFill>
                  <a:srgbClr val="C00000"/>
                </a:solidFill>
              </a:rPr>
              <a:t>Диомидович</a:t>
            </a:r>
            <a:r>
              <a:rPr lang="ru-RU" b="1" dirty="0">
                <a:solidFill>
                  <a:srgbClr val="C00000"/>
                </a:solidFill>
              </a:rPr>
              <a:t> Мякинин</a:t>
            </a:r>
            <a:r>
              <a:rPr lang="ru-RU" dirty="0">
                <a:solidFill>
                  <a:srgbClr val="C00000"/>
                </a:solidFill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(1787—1814), российский командир эпохи наполеоновских войн, генерал-майор.</a:t>
            </a:r>
            <a:endParaRPr lang="ru-RU" dirty="0"/>
          </a:p>
        </p:txBody>
      </p:sp>
      <p:pic>
        <p:nvPicPr>
          <p:cNvPr id="23554" name="Picture 2" descr="Myakinin Nikolay Diomidovich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313" y="214313"/>
            <a:ext cx="3989387" cy="4500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8601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500188" y="4929188"/>
            <a:ext cx="6000750" cy="15716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</a:rPr>
              <a:t>Александр Иванович </a:t>
            </a:r>
            <a:r>
              <a:rPr lang="ru-RU" b="1" dirty="0" err="1">
                <a:solidFill>
                  <a:srgbClr val="C00000"/>
                </a:solidFill>
              </a:rPr>
              <a:t>Кутайсов</a:t>
            </a:r>
            <a:r>
              <a:rPr lang="ru-RU" dirty="0">
                <a:solidFill>
                  <a:srgbClr val="C00000"/>
                </a:solidFill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(граф, 1784—1812) — русский генерал-майор.</a:t>
            </a:r>
            <a:endParaRPr lang="ru-RU" dirty="0"/>
          </a:p>
        </p:txBody>
      </p:sp>
      <p:pic>
        <p:nvPicPr>
          <p:cNvPr id="22530" name="Picture 2" descr="Kutaisov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35238" y="120650"/>
            <a:ext cx="4078287" cy="46656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8704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500188" y="4929188"/>
            <a:ext cx="6000750" cy="15716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</a:rPr>
              <a:t>Николай Алексеевич Тучков 1-й</a:t>
            </a:r>
            <a:r>
              <a:rPr lang="ru-RU" dirty="0">
                <a:solidFill>
                  <a:srgbClr val="C00000"/>
                </a:solidFill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(1765—1812 гг.) — генерал-лейтенант российской армии, командир пехотного корпуса.</a:t>
            </a:r>
          </a:p>
        </p:txBody>
      </p:sp>
      <p:pic>
        <p:nvPicPr>
          <p:cNvPr id="5" name="Picture 4" descr="http://tuchkovi-1812.narod.ru/Tuchkov_1_N_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75" y="214313"/>
            <a:ext cx="3786188" cy="4310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8806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500188" y="4929188"/>
            <a:ext cx="6000750" cy="15716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</a:rPr>
              <a:t>Александр Алексеевич Тучков 4-й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( 1778 — 26 августа 1812) — российский командир, генерал-майор, погиб во время Бородинского сражения.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Picture 2" descr="http://tuchkovi-1812.narod.ru/Tuchkov_3_A_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313" y="214313"/>
            <a:ext cx="3884612" cy="4500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8909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Picture 2" descr="Картинка 50 из 201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285750"/>
            <a:ext cx="8497887" cy="5643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http://tuchkovi-1812.narod.ru/Tuchkov_3_A_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142875"/>
            <a:ext cx="2071688" cy="2400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4" descr="http://tuchkovi-1812.narod.ru/Tuchkov_1_N_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00" y="142875"/>
            <a:ext cx="2133600" cy="2428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Kutaisov.jpg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86500" y="3786188"/>
            <a:ext cx="2392363" cy="2736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571500" y="5715000"/>
            <a:ext cx="5286375" cy="64293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</a:rPr>
              <a:t>Бородинская битва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9011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Picture 2" descr="Файл:Service-for-the-dead.M.M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285750"/>
            <a:ext cx="8358187" cy="5286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143000" y="5715000"/>
            <a:ext cx="7143750" cy="9286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</a:rPr>
              <a:t>Художник Семён Кожин.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</a:rPr>
              <a:t>М.М. Тучкова на Бородинском поле. Панихида по генералу А.А. Тучкову. 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9113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3643313" y="1214438"/>
            <a:ext cx="5286375" cy="50006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C00000"/>
                </a:solidFill>
              </a:rPr>
              <a:t>«У русского царя в чертогах есть палата:</a:t>
            </a:r>
            <a:br>
              <a:rPr lang="ru-RU" b="1" i="1" dirty="0">
                <a:solidFill>
                  <a:srgbClr val="C00000"/>
                </a:solidFill>
              </a:rPr>
            </a:br>
            <a:r>
              <a:rPr lang="ru-RU" b="1" i="1" dirty="0">
                <a:solidFill>
                  <a:srgbClr val="C00000"/>
                </a:solidFill>
              </a:rPr>
              <a:t>Она не золотом, не бархатом богата;</a:t>
            </a:r>
            <a:br>
              <a:rPr lang="ru-RU" b="1" i="1" dirty="0">
                <a:solidFill>
                  <a:srgbClr val="C00000"/>
                </a:solidFill>
              </a:rPr>
            </a:br>
            <a:r>
              <a:rPr lang="ru-RU" b="1" i="1" dirty="0">
                <a:solidFill>
                  <a:srgbClr val="C00000"/>
                </a:solidFill>
              </a:rPr>
              <a:t>Не в ней алмаз венца хранится за стеклом;</a:t>
            </a:r>
            <a:br>
              <a:rPr lang="ru-RU" b="1" i="1" dirty="0">
                <a:solidFill>
                  <a:srgbClr val="C00000"/>
                </a:solidFill>
              </a:rPr>
            </a:br>
            <a:r>
              <a:rPr lang="ru-RU" b="1" i="1" dirty="0">
                <a:solidFill>
                  <a:srgbClr val="C00000"/>
                </a:solidFill>
              </a:rPr>
              <a:t>Но сверху донизу, во всю длину, кругом,</a:t>
            </a:r>
            <a:br>
              <a:rPr lang="ru-RU" b="1" i="1" dirty="0">
                <a:solidFill>
                  <a:srgbClr val="C00000"/>
                </a:solidFill>
              </a:rPr>
            </a:br>
            <a:r>
              <a:rPr lang="ru-RU" b="1" i="1" dirty="0">
                <a:solidFill>
                  <a:srgbClr val="C00000"/>
                </a:solidFill>
              </a:rPr>
              <a:t>Своею </a:t>
            </a:r>
            <a:r>
              <a:rPr lang="ru-RU" b="1" i="1" dirty="0" err="1">
                <a:solidFill>
                  <a:srgbClr val="C00000"/>
                </a:solidFill>
              </a:rPr>
              <a:t>кистию</a:t>
            </a:r>
            <a:r>
              <a:rPr lang="ru-RU" b="1" i="1" dirty="0">
                <a:solidFill>
                  <a:srgbClr val="C00000"/>
                </a:solidFill>
              </a:rPr>
              <a:t> свободной и широкой</a:t>
            </a:r>
            <a:br>
              <a:rPr lang="ru-RU" b="1" i="1" dirty="0">
                <a:solidFill>
                  <a:srgbClr val="C00000"/>
                </a:solidFill>
              </a:rPr>
            </a:br>
            <a:r>
              <a:rPr lang="ru-RU" b="1" i="1" dirty="0">
                <a:solidFill>
                  <a:srgbClr val="C00000"/>
                </a:solidFill>
              </a:rPr>
              <a:t>Ее разрисовал художник </a:t>
            </a:r>
            <a:r>
              <a:rPr lang="ru-RU" b="1" i="1" dirty="0" err="1">
                <a:solidFill>
                  <a:srgbClr val="C00000"/>
                </a:solidFill>
              </a:rPr>
              <a:t>быстроокой</a:t>
            </a:r>
            <a:r>
              <a:rPr lang="ru-RU" b="1" i="1" dirty="0">
                <a:solidFill>
                  <a:srgbClr val="C00000"/>
                </a:solidFill>
              </a:rPr>
              <a:t>.</a:t>
            </a:r>
            <a:br>
              <a:rPr lang="ru-RU" b="1" i="1" dirty="0">
                <a:solidFill>
                  <a:srgbClr val="C00000"/>
                </a:solidFill>
              </a:rPr>
            </a:br>
            <a:r>
              <a:rPr lang="ru-RU" b="1" i="1" dirty="0">
                <a:solidFill>
                  <a:srgbClr val="C00000"/>
                </a:solidFill>
              </a:rPr>
              <a:t>Тут нет ни сельских нимф, ни девственных </a:t>
            </a:r>
            <a:r>
              <a:rPr lang="ru-RU" b="1" i="1" dirty="0" err="1">
                <a:solidFill>
                  <a:srgbClr val="C00000"/>
                </a:solidFill>
              </a:rPr>
              <a:t>мадон</a:t>
            </a:r>
            <a:r>
              <a:rPr lang="ru-RU" b="1" i="1" dirty="0">
                <a:solidFill>
                  <a:srgbClr val="C00000"/>
                </a:solidFill>
              </a:rPr>
              <a:t>,</a:t>
            </a:r>
            <a:br>
              <a:rPr lang="ru-RU" b="1" i="1" dirty="0">
                <a:solidFill>
                  <a:srgbClr val="C00000"/>
                </a:solidFill>
              </a:rPr>
            </a:br>
            <a:r>
              <a:rPr lang="ru-RU" b="1" i="1" dirty="0">
                <a:solidFill>
                  <a:srgbClr val="C00000"/>
                </a:solidFill>
              </a:rPr>
              <a:t>Ни фавнов с чашами, ни полногрудых жён,</a:t>
            </a:r>
            <a:br>
              <a:rPr lang="ru-RU" b="1" i="1" dirty="0">
                <a:solidFill>
                  <a:srgbClr val="C00000"/>
                </a:solidFill>
              </a:rPr>
            </a:br>
            <a:r>
              <a:rPr lang="ru-RU" b="1" i="1" dirty="0">
                <a:solidFill>
                  <a:srgbClr val="C00000"/>
                </a:solidFill>
              </a:rPr>
              <a:t>Ни плясок, ни охот, — а всё плащи, да шпаги,</a:t>
            </a:r>
            <a:br>
              <a:rPr lang="ru-RU" b="1" i="1" dirty="0">
                <a:solidFill>
                  <a:srgbClr val="C00000"/>
                </a:solidFill>
              </a:rPr>
            </a:br>
            <a:r>
              <a:rPr lang="ru-RU" b="1" i="1" dirty="0">
                <a:solidFill>
                  <a:srgbClr val="C00000"/>
                </a:solidFill>
              </a:rPr>
              <a:t>Да лица, полные воинственной отваги.</a:t>
            </a:r>
            <a:br>
              <a:rPr lang="ru-RU" b="1" i="1" dirty="0">
                <a:solidFill>
                  <a:srgbClr val="C00000"/>
                </a:solidFill>
              </a:rPr>
            </a:br>
            <a:r>
              <a:rPr lang="ru-RU" b="1" i="1" dirty="0">
                <a:solidFill>
                  <a:srgbClr val="C00000"/>
                </a:solidFill>
              </a:rPr>
              <a:t>Толпою тесною художник поместил</a:t>
            </a:r>
            <a:br>
              <a:rPr lang="ru-RU" b="1" i="1" dirty="0">
                <a:solidFill>
                  <a:srgbClr val="C00000"/>
                </a:solidFill>
              </a:rPr>
            </a:br>
            <a:r>
              <a:rPr lang="ru-RU" b="1" i="1" dirty="0">
                <a:solidFill>
                  <a:srgbClr val="C00000"/>
                </a:solidFill>
              </a:rPr>
              <a:t>Сюда начальников народных наших сил,</a:t>
            </a:r>
            <a:br>
              <a:rPr lang="ru-RU" b="1" i="1" dirty="0">
                <a:solidFill>
                  <a:srgbClr val="C00000"/>
                </a:solidFill>
              </a:rPr>
            </a:br>
            <a:r>
              <a:rPr lang="ru-RU" b="1" i="1" dirty="0">
                <a:solidFill>
                  <a:srgbClr val="C00000"/>
                </a:solidFill>
              </a:rPr>
              <a:t>Покрытых славою чудесного похода</a:t>
            </a:r>
            <a:br>
              <a:rPr lang="ru-RU" b="1" i="1" dirty="0">
                <a:solidFill>
                  <a:srgbClr val="C00000"/>
                </a:solidFill>
              </a:rPr>
            </a:br>
            <a:r>
              <a:rPr lang="ru-RU" b="1" i="1" dirty="0">
                <a:solidFill>
                  <a:srgbClr val="C00000"/>
                </a:solidFill>
              </a:rPr>
              <a:t>И вечной памятью двенадцатого года…»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i="1" dirty="0">
              <a:solidFill>
                <a:srgbClr val="C00000"/>
              </a:solidFill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C00000"/>
                </a:solidFill>
              </a:rPr>
              <a:t>А.С. Пушкин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8436" name="Picture 4" descr="Картинка 5 из 11353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285750"/>
            <a:ext cx="3209925" cy="381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Картинка 1 из 148009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214313"/>
            <a:ext cx="8715375" cy="6553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8229600" cy="868363"/>
          </a:xfrm>
        </p:spPr>
        <p:txBody>
          <a:bodyPr/>
          <a:lstStyle/>
          <a:p>
            <a:endParaRPr lang="ru-RU" b="1" smtClean="0">
              <a:solidFill>
                <a:srgbClr val="800000"/>
              </a:solidFill>
            </a:endParaRPr>
          </a:p>
        </p:txBody>
      </p:sp>
      <p:sp>
        <p:nvSpPr>
          <p:cNvPr id="204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81075"/>
            <a:ext cx="9144000" cy="5876925"/>
          </a:xfrm>
        </p:spPr>
        <p:txBody>
          <a:bodyPr/>
          <a:lstStyle/>
          <a:p>
            <a:endParaRPr lang="ru-RU" smtClean="0"/>
          </a:p>
          <a:p>
            <a:endParaRPr lang="ru-RU" smtClean="0"/>
          </a:p>
          <a:p>
            <a:pPr>
              <a:buFontTx/>
              <a:buNone/>
            </a:pPr>
            <a:r>
              <a:rPr lang="ru-RU" smtClean="0"/>
              <a:t>   </a:t>
            </a:r>
          </a:p>
          <a:p>
            <a:pPr>
              <a:buFontTx/>
              <a:buNone/>
            </a:pPr>
            <a:endParaRPr lang="ru-RU" smtClean="0"/>
          </a:p>
          <a:p>
            <a:pPr>
              <a:buFontTx/>
              <a:buNone/>
            </a:pPr>
            <a:endParaRPr lang="ru-RU" smtClean="0"/>
          </a:p>
          <a:p>
            <a:pPr>
              <a:buFontTx/>
              <a:buNone/>
            </a:pPr>
            <a:endParaRPr lang="ru-RU" smtClean="0"/>
          </a:p>
          <a:p>
            <a:pPr>
              <a:buFontTx/>
              <a:buNone/>
            </a:pPr>
            <a:endParaRPr lang="ru-RU" sz="2000" b="1" i="1" smtClean="0"/>
          </a:p>
        </p:txBody>
      </p:sp>
      <p:sp>
        <p:nvSpPr>
          <p:cNvPr id="12" name="Прямоугольник 11"/>
          <p:cNvSpPr/>
          <p:nvPr/>
        </p:nvSpPr>
        <p:spPr>
          <a:xfrm>
            <a:off x="6715125" y="1643063"/>
            <a:ext cx="2071688" cy="5000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Украина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643313" y="1643063"/>
            <a:ext cx="2071687" cy="5000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Белоруссия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00063" y="1643063"/>
            <a:ext cx="2071687" cy="5000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Литва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14313" y="5072063"/>
            <a:ext cx="2500312" cy="8572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C00000"/>
                </a:solidFill>
              </a:rPr>
              <a:t>Михаил Богданович Барклай - де – Толли 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214438" y="0"/>
            <a:ext cx="7286625" cy="8572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C0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Русская армия состояла из трёх частей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357563" y="5072063"/>
            <a:ext cx="2500312" cy="8572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srgbClr val="C0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C00000"/>
                </a:solidFill>
              </a:rPr>
              <a:t>Пётр Иванович Багратион </a:t>
            </a:r>
            <a:endParaRPr lang="ru-RU" sz="2000" dirty="0">
              <a:solidFill>
                <a:srgbClr val="C0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429375" y="5072063"/>
            <a:ext cx="2500313" cy="8572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srgbClr val="C0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C00000"/>
                </a:solidFill>
              </a:rPr>
              <a:t>Александр Петрович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>
                <a:solidFill>
                  <a:srgbClr val="C00000"/>
                </a:solidFill>
              </a:rPr>
              <a:t>Тормасов</a:t>
            </a:r>
            <a:endParaRPr lang="ru-RU" sz="2000" b="1" dirty="0">
              <a:solidFill>
                <a:srgbClr val="C0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22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2214563"/>
            <a:ext cx="214312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23" name="Picture 2" descr="Картинка 4 из 22424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75" y="2214563"/>
            <a:ext cx="215582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24" name="Picture 9" descr="Tormasov.jpg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72250" y="2214563"/>
            <a:ext cx="2214563" cy="273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25" name="Стрелка вниз 24"/>
          <p:cNvSpPr/>
          <p:nvPr/>
        </p:nvSpPr>
        <p:spPr>
          <a:xfrm>
            <a:off x="1357313" y="857250"/>
            <a:ext cx="642937" cy="714375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>
            <a:off x="4357688" y="857250"/>
            <a:ext cx="642937" cy="714375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Стрелка вниз 26"/>
          <p:cNvSpPr/>
          <p:nvPr/>
        </p:nvSpPr>
        <p:spPr>
          <a:xfrm>
            <a:off x="7429500" y="857250"/>
            <a:ext cx="642938" cy="714375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4" descr="смолнск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313" y="285750"/>
            <a:ext cx="8715375" cy="5219700"/>
          </a:xfrm>
        </p:spPr>
      </p:pic>
      <p:sp>
        <p:nvSpPr>
          <p:cNvPr id="5" name="Прямоугольник 4"/>
          <p:cNvSpPr/>
          <p:nvPr/>
        </p:nvSpPr>
        <p:spPr>
          <a:xfrm>
            <a:off x="928688" y="5857875"/>
            <a:ext cx="7858125" cy="78581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800000"/>
                </a:solidFill>
              </a:rPr>
              <a:t> </a:t>
            </a:r>
            <a:r>
              <a:rPr lang="ru-RU" sz="2400" b="1" dirty="0">
                <a:solidFill>
                  <a:srgbClr val="C00000"/>
                </a:solidFill>
              </a:rPr>
              <a:t>Смоленск после Наполеона </a:t>
            </a:r>
            <a:r>
              <a:rPr lang="en-US" sz="2400" b="1" dirty="0">
                <a:solidFill>
                  <a:srgbClr val="C00000"/>
                </a:solidFill>
              </a:rPr>
              <a:t>I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75" y="0"/>
            <a:ext cx="7858125" cy="78581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80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80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800000"/>
                </a:solidFill>
              </a:rPr>
              <a:t> </a:t>
            </a:r>
            <a:r>
              <a:rPr lang="ru-RU" sz="2400" b="1" dirty="0">
                <a:solidFill>
                  <a:srgbClr val="C00000"/>
                </a:solidFill>
              </a:rPr>
              <a:t>6 июля 1812г. – набор в  русское ополчение.</a:t>
            </a:r>
            <a:r>
              <a:rPr lang="ru-RU" sz="2400" b="1" i="1" dirty="0">
                <a:solidFill>
                  <a:srgbClr val="C00000"/>
                </a:solidFill>
              </a:rPr>
              <a:t/>
            </a:r>
            <a:br>
              <a:rPr lang="ru-RU" sz="2400" b="1" i="1" dirty="0">
                <a:solidFill>
                  <a:srgbClr val="C00000"/>
                </a:solidFill>
              </a:rPr>
            </a:br>
            <a:endParaRPr lang="ru-RU" sz="2400" dirty="0">
              <a:solidFill>
                <a:srgbClr val="C0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1240</Words>
  <Application>Microsoft Office PowerPoint</Application>
  <PresentationFormat>Экран (4:3)</PresentationFormat>
  <Paragraphs>253</Paragraphs>
  <Slides>77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77</vt:i4>
      </vt:variant>
    </vt:vector>
  </HeadingPairs>
  <TitlesOfParts>
    <vt:vector size="81" baseType="lpstr">
      <vt:lpstr>Calibri</vt:lpstr>
      <vt:lpstr>Arial</vt:lpstr>
      <vt:lpstr>Times New Roman</vt:lpstr>
      <vt:lpstr>Тема Office</vt:lpstr>
      <vt:lpstr>         Муниципальное бюджетное общеобразовательное учреждение «Клюквинская средняя общеобразовательная школа-интернат» Верхнекетского района Томской области                                                                                                      </vt:lpstr>
      <vt:lpstr>Слайд 2</vt:lpstr>
      <vt:lpstr>Слайд 3</vt:lpstr>
      <vt:lpstr>200-лет Отечественной войне 1812 года.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 Тучковы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Партизаны Отечественной войны 1812 года</vt:lpstr>
      <vt:lpstr>Слайд 42</vt:lpstr>
      <vt:lpstr>Слайд 43</vt:lpstr>
      <vt:lpstr>Слайд 44</vt:lpstr>
      <vt:lpstr>Слайд 45</vt:lpstr>
      <vt:lpstr>Слайд 46</vt:lpstr>
      <vt:lpstr>Слайд 47</vt:lpstr>
      <vt:lpstr>Денис Васильевич Давыдов</vt:lpstr>
      <vt:lpstr>Слайд 49</vt:lpstr>
      <vt:lpstr>Слайд 50</vt:lpstr>
      <vt:lpstr>Слайд 51</vt:lpstr>
      <vt:lpstr> Александр Никитич Сеславин  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Молодые  генералы Отечественной войны 1812 г. 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 Ивановна</dc:creator>
  <cp:lastModifiedBy>User</cp:lastModifiedBy>
  <cp:revision>31</cp:revision>
  <dcterms:created xsi:type="dcterms:W3CDTF">2012-11-02T09:35:54Z</dcterms:created>
  <dcterms:modified xsi:type="dcterms:W3CDTF">2013-03-30T17:43:24Z</dcterms:modified>
</cp:coreProperties>
</file>