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2" r:id="rId3"/>
    <p:sldId id="274" r:id="rId4"/>
    <p:sldId id="271" r:id="rId5"/>
    <p:sldId id="258" r:id="rId6"/>
    <p:sldId id="275" r:id="rId7"/>
    <p:sldId id="268" r:id="rId8"/>
    <p:sldId id="259" r:id="rId9"/>
    <p:sldId id="261" r:id="rId10"/>
    <p:sldId id="262" r:id="rId11"/>
    <p:sldId id="279" r:id="rId12"/>
    <p:sldId id="277" r:id="rId13"/>
    <p:sldId id="278" r:id="rId14"/>
    <p:sldId id="270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FFFBEF"/>
    <a:srgbClr val="98F6A3"/>
    <a:srgbClr val="A7FBE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539" autoAdjust="0"/>
  </p:normalViewPr>
  <p:slideViewPr>
    <p:cSldViewPr>
      <p:cViewPr varScale="1">
        <p:scale>
          <a:sx n="78" d="100"/>
          <a:sy n="78" d="100"/>
        </p:scale>
        <p:origin x="-2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3301D-78E8-4069-B051-B882A35AE52B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605C8-88DF-434B-8CF0-4B29FF8B2F1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B4A0D-55A6-4A1A-B957-47D9BEB7B896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79425A-DC77-49E2-A1A0-352C11F5A5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425A-DC77-49E2-A1A0-352C11F5A5E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knews.ru/uploads/posts/2009-12/1261383315_1.jp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slide" Target="slide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cknews.ru/uploads/posts/2009-12/1261383315_1.jpg" TargetMode="External"/><Relationship Id="rId5" Type="http://schemas.openxmlformats.org/officeDocument/2006/relationships/slide" Target="slide2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unza.ru/shop/UID_244.html" TargetMode="External"/><Relationship Id="rId13" Type="http://schemas.openxmlformats.org/officeDocument/2006/relationships/hyperlink" Target="http://www.karusel-tv.ru/announce/8836&amp;docid=UfyFhx3OZKKsFM&amp;imgurl=http:/img.1tvrus.com/2009-08-24/fmt_73_zahvachennyj_kadr_21.jpg&amp;w=4" TargetMode="External"/><Relationship Id="rId18" Type="http://schemas.openxmlformats.org/officeDocument/2006/relationships/hyperlink" Target="http://www.vmichurinske.ru/content/view/id/1481&amp;docid" TargetMode="External"/><Relationship Id="rId26" Type="http://schemas.openxmlformats.org/officeDocument/2006/relationships/hyperlink" Target="http://files.school-collection.edu.ru/dlrstore/7a9a3b98-0a01-0180-00ad-89ec499ac954/%5bNS-RUS_1-18%5d_%5bMA_155%5d.swf" TargetMode="External"/><Relationship Id="rId3" Type="http://schemas.openxmlformats.org/officeDocument/2006/relationships/hyperlink" Target="http://chmag.ru/education-preschool-children/alphabet-in-different-languages/400-azbuka-dlia-malishey-v-kartinkah" TargetMode="External"/><Relationship Id="rId21" Type="http://schemas.openxmlformats.org/officeDocument/2006/relationships/hyperlink" Target="http://www.gandex.ru/oboishow/288/9/&amp;docid" TargetMode="External"/><Relationship Id="rId7" Type="http://schemas.openxmlformats.org/officeDocument/2006/relationships/hyperlink" Target="http://www.google.ru/imgres?q=&#1073;&#1099;&#1082;+&#1082;&#1072;&#1088;&#1090;&#1080;&#1085;&#1082;&#1080;&amp;hl=ru&amp;newwindow=1&amp;sa=X&amp;tbo=d&amp;biw=1680&amp;bih=949&amp;tbm=isch&amp;tbnid=4Roqf1PNmYgAIM:&amp;imgrefurl=http://zverki.org/tag/%D0%B1%D1%8B%D0%BA&amp;docid=0RaQ_UFUAfsARM&amp;imgurl=http://l" TargetMode="External"/><Relationship Id="rId12" Type="http://schemas.openxmlformats.org/officeDocument/2006/relationships/hyperlink" Target="http://kzn-stroyexpert.ru/index7.html&amp;docid=H72mNRt3Gzy4wM&amp;imgurl=http:/kzn-stroyexpert.ru/pics/brak5.jpg&amp;w=720&amp;h=539&amp;ei=6qj-UOzfBefT4QTj-oHYAw&amp;zoom=1&amp;iact=hc&amp;vpx=363&amp;vpy=276&amp;dur=1846&amp;hovh=194&amp;hovw" TargetMode="External"/><Relationship Id="rId17" Type="http://schemas.openxmlformats.org/officeDocument/2006/relationships/hyperlink" Target="http://www.prostorecept.ru/uploads/posts/2012-05/1338366293_pomidory.jpg&amp;imgrefurl" TargetMode="External"/><Relationship Id="rId25" Type="http://schemas.openxmlformats.org/officeDocument/2006/relationships/hyperlink" Target="http://www.pontiley.ru/cat_view" TargetMode="External"/><Relationship Id="rId2" Type="http://schemas.openxmlformats.org/officeDocument/2006/relationships/hyperlink" Target="http://www.tebyavezut.ru/articles/Sobralis_v_Disnejlend.html&amp;docid" TargetMode="External"/><Relationship Id="rId16" Type="http://schemas.openxmlformats.org/officeDocument/2006/relationships/hyperlink" Target="http://photoalbums.ru/displayimage.php?pid=87659" TargetMode="External"/><Relationship Id="rId20" Type="http://schemas.openxmlformats.org/officeDocument/2006/relationships/hyperlink" Target="http://guns.arsenalnoe.ru/m/6655/barsuk&amp;docid=IZKO5OJMJKBomM&amp;imgurl=http:/guns.arsenalnoe.ru/i/msg_i/6655/barsuk.jpg&amp;w=445&amp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onstola.ru/55356-roz-buton-roza.html" TargetMode="External"/><Relationship Id="rId11" Type="http://schemas.openxmlformats.org/officeDocument/2006/relationships/hyperlink" Target="http://lider-svet.ru/index.php?productID=235" TargetMode="External"/><Relationship Id="rId24" Type="http://schemas.openxmlformats.org/officeDocument/2006/relationships/hyperlink" Target="http://en.www.lensart.ru/picture-pid-322f.htm?ps=18&amp;docid" TargetMode="External"/><Relationship Id="rId5" Type="http://schemas.openxmlformats.org/officeDocument/2006/relationships/hyperlink" Target="http://www.kartinki24.ru/kartinki/griby/8868.html" TargetMode="External"/><Relationship Id="rId15" Type="http://schemas.openxmlformats.org/officeDocument/2006/relationships/hyperlink" Target="http://zabygrom.com/novosti-turizma/raznneyarennyiy-passazhir-napal-na-bortprovodnika.html&amp;docid=-miwy5c" TargetMode="External"/><Relationship Id="rId23" Type="http://schemas.openxmlformats.org/officeDocument/2006/relationships/hyperlink" Target="http://pospelova.ucoz.ru/news/bobr/2012-08-04-98&amp;docid" TargetMode="External"/><Relationship Id="rId10" Type="http://schemas.openxmlformats.org/officeDocument/2006/relationships/hyperlink" Target="http://animashki.ucoz.com/photo/deti_kartinki/kartinki_smeshnye_deti/detia_852/93-0-2989" TargetMode="External"/><Relationship Id="rId19" Type="http://schemas.openxmlformats.org/officeDocument/2006/relationships/hyperlink" Target="http://animals-birds.ru/c40.html&amp;docid=OIdn0lEu6WPmGM&amp;imgurl=http:/animals-birds.ru/dytel.jpg&amp;w=480&amp;h=455&amp;ei=9dYDUf2" TargetMode="External"/><Relationship Id="rId4" Type="http://schemas.openxmlformats.org/officeDocument/2006/relationships/hyperlink" Target="http://kartinki2008.ru/babochki/slides/babochki_118.html" TargetMode="External"/><Relationship Id="rId9" Type="http://schemas.openxmlformats.org/officeDocument/2006/relationships/hyperlink" Target="http://www.google.ru/imgres?q=&#1073;&#1077;&#1083;&#1082;&#1072;+&#1082;&#1072;&#1088;&#1090;&#1080;&#1085;&#1082;&#1080;&amp;hl=ru&amp;newwindow=1&amp;sa=G&amp;tbo=d&amp;biw=1680&amp;bih=949&amp;tbm=isch&amp;tbnid=s7CFaqknF6WJWM:&amp;imgrefurl=http://v-j-u.ru/atlas/detail.php?m_id=1336&amp;docid=FeGr1yhFUiXFVM&amp;imgurl=http://v-j-u.ru/files/it" TargetMode="External"/><Relationship Id="rId14" Type="http://schemas.openxmlformats.org/officeDocument/2006/relationships/hyperlink" Target="http://www.moominclub.ru/moomin2/report-kollas.htm&amp;docid=dCSvcQtMlhFHCM&amp;imgurl=http:/www.moominclub.ru/moomin2/report-kollas.files/image012.jpg&amp;w=658&amp;h=432&amp;ei=j6v-UL3pAZGK4gTVzoCYBw&amp;zoom=1&amp;iact=hc&amp;vpx=335&amp;vpy=378&amp;dur=228&amp;hov" TargetMode="External"/><Relationship Id="rId22" Type="http://schemas.openxmlformats.org/officeDocument/2006/relationships/hyperlink" Target="http://www.goldensites.ru/archive/1/2009-09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5.jpeg"/><Relationship Id="rId7" Type="http://schemas.openxmlformats.org/officeDocument/2006/relationships/slide" Target="slide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11" Type="http://schemas.openxmlformats.org/officeDocument/2006/relationships/slide" Target="slide13.xml"/><Relationship Id="rId5" Type="http://schemas.openxmlformats.org/officeDocument/2006/relationships/slide" Target="slide3.xml"/><Relationship Id="rId10" Type="http://schemas.openxmlformats.org/officeDocument/2006/relationships/slide" Target="slide11.xml"/><Relationship Id="rId4" Type="http://schemas.openxmlformats.org/officeDocument/2006/relationships/image" Target="../media/image6.png"/><Relationship Id="rId9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slide" Target="slide2.xml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DL_RES_7a9a3b98-0a01-0180-00ad-89ec499ac954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0"/>
            <a:ext cx="202681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215370" cy="3214710"/>
          </a:xfrm>
          <a:ln>
            <a:solidFill>
              <a:srgbClr val="0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Путешествие в </a:t>
            </a:r>
            <a:r>
              <a:rPr lang="ru-RU" dirty="0" err="1" smtClean="0">
                <a:solidFill>
                  <a:srgbClr val="0070C0"/>
                </a:solidFill>
              </a:rPr>
              <a:t>Букволенд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n-ea"/>
                <a:cs typeface="+mn-cs"/>
              </a:rPr>
              <a:t>Тема: « Согласные звуки [б], [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n-ea"/>
                <a:cs typeface="+mn-cs"/>
              </a:rPr>
              <a:t>б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n-ea"/>
                <a:cs typeface="+mn-cs"/>
              </a:rPr>
              <a:t>’], буква б . Написание строчной буквы б. слогов, слов с буквой б».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786322"/>
            <a:ext cx="2337016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0"/>
            <a:ext cx="1773001" cy="165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4214794"/>
            <a:ext cx="8062912" cy="2643206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rgbClr val="000000"/>
              </a:solidFill>
            </a:endParaRPr>
          </a:p>
          <a:p>
            <a:endParaRPr lang="ru-RU" dirty="0" smtClean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4071942"/>
            <a:ext cx="385765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Презентация подготовлена</a:t>
            </a:r>
          </a:p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учителем начальных классов </a:t>
            </a:r>
          </a:p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гимназии № 19 </a:t>
            </a:r>
          </a:p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города – курорта Кисловодска</a:t>
            </a:r>
          </a:p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Куртуковой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Ольгой Александровной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7650" name="AutoShape 2" descr="data:image/jpeg;base64,/9j/4AAQSkZJRgABAQAAAQABAAD/2wCEAAkGBhAREBQUEBAVFBIRFhUVFRISFRQUFRcWFBIWFRcXExIXGyYeGBkkHBQVHy8gIycpLCwsFR4xNTAqNSYrLCkBCQoKDgwOGg8PGSwkHSQvLCwsLzUxLC8sLCwpLCksKSopLCkpKSksKSkpKSwpKSkpKSw1KSksKSkpKSksKSkpLP/AABEIAMcA7QMBIgACEQEDEQH/xAAbAAEAAgMBAQAAAAAAAAAAAAAABQYDBAcBAv/EAEgQAAEDAgIGBQYJCwMFAAAAAAEAAgMEEQUhBhIxQVFhBxMiMpEUQlJxgaEjM2Jyg5OxwdEVFhckJUNEU1SS0mOy4jVVc6Lh/8QAGgEBAAIDAQAAAAAAAAAAAAAAAAQFAQIDBv/EACgRAQACAgICAgECBwAAAAAAAAABAgMRBCESMQVBE3GRFBUiIzJRYf/aAAwDAQACEQMRAD8A7iiIgIiICIiAiIgIsFXXRxN1pHho4uNlEjSkP+Igll4EN1Wnj2jsQTqKCOI17s2UrAOEkh1vbZtl8mvxEZmliIG0NkN7crt2oJ9FX/znkZ8fSSsHpCzwBvJtsUlh+NQT/FSBx3jY4esbUG8iIgIiICIiAiIgIiICIiAiIgIiICIiAiIgIiIPCVVMQ0mmnmNPh4Di02knPcZ6jvK+NIcQlq5/IqV2qLXqJR5jT5gPEqxYVhMVNEI4W6rW+JPEneUERh2hULXdZUONRL6Umwcg3grE1gAsBYcAvpEBERB5ZQuL6JU851rGKUZiWLsuvz4qbRBUqTFqiieI649ZC4gR1LRkNwEo3etWtjwQCCCDsI2L4qaZkjCyRoc1wsWnMEKpULpMNqGwvcXUc5tC922J58wngdyC5IiICIiAiIgIiICIiAiIgIiICIiAiIgKI0pxryWmfIM3nsxji92TfepdVHGv1jE6aC12U7TO/wCdezAfBBJaIYF5LTgOzll7crjtLnfcFOIiAiIgIiICIiAtHGcKZUwvifseMjvB3EcwbLeRBAaIYm+SJ0Ux+HpndXJzt3Xe0WU+qlXfq+LQvGTKxhif89mbSragIiICIiAiIgIiICIiAiIgIiICIiAqlo2dfEq558wxxj1AXVtVU0VFq6vG/rGHxagtaIiAiIgIiICIiAiIgqmn41WU0m+Opiz+c633q1BVLpMm1aRlgSevhsBtNng2HPJTuCY3FUx60ZN25PY4We13BzdyCRREQEREBERAREQEREBERAREQEREGniuKR08TpJDk3YBtcTsa0byVT9H6uVuKPM8fVmtiD2NvfJmy/OymamIVOItY7OOkYJNXcZHnsk+oBYNPKR7Y4qqIXko369uLD3x4ILUi16CtZNEyRhu17Q4H1rYQEREBERAREQERfMkgaCSbAAknkEFR0sd11dQ043PMz+TWDL3ra0lw8wu8tpxaSO3XNGySLzrjeQMweS1dEWmqqp653dceph+Yw2JHrN1P6Q1TY6WZztgY4e0iwHiUG3SVLZGNew3a8BwPIhZlF6MUhio4GO2tYL8r5296lEBERAREQEREBERAREQEREBERBW3S+T4kS/KOrY0NcdgkZfs35ghWGRgcCCLgggjiDkVrYphcdREY5BcHYRtBGwtO4hRDMKxGMasdZG9o2GaIl1uZac0EVhdV+S6nyWZ36tMS6CQ5ahJzY5XZrwRcG4OwjYqnh2HSOrZG15jlcYW9XZtmausQ4Bp37F8y4szC52xSk+Sz5xOOfVuB7TCfR2EcEFwRY4Khr2hzHBzTsLTceKyICIiAiL5e8AXJsBtJ2IPVWMWE1e6anhf1ULOxJKBdznEXLGchfMrVxbSuSoc6nw0a7wLST+ZGN9jvctvRGdkGGtfI7u67pHHaX65vfnfJBoYHpM6GLydtFNI+nJiJhZ8GS07dY5C+0rfbQ1NbI11VH1NPGQ4Qawc57hmDIRkADu5Lf0VpnNp9Z4s6Zz5SOGubgH2WUwg8AXqIgIiICIiAiIgIiICIiAiIgIiICIiCHx7DpHFk0FuugvZpNg9p7zCd19y0CRXTRiSle1kQeX9c2w1nANDW328bhWdEFRfoZNTuL8OqTEDmYJO1GfVwQ6W1kGVXQPI3yU/bb67bVbl4gq0fSTQHJznsO8OjcCPWvp/SPQea97jwbG8/cteigb+WqkOaDrQRnMA7yrWymYNjGj1ABBTavpEkLmMp6KQulOrG6b4Nrjyusv5q1lWb4hU2j2+Twdlvqc/aQs2m4tLQv9GoaPEWVsQauH4ZFAwMhYGMG4D7VpnRinMmuWuN3a+prHq9b0tTZdSyIPAF6iICIiAiIgIiICIiAiIgIiICruOac0tK7UJMkg/dxi5HzjsCksfle2lmdH3xG4tttvbcuK0wGrcG5dmXHaSdtypfF4/wCa2plG5Gf8UbiF0l6U579ijbb5cmfuC+4OlKUH4SkFv9OS58CFTl4rT+XYtfau/jsm3WcA0wpqw6sbi2QZmN41XezipxcQwlj3VkAhv1gkabt3NuNYnlZdvVPyMUYr+MTtaYck5K+UwIijMU0lpabKaZrXeje7v7RmuDsk0VY/P6A/FwVLxxbC+3vC8HSDTA2ljmi+VJE5rfaUGJ3ZxwfLpv8Aa4q2qkzYjFLi9JJC9r2PhkbrNNxtJsrsgqnSFlFA70KiI+LrK1Aqr9I4/US70JIneDwsDNLqipOrh1PrtAAdUS3bGDbY30kFwRVZuDYo/OSvZHfzYohl7XFHYDiTM48R1jwlibY+uxQWlFVKXSapgmZDiETW9YdVlRFfqy47A4HulWtAREQEREBF4SoJmNTzuf5MxnVsJb1khPaIOeqBu5rW1or7NJ5FEYPjZle6KVgZNGLloNw5vpNPBS6VtFo3AIiLYEREHhF1TMY6NIpXl8Ephc7MtsHMJ9W5XNY56lkbS57g1o2lxAHiVtW80ncS1tWLdTDm0nRpWjuzwu5kOHuWem6Lp3H4aqDW7xE3PxcrBVdI+HMNhNrn/TBd7wtWPpToCbEyN5mN1vcus8vJPU2Zjg/cUn9k1gOi9PRj4FnaPee7Nx9ql1HYVpBTVIvTzNfbaAcx627QpC64b32zrXSG0sxB8UA6o6r5Xsia8+brm2t7EwfROmp89XrJT3pZO05x457FvYthcdTE6KUdl3DIgjMEHiCq6ylxem7MboqqMZASXZJbm7YUFtAXzLE1ws4Ag7iLjwKrH5bxX/trL8eubZfDocYqMnuipmHb1d3vtvsTvQRtVg8EWM03kwAcQ90rG91uR7VtxKv6iMB0ZipAS0l8j83yvzc4+vcOSl0EJplhr6ihmjYLuLbgcS03t7lraI4/SvgZExzY3xgNdC6zHNcBn2SrIofF9EqSpN5Yhrem3su/uCCXDgdhWCrxGKJpdJI1gG9zgFXj0d0/mz1LRwExt9iy0/R9QtN3RulI3yvL/dsQReJYl+U5Y4aVpMEcjZJKgizewb2Yd5uruAviCnaxoaxoa0bA0ADwWRAREQEReFBjqHtDSXENbY3JNgPaqfo9jBiY6JsMsoY92rJEy7XNLiQQfapNw8tlNyfJoXWA3SvG0ni0KcYwAAAAAbAMlEzTW/X+m0dKng+IMfiDnyB0PweoxkoLS4kgkgnLKyuSj8Qw+OZhbI2447xzB3FaWCVr45DTTOu5ovE87Xs5/KG9Y4+Ssf24+mbd9p1ERTGgiIgwVtSIo3vOxjS4+wXXDcax+atfrzOOqTdkQ7rRuy3nmu6zRBzS12YcCCORyXJsa6M6qFx8mAmi81twHgcLbCuWSJmOlx8Tl42LLvkR+iqBLredo/Wg2NHPf/xn7VuUWhGISmwpzGD50p1fdtUX8dp+nsrfKcKlf84RmHVMkU8b4SRJrtAt513WLTxC7+y9hfbbP1qoaK9HkdK4SzO62Yd3KzWfNHFXFS8dZrGpeH+S5WPlZvPHXUCIi6K0REQEREBERAREQEREBERAUPpJiBZGI4/jZzqM5X7zvUBdbGLYwynaL3c92TI25uceQ4c1G4ZQyGQzzn4Zws1o7sbfRbz4lReRnrjr/wBbVrtJ4dSNijbG3YwW9u8+K21jasii4rbjbMvhyhcfpHOa2SL42B2u3mN7faCVMuWCYqHkvNLeUN6xvp94XiTJ4mvYdu0b2u3tI3ELcVTngkgkM1NtdnJCe6/mODlN4RjcdQ3sXD296N2T2nmPvVtx+TTNHXtpak1SKIilNHiItHF8agpWa87w0bhvJ4NG8oxPTeRc5r+k2dxtTU7Wtz7U5N+RDAo06c4mf3sQ+iy+1aTkrCNbmYazqbOsL1c0w7pIqmEeUxskZvdEC1wHHVubrolFWMljbJGbseAQeRW0TE+nbHlrkjdZZ1zPS/TStgrXxQyNaxurYFgO0X2rpi4zp9/1KX1M+xZdG1Dppibj8ewfRhSdNiuKv/i2D6JVmi2q14SEYbQp8WIv5cz6sLVmOKN2149kYVlj7ijau2aCvT4nibf43/0b+C036Q4iP40/2t/BSNaxQtQxGXkmlOIj+Mf/AGt/BakumeIf1b/Bo+5YakqLqEHauj+vlmoWPmeXvLn3cbXNnEDYrGql0Xn9nM+fJ/uVtQFFY7jQp2gNGtK/KNnE8TwaOKkZ5gxpc42DQSTyGaplHM6aR1Q8ZyZMb6MY2eO32qBzuXHGx7+59O2HFOSW3h1AdYySu15nd552D5LBuAU1AFHwKQhXncWW2W3lb2k5KxWNQ22r7UVPpDSxmzpml3ot7TvBqxjSQO+Lpqh/MRkfbZX2Gs+PpDlLOWvKo9+kRHfpahv0ZP2LG3SOmcbF5YeEjSw+8KJyMV/em9JZ5lEV1KdYSRO1Jm7H8fku4hS0jgRcEEHeCCtKVUV8t8VvKvUrClYtGpSmj+OCoYQ4as0eUjOB4j5JUrdUKeYwSsnZtYdWQelG7b7Qr2x4IBGwi49RXq/j+XHKxeX39oGbF+O2n0Vx3SWtfNXTdbe8LixjD5rRvA58V2JV3SLQenq3a5Lo5rW6yPafnNORU29ZmNQgcjHOSnjEuZLxWx/RfPfs1gt8qPP3LPTdFQPx9XI4cGBrL+3auH4ZU8fG5N9ypPae4RxNL5H5Brc8zvdbYF2HRzCzTUsUTjcxtAJ570wbRympBaCMNJ2uObj63HNSS70p4rbjceMFdPVxjT/LE5PUz7F2e64z0hD9pP8Ams+xbpTVoDmrXhJ2Kp0O1WrCXDLMIws8fcUdVhSEUg1No8Qo6seM8x4hGEJWb1D1BUvWyN9IeIULUPHEeKMwjqhRdSFJznmPYVG1JRl17ouP7Ob89/2q3KmdF07Rh7QXAHXkyJA3q3GqZ6bf7ggiNM5i2jfY21yxnsc8A+5RVO2wAGwAD3Ka0kpTPSSCOzjk5tje5Y4OsPBQFFVsfGH6wAt2iTaxG0HhmF5f53He16TEdLDiTERO2zU17YgLguc42ZG3vOPILYp8AlmGtVyENOYgiOq0cnuGZK+dFaPrXOqpBm67YQRk1gyuBxdturOrLgcGuOkWt7R82WbTqGtSYbDELRxtaBwAv4rZRFbI4sNRSMkFnsa4Hc4ArMiCt1eivV3dRvLDt6pxLo3cgDm32LQp63rNYObqSMyfGdoPLiOauareleGu7NRE0l8eT2t2ujO3LeQqrn8CuekzWP6knBmmk9+kRXsBY4He0/YrLotMX0UDjtMbfdl9yp9TiLZR1cF3ySdkNbe7bjMu4W5q94ZSdTDHGP3bGt8BmoHwWDJj85tGol25l621ptoiL0iAIiINeupOtjczXczWFtZhAcOYNlWj0et/rqz60f4oiDz9HTP62s+tH+KwS9FNK83fUVLjxMjCfEsREHyOiWi/nVP1jP8ABZG9FNEP3tR9Y3/FeIgyfouo/wCZUfW/8V4eiyh3unP0n/FEQB0VUHGY/Sf/ABfX6LcP9GT6w/gvUQP0W4d6Mn1hXv6L8O/lv+sciIMjOjTDhsid9Y/8V9/o5w7+SfrH/iiIJrCsKipohFC3VjaXEC5PeJcczzK05tFKR8mu6IXJuRchpPEtvYr1FraIn2ztKsYAAALAZADYF9Ii2YEREBERAREQY2U7AbhoBO8AA+KyIi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FF"/>
                </a:solidFill>
              </a:rPr>
              <a:t>    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240518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600" b="1" dirty="0" smtClean="0">
                <a:solidFill>
                  <a:schemeClr val="bg1">
                    <a:lumMod val="25000"/>
                  </a:schemeClr>
                </a:solidFill>
              </a:rPr>
              <a:t>ОМОНИМЫ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endParaRPr lang="ru-RU" dirty="0" smtClean="0">
              <a:solidFill>
                <a:srgbClr val="000000"/>
              </a:solidFill>
            </a:endParaRPr>
          </a:p>
          <a:p>
            <a:pPr algn="ctr">
              <a:buNone/>
            </a:pPr>
            <a:r>
              <a:rPr lang="ru-RU" sz="2600" b="1" dirty="0" smtClean="0">
                <a:solidFill>
                  <a:schemeClr val="bg1">
                    <a:lumMod val="25000"/>
                  </a:schemeClr>
                </a:solidFill>
              </a:rPr>
              <a:t>в банке                             в банке</a:t>
            </a:r>
            <a:endParaRPr lang="ru-RU" sz="2600" b="1" dirty="0">
              <a:solidFill>
                <a:schemeClr val="bg1">
                  <a:lumMod val="25000"/>
                </a:schemeClr>
              </a:solidFill>
            </a:endParaRPr>
          </a:p>
        </p:txBody>
      </p:sp>
      <p:pic>
        <p:nvPicPr>
          <p:cNvPr id="27652" name="Picture 4" descr="Картинка 16 из 4327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4810" y="1643050"/>
            <a:ext cx="4332492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hlinkClick r:id="rId5" action="ppaction://hlinksldjump"/>
          </p:cNvPr>
          <p:cNvSpPr txBox="1"/>
          <p:nvPr/>
        </p:nvSpPr>
        <p:spPr>
          <a:xfrm>
            <a:off x="8286776" y="635795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5" action="ppaction://hlinksldjump"/>
              </a:rPr>
              <a:t>10</a:t>
            </a:r>
            <a:endParaRPr lang="ru-RU" dirty="0"/>
          </a:p>
        </p:txBody>
      </p:sp>
      <p:sp>
        <p:nvSpPr>
          <p:cNvPr id="5124" name="AutoShape 4" descr="http://www.prostorecept.ru/uploads/posts/2012-05/1338366293_pomidor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http://www.prostorecept.ru/uploads/posts/2012-05/1338366293_pomidory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214414" y="1785926"/>
            <a:ext cx="266130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Рассказово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25000"/>
                  </a:schemeClr>
                </a:solidFill>
              </a:rPr>
              <a:t>    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25000"/>
                  </a:schemeClr>
                </a:solidFill>
              </a:rPr>
              <a:t>     </a:t>
            </a:r>
          </a:p>
          <a:p>
            <a:pPr>
              <a:buNone/>
            </a:pPr>
            <a:endParaRPr lang="ru-RU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25000"/>
                  </a:schemeClr>
                </a:solidFill>
              </a:rPr>
              <a:t>         </a:t>
            </a:r>
          </a:p>
          <a:p>
            <a:pPr>
              <a:buNone/>
            </a:pPr>
            <a:r>
              <a:rPr lang="ru-RU" sz="2100" b="1" dirty="0" smtClean="0">
                <a:solidFill>
                  <a:schemeClr val="bg1">
                    <a:lumMod val="25000"/>
                  </a:schemeClr>
                </a:solidFill>
              </a:rPr>
              <a:t>                </a:t>
            </a:r>
          </a:p>
        </p:txBody>
      </p:sp>
      <p:pic>
        <p:nvPicPr>
          <p:cNvPr id="1026" name="Picture 2" descr="http://zabygrom.com/images/stories/news/1.01.2011/news-flighattendan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7752" y="1112632"/>
            <a:ext cx="3652423" cy="2602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photoalbums.ru/albums/userpics/17292/normal_DSC0017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1142984"/>
            <a:ext cx="3500462" cy="2625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215338" y="6072206"/>
            <a:ext cx="5000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5" action="ppaction://hlinksldjump"/>
              </a:rPr>
              <a:t>11</a:t>
            </a:r>
            <a:endParaRPr lang="ru-RU" dirty="0"/>
          </a:p>
        </p:txBody>
      </p:sp>
      <p:pic>
        <p:nvPicPr>
          <p:cNvPr id="9" name="Picture 4" descr="Картинка 16 из 4327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488" y="4000504"/>
            <a:ext cx="3571900" cy="2650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Рассказово</a:t>
            </a:r>
            <a:br>
              <a:rPr lang="ru-RU" dirty="0" smtClean="0"/>
            </a:br>
            <a:r>
              <a:rPr lang="ru-RU" sz="3100" dirty="0" smtClean="0">
                <a:solidFill>
                  <a:schemeClr val="bg2">
                    <a:lumMod val="25000"/>
                  </a:schemeClr>
                </a:solidFill>
              </a:rPr>
              <a:t>Николай Сладков</a:t>
            </a:r>
            <a:br>
              <a:rPr lang="ru-RU" sz="3100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100" dirty="0" smtClean="0">
                <a:solidFill>
                  <a:schemeClr val="bg2">
                    <a:lumMod val="25000"/>
                  </a:schemeClr>
                </a:solidFill>
              </a:rPr>
              <a:t> «Лесные мастера»</a:t>
            </a:r>
            <a:endParaRPr lang="ru-RU" sz="31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52600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</a:rPr>
              <a:t>ДОКТОР                                  ВОДОЛАЗ</a:t>
            </a:r>
          </a:p>
          <a:p>
            <a:pPr>
              <a:buNone/>
            </a:pPr>
            <a:endParaRPr lang="ru-RU" sz="28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endParaRPr lang="ru-RU" sz="28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endParaRPr lang="ru-RU" sz="28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</a:rPr>
              <a:t>ЗЕМЛЕКОП                              МАСТЕР</a:t>
            </a:r>
          </a:p>
          <a:p>
            <a:pPr>
              <a:buNone/>
            </a:pPr>
            <a:endParaRPr lang="ru-RU" sz="28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endParaRPr lang="ru-RU" sz="28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</a:rPr>
              <a:t>ТКАЧ                                         ГРИБНИК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2800" b="1" dirty="0" smtClean="0">
                <a:solidFill>
                  <a:schemeClr val="bg1">
                    <a:lumMod val="25000"/>
                  </a:schemeClr>
                </a:solidFill>
              </a:rPr>
              <a:t>                           </a:t>
            </a:r>
            <a:endParaRPr lang="ru-RU" sz="2800" b="1" dirty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1028" name="AutoShape 4" descr="data:image/jpeg;base64,/9j/4AAQSkZJRgABAQAAAQABAAD/2wCEAAkGBhAREBQUEBAVFBIRFhUVFRISFRQUFRcWFBIWFRcXExIXGyYeGBkkHBQVHy8gIycpLCwsFR4xNTAqNSYrLCkBCQoKDgwOGg8PGSwkHSQvLCwsLzUxLC8sLCwpLCksKSopLCkpKSksKSkpKSwpKSkpKSw1KSksKSkpKSksKSkpLP/AABEIAMcA7QMBIgACEQEDEQH/xAAbAAEAAgMBAQAAAAAAAAAAAAAABQYDBAcBAv/EAEgQAAEDAgIGBQYJCwMFAAAAAAEAAgMEEQUhBhIxQVFhBxMiMpEUQlJxgaEjM2Jyg5OxwdEVFhckJUNEU1SS0mOy4jVVc6Lh/8QAGgEBAAIDAQAAAAAAAAAAAAAAAAQFAQIDBv/EACgRAQACAgICAgECBwAAAAAAAAABAgMRBCESMQVBE3GRFBUiIzJRYf/aAAwDAQACEQMRAD8A7iiIgIiICIiAiIgIsFXXRxN1pHho4uNlEjSkP+Igll4EN1Wnj2jsQTqKCOI17s2UrAOEkh1vbZtl8mvxEZmliIG0NkN7crt2oJ9FX/znkZ8fSSsHpCzwBvJtsUlh+NQT/FSBx3jY4esbUG8iIgIiICIiAiIgIiICIiAiIgIiICIiAiIgIiIPCVVMQ0mmnmNPh4Di02knPcZ6jvK+NIcQlq5/IqV2qLXqJR5jT5gPEqxYVhMVNEI4W6rW+JPEneUERh2hULXdZUONRL6Umwcg3grE1gAsBYcAvpEBERB5ZQuL6JU851rGKUZiWLsuvz4qbRBUqTFqiieI649ZC4gR1LRkNwEo3etWtjwQCCCDsI2L4qaZkjCyRoc1wsWnMEKpULpMNqGwvcXUc5tC922J58wngdyC5IiICIiAiIgIiICIiAiIgIiICIiAiIgKI0pxryWmfIM3nsxji92TfepdVHGv1jE6aC12U7TO/wCdezAfBBJaIYF5LTgOzll7crjtLnfcFOIiAiIgIiICIiAtHGcKZUwvifseMjvB3EcwbLeRBAaIYm+SJ0Ux+HpndXJzt3Xe0WU+qlXfq+LQvGTKxhif89mbSragIiICIiAiIgIiICIiAiIgIiICIiAqlo2dfEq558wxxj1AXVtVU0VFq6vG/rGHxagtaIiAiIgIiICIiAiIgqmn41WU0m+Opiz+c633q1BVLpMm1aRlgSevhsBtNng2HPJTuCY3FUx60ZN25PY4We13BzdyCRREQEREBERAREQEREBERAREQEREGniuKR08TpJDk3YBtcTsa0byVT9H6uVuKPM8fVmtiD2NvfJmy/OymamIVOItY7OOkYJNXcZHnsk+oBYNPKR7Y4qqIXko369uLD3x4ILUi16CtZNEyRhu17Q4H1rYQEREBERAREQERfMkgaCSbAAknkEFR0sd11dQ043PMz+TWDL3ra0lw8wu8tpxaSO3XNGySLzrjeQMweS1dEWmqqp653dceph+Yw2JHrN1P6Q1TY6WZztgY4e0iwHiUG3SVLZGNew3a8BwPIhZlF6MUhio4GO2tYL8r5296lEBERAREQEREBERAREQEREBERBW3S+T4kS/KOrY0NcdgkZfs35ghWGRgcCCLgggjiDkVrYphcdREY5BcHYRtBGwtO4hRDMKxGMasdZG9o2GaIl1uZac0EVhdV+S6nyWZ36tMS6CQ5ahJzY5XZrwRcG4OwjYqnh2HSOrZG15jlcYW9XZtmausQ4Bp37F8y4szC52xSk+Sz5xOOfVuB7TCfR2EcEFwRY4Khr2hzHBzTsLTceKyICIiAiL5e8AXJsBtJ2IPVWMWE1e6anhf1ULOxJKBdznEXLGchfMrVxbSuSoc6nw0a7wLST+ZGN9jvctvRGdkGGtfI7u67pHHaX65vfnfJBoYHpM6GLydtFNI+nJiJhZ8GS07dY5C+0rfbQ1NbI11VH1NPGQ4Qawc57hmDIRkADu5Lf0VpnNp9Z4s6Zz5SOGubgH2WUwg8AXqIgIiICIiAiIgIiICIiAiIgIiICIiCHx7DpHFk0FuugvZpNg9p7zCd19y0CRXTRiSle1kQeX9c2w1nANDW328bhWdEFRfoZNTuL8OqTEDmYJO1GfVwQ6W1kGVXQPI3yU/bb67bVbl4gq0fSTQHJznsO8OjcCPWvp/SPQea97jwbG8/cteigb+WqkOaDrQRnMA7yrWymYNjGj1ABBTavpEkLmMp6KQulOrG6b4Nrjyusv5q1lWb4hU2j2+Twdlvqc/aQs2m4tLQv9GoaPEWVsQauH4ZFAwMhYGMG4D7VpnRinMmuWuN3a+prHq9b0tTZdSyIPAF6iICIiAiIgIiICIiAiIgIiICruOac0tK7UJMkg/dxi5HzjsCksfle2lmdH3xG4tttvbcuK0wGrcG5dmXHaSdtypfF4/wCa2plG5Gf8UbiF0l6U579ijbb5cmfuC+4OlKUH4SkFv9OS58CFTl4rT+XYtfau/jsm3WcA0wpqw6sbi2QZmN41XezipxcQwlj3VkAhv1gkabt3NuNYnlZdvVPyMUYr+MTtaYck5K+UwIijMU0lpabKaZrXeje7v7RmuDsk0VY/P6A/FwVLxxbC+3vC8HSDTA2ljmi+VJE5rfaUGJ3ZxwfLpv8Aa4q2qkzYjFLi9JJC9r2PhkbrNNxtJsrsgqnSFlFA70KiI+LrK1Aqr9I4/US70JIneDwsDNLqipOrh1PrtAAdUS3bGDbY30kFwRVZuDYo/OSvZHfzYohl7XFHYDiTM48R1jwlibY+uxQWlFVKXSapgmZDiETW9YdVlRFfqy47A4HulWtAREQEREBF4SoJmNTzuf5MxnVsJb1khPaIOeqBu5rW1or7NJ5FEYPjZle6KVgZNGLloNw5vpNPBS6VtFo3AIiLYEREHhF1TMY6NIpXl8Ephc7MtsHMJ9W5XNY56lkbS57g1o2lxAHiVtW80ncS1tWLdTDm0nRpWjuzwu5kOHuWem6Lp3H4aqDW7xE3PxcrBVdI+HMNhNrn/TBd7wtWPpToCbEyN5mN1vcus8vJPU2Zjg/cUn9k1gOi9PRj4FnaPee7Nx9ql1HYVpBTVIvTzNfbaAcx627QpC64b32zrXSG0sxB8UA6o6r5Xsia8+brm2t7EwfROmp89XrJT3pZO05x457FvYthcdTE6KUdl3DIgjMEHiCq6ylxem7MboqqMZASXZJbm7YUFtAXzLE1ws4Ag7iLjwKrH5bxX/trL8eubZfDocYqMnuipmHb1d3vtvsTvQRtVg8EWM03kwAcQ90rG91uR7VtxKv6iMB0ZipAS0l8j83yvzc4+vcOSl0EJplhr6ihmjYLuLbgcS03t7lraI4/SvgZExzY3xgNdC6zHNcBn2SrIofF9EqSpN5Yhrem3su/uCCXDgdhWCrxGKJpdJI1gG9zgFXj0d0/mz1LRwExt9iy0/R9QtN3RulI3yvL/dsQReJYl+U5Y4aVpMEcjZJKgizewb2Yd5uruAviCnaxoaxoa0bA0ADwWRAREQEReFBjqHtDSXENbY3JNgPaqfo9jBiY6JsMsoY92rJEy7XNLiQQfapNw8tlNyfJoXWA3SvG0ni0KcYwAAAAAbAMlEzTW/X+m0dKng+IMfiDnyB0PweoxkoLS4kgkgnLKyuSj8Qw+OZhbI2447xzB3FaWCVr45DTTOu5ovE87Xs5/KG9Y4+Ssf24+mbd9p1ERTGgiIgwVtSIo3vOxjS4+wXXDcax+atfrzOOqTdkQ7rRuy3nmu6zRBzS12YcCCORyXJsa6M6qFx8mAmi81twHgcLbCuWSJmOlx8Tl42LLvkR+iqBLredo/Wg2NHPf/xn7VuUWhGISmwpzGD50p1fdtUX8dp+nsrfKcKlf84RmHVMkU8b4SRJrtAt513WLTxC7+y9hfbbP1qoaK9HkdK4SzO62Yd3KzWfNHFXFS8dZrGpeH+S5WPlZvPHXUCIi6K0REQEREBERAREQEREBERAUPpJiBZGI4/jZzqM5X7zvUBdbGLYwynaL3c92TI25uceQ4c1G4ZQyGQzzn4Zws1o7sbfRbz4lReRnrjr/wBbVrtJ4dSNijbG3YwW9u8+K21jasii4rbjbMvhyhcfpHOa2SL42B2u3mN7faCVMuWCYqHkvNLeUN6xvp94XiTJ4mvYdu0b2u3tI3ELcVTngkgkM1NtdnJCe6/mODlN4RjcdQ3sXD296N2T2nmPvVtx+TTNHXtpak1SKIilNHiItHF8agpWa87w0bhvJ4NG8oxPTeRc5r+k2dxtTU7Wtz7U5N+RDAo06c4mf3sQ+iy+1aTkrCNbmYazqbOsL1c0w7pIqmEeUxskZvdEC1wHHVubrolFWMljbJGbseAQeRW0TE+nbHlrkjdZZ1zPS/TStgrXxQyNaxurYFgO0X2rpi4zp9/1KX1M+xZdG1Dppibj8ewfRhSdNiuKv/i2D6JVmi2q14SEYbQp8WIv5cz6sLVmOKN2149kYVlj7ijau2aCvT4nibf43/0b+C036Q4iP40/2t/BSNaxQtQxGXkmlOIj+Mf/AGt/BakumeIf1b/Bo+5YakqLqEHauj+vlmoWPmeXvLn3cbXNnEDYrGql0Xn9nM+fJ/uVtQFFY7jQp2gNGtK/KNnE8TwaOKkZ5gxpc42DQSTyGaplHM6aR1Q8ZyZMb6MY2eO32qBzuXHGx7+59O2HFOSW3h1AdYySu15nd552D5LBuAU1AFHwKQhXncWW2W3lb2k5KxWNQ22r7UVPpDSxmzpml3ot7TvBqxjSQO+Lpqh/MRkfbZX2Gs+PpDlLOWvKo9+kRHfpahv0ZP2LG3SOmcbF5YeEjSw+8KJyMV/em9JZ5lEV1KdYSRO1Jm7H8fku4hS0jgRcEEHeCCtKVUV8t8VvKvUrClYtGpSmj+OCoYQ4as0eUjOB4j5JUrdUKeYwSsnZtYdWQelG7b7Qr2x4IBGwi49RXq/j+XHKxeX39oGbF+O2n0Vx3SWtfNXTdbe8LixjD5rRvA58V2JV3SLQenq3a5Lo5rW6yPafnNORU29ZmNQgcjHOSnjEuZLxWx/RfPfs1gt8qPP3LPTdFQPx9XI4cGBrL+3auH4ZU8fG5N9ypPae4RxNL5H5Brc8zvdbYF2HRzCzTUsUTjcxtAJ570wbRympBaCMNJ2uObj63HNSS70p4rbjceMFdPVxjT/LE5PUz7F2e64z0hD9pP8Ams+xbpTVoDmrXhJ2Kp0O1WrCXDLMIws8fcUdVhSEUg1No8Qo6seM8x4hGEJWb1D1BUvWyN9IeIULUPHEeKMwjqhRdSFJznmPYVG1JRl17ouP7Ob89/2q3KmdF07Rh7QXAHXkyJA3q3GqZ6bf7ggiNM5i2jfY21yxnsc8A+5RVO2wAGwAD3Ka0kpTPSSCOzjk5tje5Y4OsPBQFFVsfGH6wAt2iTaxG0HhmF5f53He16TEdLDiTERO2zU17YgLguc42ZG3vOPILYp8AlmGtVyENOYgiOq0cnuGZK+dFaPrXOqpBm67YQRk1gyuBxdturOrLgcGuOkWt7R82WbTqGtSYbDELRxtaBwAv4rZRFbI4sNRSMkFnsa4Hc4ArMiCt1eivV3dRvLDt6pxLo3cgDm32LQp63rNYObqSMyfGdoPLiOauareleGu7NRE0l8eT2t2ujO3LeQqrn8CuekzWP6knBmmk9+kRXsBY4He0/YrLotMX0UDjtMbfdl9yp9TiLZR1cF3ySdkNbe7bjMu4W5q94ZSdTDHGP3bGt8BmoHwWDJj85tGol25l621ptoiL0iAIiINeupOtjczXczWFtZhAcOYNlWj0et/rqz60f4oiDz9HTP62s+tH+KwS9FNK83fUVLjxMjCfEsREHyOiWi/nVP1jP8ABZG9FNEP3tR9Y3/FeIgyfouo/wCZUfW/8V4eiyh3unP0n/FEQB0VUHGY/Sf/ABfX6LcP9GT6w/gvUQP0W4d6Mn1hXv6L8O/lv+sciIMjOjTDhsid9Y/8V9/o5w7+SfrH/iiIJrCsKipohFC3VjaXEC5PeJcczzK05tFKR8mu6IXJuRchpPEtvYr1FraIn2ztKsYAAALAZADYF9Ii2YEREBERAREQY2U7AbhoBO8AA+KyIi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://animals-birds.ru/dyte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1714488"/>
            <a:ext cx="1785950" cy="1422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4" name="Picture 10" descr="http://guns.arsenalnoe.ru/i/msg_i/6655/barsuk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74" y="3357562"/>
            <a:ext cx="1771862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6" name="Picture 12" descr="http://www.gandex.ru/upl/oboi/g271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43174" y="4857760"/>
            <a:ext cx="1857388" cy="13930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0" name="Picture 16" descr="http://www.goldensites.ru/media/1/20090905-b_95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86578" y="1571612"/>
            <a:ext cx="1928826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2" name="Picture 18" descr="http://pospelova.ucoz.ru/_tbkp/vsem/zivotnie/bobr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86578" y="3286124"/>
            <a:ext cx="1928826" cy="1403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44" name="Picture 20" descr="http://www.lensart.ru/picturecontent-pid-322f-et-296a80c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715140" y="4857760"/>
            <a:ext cx="1966184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 rot="10800000" flipH="1" flipV="1">
            <a:off x="8572528" y="6245155"/>
            <a:ext cx="571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8" action="ppaction://hlinksldjump"/>
              </a:rPr>
              <a:t>12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Угадайкино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6894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7200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</a:rPr>
              <a:t>БА</a:t>
            </a:r>
            <a:r>
              <a:rPr lang="ru-RU" sz="7200" dirty="0" smtClean="0">
                <a:solidFill>
                  <a:schemeClr val="bg1">
                    <a:lumMod val="25000"/>
                  </a:schemeClr>
                </a:solidFill>
              </a:rPr>
              <a:t>             </a:t>
            </a:r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</a:rPr>
              <a:t>БУ</a:t>
            </a:r>
            <a:r>
              <a:rPr lang="en-US" sz="7200" dirty="0" smtClean="0">
                <a:solidFill>
                  <a:schemeClr val="accent2">
                    <a:lumMod val="75000"/>
                  </a:schemeClr>
                </a:solidFill>
              </a:rPr>
              <a:t>″</a:t>
            </a: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ru-RU" sz="3600" b="1" dirty="0" smtClean="0">
                <a:solidFill>
                  <a:schemeClr val="bg1">
                    <a:lumMod val="25000"/>
                  </a:schemeClr>
                </a:solidFill>
              </a:rPr>
              <a:t>БАБОЧКА   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                   </a:t>
            </a:r>
            <a:r>
              <a:rPr lang="ru-RU" sz="3600" b="1" dirty="0" smtClean="0">
                <a:solidFill>
                  <a:schemeClr val="bg1">
                    <a:lumMod val="25000"/>
                  </a:schemeClr>
                </a:solidFill>
              </a:rPr>
              <a:t>БУКВА</a:t>
            </a:r>
            <a:endParaRPr lang="en-US" sz="3600" b="1" dirty="0" smtClean="0">
              <a:solidFill>
                <a:schemeClr val="bg1">
                  <a:lumMod val="25000"/>
                </a:schemeClr>
              </a:solidFill>
            </a:endParaRPr>
          </a:p>
        </p:txBody>
      </p:sp>
      <p:pic>
        <p:nvPicPr>
          <p:cNvPr id="41988" name="Picture 4" descr="http://t0.gstatic.com/images?q=tbn:ANd9GcQBuCoFMyq_tiQgJzdtLYywCkhtbuH2Hwyd3SmVuafQY3JlpgicxgM4rMnFv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56" y="2428868"/>
            <a:ext cx="1231506" cy="17555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90" name="Picture 6" descr="http://img11.nnm.ru/a/e/1/d/a/039463f82ecbb6f8d51eb6c6b7a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43702" y="2500306"/>
            <a:ext cx="2000264" cy="1700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 rot="10800000" flipH="1" flipV="1">
            <a:off x="8501090" y="6158793"/>
            <a:ext cx="5084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13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61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FF"/>
                </a:solidFill>
              </a:rPr>
              <a:t>Рефлексия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20" y="714356"/>
            <a:ext cx="8401080" cy="5740452"/>
          </a:xfrm>
          <a:ln w="57150">
            <a:noFill/>
          </a:ln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2071678"/>
            <a:ext cx="2071702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30949" y="2071678"/>
            <a:ext cx="2055827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786" y="2071678"/>
            <a:ext cx="2028712" cy="2608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1214414" y="314324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 б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4810" y="328612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</a:rPr>
              <a:t>  б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3286124"/>
            <a:ext cx="1000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 б</a:t>
            </a:r>
          </a:p>
          <a:p>
            <a:pPr algn="ctr"/>
            <a:endParaRPr lang="ru-RU" sz="2800" dirty="0" smtClean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429124" y="3857628"/>
            <a:ext cx="285752" cy="1588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Арка 20"/>
          <p:cNvSpPr/>
          <p:nvPr/>
        </p:nvSpPr>
        <p:spPr>
          <a:xfrm rot="10800000">
            <a:off x="1643042" y="3571876"/>
            <a:ext cx="285752" cy="28575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Арка 21"/>
          <p:cNvSpPr/>
          <p:nvPr/>
        </p:nvSpPr>
        <p:spPr>
          <a:xfrm>
            <a:off x="7072330" y="3786190"/>
            <a:ext cx="285752" cy="285752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Блок-схема: узел 22"/>
          <p:cNvSpPr/>
          <p:nvPr/>
        </p:nvSpPr>
        <p:spPr>
          <a:xfrm>
            <a:off x="1428728" y="3214686"/>
            <a:ext cx="71438" cy="100010"/>
          </a:xfrm>
          <a:prstGeom prst="flowChartConnector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узел 26"/>
          <p:cNvSpPr/>
          <p:nvPr/>
        </p:nvSpPr>
        <p:spPr>
          <a:xfrm>
            <a:off x="2000232" y="3214686"/>
            <a:ext cx="71438" cy="100010"/>
          </a:xfrm>
          <a:prstGeom prst="flowChartConnector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узел 40"/>
          <p:cNvSpPr/>
          <p:nvPr/>
        </p:nvSpPr>
        <p:spPr>
          <a:xfrm flipV="1">
            <a:off x="4857752" y="3286122"/>
            <a:ext cx="71438" cy="71439"/>
          </a:xfrm>
          <a:prstGeom prst="flowChartConnector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лок-схема: узел 44"/>
          <p:cNvSpPr/>
          <p:nvPr/>
        </p:nvSpPr>
        <p:spPr>
          <a:xfrm>
            <a:off x="6883735" y="3357562"/>
            <a:ext cx="117157" cy="71438"/>
          </a:xfrm>
          <a:prstGeom prst="flowChartConnector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лок-схема: узел 45"/>
          <p:cNvSpPr/>
          <p:nvPr/>
        </p:nvSpPr>
        <p:spPr>
          <a:xfrm>
            <a:off x="7429520" y="3357562"/>
            <a:ext cx="142876" cy="71438"/>
          </a:xfrm>
          <a:prstGeom prst="flowChartConnector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лок-схема: узел 46"/>
          <p:cNvSpPr/>
          <p:nvPr/>
        </p:nvSpPr>
        <p:spPr>
          <a:xfrm flipH="1" flipV="1">
            <a:off x="4214810" y="3286124"/>
            <a:ext cx="71438" cy="71439"/>
          </a:xfrm>
          <a:prstGeom prst="flowChartConnector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8215338" y="628652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6" action="ppaction://hlinksldjump"/>
              </a:rPr>
              <a:t>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04052"/>
          </a:xfrm>
        </p:spPr>
        <p:txBody>
          <a:bodyPr/>
          <a:lstStyle/>
          <a:p>
            <a:r>
              <a:rPr lang="ru-RU" dirty="0" smtClean="0"/>
              <a:t>                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311824"/>
          </a:xfrm>
        </p:spPr>
        <p:txBody>
          <a:bodyPr>
            <a:normAutofit fontScale="77500" lnSpcReduction="20000"/>
          </a:bodyPr>
          <a:lstStyle/>
          <a:p>
            <a:pPr>
              <a:buFont typeface="Courier New" pitchFamily="49" charset="0"/>
              <a:buChar char="o"/>
            </a:pPr>
            <a:r>
              <a:rPr lang="en-US" sz="1200" b="1" dirty="0" smtClean="0">
                <a:solidFill>
                  <a:srgbClr val="000000"/>
                </a:solidFill>
                <a:hlinkClick r:id="rId2"/>
              </a:rPr>
              <a:t>http://www.tebyavezut.ru/articles/Sobralis_v_Disnejlend.html&amp;docid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pPr>
              <a:buFont typeface="Courier New" pitchFamily="49" charset="0"/>
              <a:buChar char="o"/>
            </a:pPr>
            <a:r>
              <a:rPr lang="en-US" sz="1200" b="1" dirty="0" smtClean="0">
                <a:solidFill>
                  <a:srgbClr val="000000"/>
                </a:solidFill>
                <a:hlinkClick r:id="rId3"/>
              </a:rPr>
              <a:t>http://chmag.ru/education-preschool-children/alphabet-in-different-languages/400-azbuka-dlia-malishey-v-kartinkah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pPr>
              <a:buFont typeface="Courier New" pitchFamily="49" charset="0"/>
              <a:buChar char="o"/>
            </a:pPr>
            <a:endParaRPr lang="ru-RU" sz="1200" b="1" dirty="0" smtClean="0">
              <a:solidFill>
                <a:srgbClr val="000000"/>
              </a:solidFill>
            </a:endParaRPr>
          </a:p>
          <a:p>
            <a:pPr>
              <a:buFont typeface="Courier New" pitchFamily="49" charset="0"/>
              <a:buChar char="o"/>
            </a:pPr>
            <a:r>
              <a:rPr lang="ru-RU" sz="1200" b="1" dirty="0" smtClean="0">
                <a:solidFill>
                  <a:srgbClr val="000000"/>
                </a:solidFill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hlinkClick r:id="rId4"/>
              </a:rPr>
              <a:t>http://kartinki2008.ru/babochki/slides/babochki_118.html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5"/>
              </a:rPr>
              <a:t>http://www.kartinki24.ru/kartinki/griby/8868.html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6"/>
              </a:rPr>
              <a:t>http://www.fonstola.ru/55356-roz-buton-roza.htm</a:t>
            </a:r>
            <a:endParaRPr lang="ru-RU" sz="1200" b="1" dirty="0" smtClean="0">
              <a:solidFill>
                <a:srgbClr val="000000"/>
              </a:solidFill>
              <a:hlinkClick r:id="rId6"/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7"/>
              </a:rPr>
              <a:t>http://www.google.ru/imgres?q=</a:t>
            </a:r>
            <a:r>
              <a:rPr lang="ru-RU" sz="1200" b="1" dirty="0" err="1" smtClean="0">
                <a:solidFill>
                  <a:srgbClr val="000000"/>
                </a:solidFill>
                <a:hlinkClick r:id="rId7"/>
              </a:rPr>
              <a:t>бык+картинки&amp;</a:t>
            </a:r>
            <a:r>
              <a:rPr lang="en-US" sz="1200" b="1" dirty="0" smtClean="0">
                <a:solidFill>
                  <a:srgbClr val="000000"/>
                </a:solidFill>
                <a:hlinkClick r:id="rId7"/>
              </a:rPr>
              <a:t>hl=</a:t>
            </a:r>
            <a:r>
              <a:rPr lang="en-US" sz="1200" b="1" dirty="0" err="1" smtClean="0">
                <a:solidFill>
                  <a:srgbClr val="000000"/>
                </a:solidFill>
                <a:hlinkClick r:id="rId7"/>
              </a:rPr>
              <a:t>ru&amp;newwindow</a:t>
            </a:r>
            <a:r>
              <a:rPr lang="en-US" sz="1200" b="1" dirty="0" smtClean="0">
                <a:solidFill>
                  <a:srgbClr val="000000"/>
                </a:solidFill>
                <a:hlinkClick r:id="rId7"/>
              </a:rPr>
              <a:t>=1&amp;sa=</a:t>
            </a:r>
            <a:r>
              <a:rPr lang="en-US" sz="1200" b="1" dirty="0" err="1" smtClean="0">
                <a:solidFill>
                  <a:srgbClr val="000000"/>
                </a:solidFill>
                <a:hlinkClick r:id="rId7"/>
              </a:rPr>
              <a:t>X&amp;tbo</a:t>
            </a:r>
            <a:r>
              <a:rPr lang="en-US" sz="1200" b="1" dirty="0" smtClean="0">
                <a:solidFill>
                  <a:srgbClr val="000000"/>
                </a:solidFill>
                <a:hlinkClick r:id="rId7"/>
              </a:rPr>
              <a:t>=</a:t>
            </a:r>
            <a:r>
              <a:rPr lang="en-US" sz="1200" b="1" dirty="0" err="1" smtClean="0">
                <a:solidFill>
                  <a:srgbClr val="000000"/>
                </a:solidFill>
                <a:hlinkClick r:id="rId7"/>
              </a:rPr>
              <a:t>d&amp;biw</a:t>
            </a:r>
            <a:r>
              <a:rPr lang="en-US" sz="1200" b="1" dirty="0" smtClean="0">
                <a:solidFill>
                  <a:srgbClr val="000000"/>
                </a:solidFill>
                <a:hlinkClick r:id="rId7"/>
              </a:rPr>
              <a:t>=1680&amp;bih=949&amp;tbm=</a:t>
            </a:r>
            <a:r>
              <a:rPr lang="en-US" sz="1200" b="1" dirty="0" err="1" smtClean="0">
                <a:solidFill>
                  <a:srgbClr val="000000"/>
                </a:solidFill>
                <a:hlinkClick r:id="rId7"/>
              </a:rPr>
              <a:t>isch&amp;tbnid</a:t>
            </a:r>
            <a:r>
              <a:rPr lang="en-US" sz="1200" b="1" dirty="0" smtClean="0">
                <a:solidFill>
                  <a:srgbClr val="000000"/>
                </a:solidFill>
                <a:hlinkClick r:id="rId7"/>
              </a:rPr>
              <a:t>=4Roqf1PNmYgAIM:&amp;</a:t>
            </a:r>
            <a:r>
              <a:rPr lang="en-US" sz="1200" b="1" dirty="0" err="1" smtClean="0">
                <a:solidFill>
                  <a:srgbClr val="000000"/>
                </a:solidFill>
                <a:hlinkClick r:id="rId7"/>
              </a:rPr>
              <a:t>imgrefurl</a:t>
            </a:r>
            <a:r>
              <a:rPr lang="en-US" sz="1200" b="1" dirty="0" smtClean="0">
                <a:solidFill>
                  <a:srgbClr val="000000"/>
                </a:solidFill>
                <a:hlinkClick r:id="rId7"/>
              </a:rPr>
              <a:t>=http://zverki.org/tag/%25D0%25B1%25D1%258B%25D0%25BA&amp;docid=0RaQ_UFUAfsARM&amp;imgurl=http://l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8"/>
              </a:rPr>
              <a:t>http://www.lunza.ru/shop/UID_244.html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pPr>
              <a:buFont typeface="Courier New" pitchFamily="49" charset="0"/>
              <a:buChar char="o"/>
            </a:pPr>
            <a:r>
              <a:rPr lang="ru-RU" sz="1200" b="1" dirty="0" smtClean="0">
                <a:solidFill>
                  <a:srgbClr val="000000"/>
                </a:solidFill>
                <a:hlinkClick r:id="rId9"/>
              </a:rPr>
              <a:t>  </a:t>
            </a:r>
            <a:r>
              <a:rPr lang="en-US" sz="1200" b="1" dirty="0" smtClean="0">
                <a:solidFill>
                  <a:srgbClr val="000000"/>
                </a:solidFill>
                <a:hlinkClick r:id="rId9"/>
              </a:rPr>
              <a:t>http://www.google.ru/imgres?q=</a:t>
            </a:r>
            <a:r>
              <a:rPr lang="ru-RU" sz="1200" b="1" dirty="0" err="1" smtClean="0">
                <a:solidFill>
                  <a:srgbClr val="000000"/>
                </a:solidFill>
                <a:hlinkClick r:id="rId9"/>
              </a:rPr>
              <a:t>белка+картинки&amp;</a:t>
            </a:r>
            <a:r>
              <a:rPr lang="en-US" sz="1200" b="1" dirty="0" smtClean="0">
                <a:solidFill>
                  <a:srgbClr val="000000"/>
                </a:solidFill>
                <a:hlinkClick r:id="rId9"/>
              </a:rPr>
              <a:t>hl=</a:t>
            </a:r>
            <a:r>
              <a:rPr lang="en-US" sz="1200" b="1" dirty="0" err="1" smtClean="0">
                <a:solidFill>
                  <a:srgbClr val="000000"/>
                </a:solidFill>
                <a:hlinkClick r:id="rId9"/>
              </a:rPr>
              <a:t>ru&amp;newwindow</a:t>
            </a:r>
            <a:r>
              <a:rPr lang="en-US" sz="1200" b="1" dirty="0" smtClean="0">
                <a:solidFill>
                  <a:srgbClr val="000000"/>
                </a:solidFill>
                <a:hlinkClick r:id="rId9"/>
              </a:rPr>
              <a:t>=1&amp;sa=</a:t>
            </a:r>
            <a:r>
              <a:rPr lang="en-US" sz="1200" b="1" dirty="0" err="1" smtClean="0">
                <a:solidFill>
                  <a:srgbClr val="000000"/>
                </a:solidFill>
                <a:hlinkClick r:id="rId9"/>
              </a:rPr>
              <a:t>G&amp;tbo</a:t>
            </a:r>
            <a:r>
              <a:rPr lang="en-US" sz="1200" b="1" dirty="0" smtClean="0">
                <a:solidFill>
                  <a:srgbClr val="000000"/>
                </a:solidFill>
                <a:hlinkClick r:id="rId9"/>
              </a:rPr>
              <a:t>=</a:t>
            </a:r>
            <a:r>
              <a:rPr lang="en-US" sz="1200" b="1" dirty="0" err="1" smtClean="0">
                <a:solidFill>
                  <a:srgbClr val="000000"/>
                </a:solidFill>
                <a:hlinkClick r:id="rId9"/>
              </a:rPr>
              <a:t>d&amp;biw</a:t>
            </a:r>
            <a:r>
              <a:rPr lang="en-US" sz="1200" b="1" dirty="0" smtClean="0">
                <a:solidFill>
                  <a:srgbClr val="000000"/>
                </a:solidFill>
                <a:hlinkClick r:id="rId9"/>
              </a:rPr>
              <a:t>=1680&amp;bih=949&amp;tbm=</a:t>
            </a:r>
            <a:r>
              <a:rPr lang="en-US" sz="1200" b="1" dirty="0" err="1" smtClean="0">
                <a:solidFill>
                  <a:srgbClr val="000000"/>
                </a:solidFill>
                <a:hlinkClick r:id="rId9"/>
              </a:rPr>
              <a:t>isch&amp;tbnid</a:t>
            </a:r>
            <a:r>
              <a:rPr lang="en-US" sz="1200" b="1" dirty="0" smtClean="0">
                <a:solidFill>
                  <a:srgbClr val="000000"/>
                </a:solidFill>
                <a:hlinkClick r:id="rId9"/>
              </a:rPr>
              <a:t>=s7CFaqknF6WJWM:&amp;</a:t>
            </a:r>
            <a:r>
              <a:rPr lang="en-US" sz="1200" b="1" dirty="0" err="1" smtClean="0">
                <a:solidFill>
                  <a:srgbClr val="000000"/>
                </a:solidFill>
                <a:hlinkClick r:id="rId9"/>
              </a:rPr>
              <a:t>imgrefurl</a:t>
            </a:r>
            <a:r>
              <a:rPr lang="en-US" sz="1200" b="1" dirty="0" smtClean="0">
                <a:solidFill>
                  <a:srgbClr val="000000"/>
                </a:solidFill>
                <a:hlinkClick r:id="rId9"/>
              </a:rPr>
              <a:t>=http://v-j-u.ru/atlas/detail.php%3Fm_id%3D1336&amp;docid=FeGr1yhFUiXFVM&amp;imgurl=http://v-j-u.ru/files/it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pPr>
              <a:buFont typeface="Courier New" pitchFamily="49" charset="0"/>
              <a:buChar char="o"/>
            </a:pPr>
            <a:r>
              <a:rPr lang="en-US" sz="1200" b="1" dirty="0" smtClean="0">
                <a:solidFill>
                  <a:srgbClr val="000000"/>
                </a:solidFill>
                <a:hlinkClick r:id="rId10"/>
              </a:rPr>
              <a:t>http://animashki.ucoz.com/photo/deti_kartinki/kartinki_smeshnye_deti/detia_852/93-0-2989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pPr>
              <a:buFont typeface="Courier New" pitchFamily="49" charset="0"/>
              <a:buChar char="o"/>
            </a:pP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11"/>
              </a:rPr>
              <a:t>http://lider-svet.ru/index.php?productID=235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12"/>
              </a:rPr>
              <a:t>http://kzn-stroyexpert.ru/index7.html&amp;docid=H72mNRt3Gzy4wM&amp;imgurl=http://kzn-stroyexpert.ru/pics/brak5.jpg&amp;w=720&amp;h=539&amp;ei=6qj-UOzfBefT4QTj-oHYAw&amp;zoom=1&amp;iact=hc&amp;vpx=363&amp;vpy=276&amp;dur=1846&amp;hovh=194&amp;hovw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13"/>
              </a:rPr>
              <a:t>http://www.karusel-tv.ru/announce/8836&amp;docid=UfyFhx3OZKKsFM&amp;imgurl=http://img.1tvrus.com/2009-08-24/fmt_73_zahvachennyj_kadr_21.jpg&amp;w=4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14"/>
              </a:rPr>
              <a:t>http://www.moominclub.ru/moomin2/report-kollas.htm&amp;docid=dCSvcQtMlhFHCM&amp;imgurl=http://www.moominclub.ru/moomin2/report-kollas.files/image012.jpg&amp;w=658&amp;h=432&amp;ei=j6v-UL3pAZGK4gTVzoCYBw&amp;zoom=1&amp;iact=hc&amp;vpx=335&amp;vpy=378&amp;dur=228&amp;hov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15"/>
              </a:rPr>
              <a:t>http://zabygrom.com/novosti-turizma/raznneyarennyiy-passazhir-napal-na-bortprovodnika.html&amp;docid=-miwy5c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16"/>
              </a:rPr>
              <a:t>http://photoalbums.ru/displayimage.php?pid=87659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17"/>
              </a:rPr>
              <a:t>http://www.prostorecept.ru/uploads/posts/2012-05/1338366293_pomidory.jpg&amp;imgrefurl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18"/>
              </a:rPr>
              <a:t>http://www.vmichurinske.ru/content/view/id/1481&amp;docid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19"/>
              </a:rPr>
              <a:t>http://animals-birds.ru/c40.html&amp;docid=OIdn0lEu6WPmGM&amp;imgurl=http://animals-birds.ru/dytel.jpg&amp;w=480&amp;h=455&amp;ei=9dYDUf2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20"/>
              </a:rPr>
              <a:t>http://guns.arsenalnoe.ru/m/6655/barsuk&amp;docid=IZKO5OJMJKBomM&amp;imgurl=http://guns.arsenalnoe.ru/i/msg_i/6655/barsuk.jpg&amp;w=445&amp;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21"/>
              </a:rPr>
              <a:t>http://www.gandex.ru/oboishow/288/9/&amp;docid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ru-RU" sz="1200" b="1" dirty="0" smtClean="0">
                <a:solidFill>
                  <a:srgbClr val="000000"/>
                </a:solidFill>
              </a:rPr>
              <a:t/>
            </a:r>
            <a:br>
              <a:rPr lang="ru-RU" sz="1200" b="1" dirty="0" smtClean="0">
                <a:solidFill>
                  <a:srgbClr val="000000"/>
                </a:solidFill>
              </a:rPr>
            </a:br>
            <a:r>
              <a:rPr lang="en-US" sz="1200" b="1" dirty="0" smtClean="0">
                <a:solidFill>
                  <a:srgbClr val="000000"/>
                </a:solidFill>
                <a:hlinkClick r:id="rId22"/>
              </a:rPr>
              <a:t>http://www.goldensites.ru/archive/1/2009-09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23"/>
              </a:rPr>
              <a:t>http://pospelova.ucoz.ru/news/bobr/2012-08-04-98&amp;docid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24"/>
              </a:rPr>
              <a:t>http://en.www.lensart.ru/picture-pid-322f.htm%3Fps%3D18&amp;docid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25"/>
              </a:rPr>
              <a:t>http://www.pontiley.ru/cat_view</a:t>
            </a:r>
            <a:r>
              <a:rPr lang="en-US" sz="1200" b="1" dirty="0" smtClean="0">
                <a:solidFill>
                  <a:srgbClr val="000000"/>
                </a:solidFill>
              </a:rPr>
              <a:t>.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r>
              <a:rPr lang="en-US" sz="1200" b="1" dirty="0" smtClean="0">
                <a:solidFill>
                  <a:srgbClr val="000000"/>
                </a:solidFill>
                <a:hlinkClick r:id="rId26"/>
              </a:rPr>
              <a:t>http://files.school-collection.edu.ru/dlrstore/7a9a3b98-0a01-0180-00ad-89ec499ac954/%5BNS-RUS_1-18%5D_%5BMA_155%5D.swf</a:t>
            </a:r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pPr>
              <a:buNone/>
            </a:pPr>
            <a:endParaRPr lang="ru-RU" sz="1200" b="1" dirty="0" smtClean="0">
              <a:solidFill>
                <a:srgbClr val="000000"/>
              </a:solidFill>
            </a:endParaRPr>
          </a:p>
          <a:p>
            <a:pPr>
              <a:buNone/>
            </a:pPr>
            <a:endParaRPr lang="ru-RU" sz="1200" b="1" dirty="0" smtClean="0">
              <a:solidFill>
                <a:srgbClr val="000000"/>
              </a:solidFill>
            </a:endParaRPr>
          </a:p>
          <a:p>
            <a:pPr>
              <a:buNone/>
            </a:pPr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b="1" dirty="0" smtClean="0">
              <a:solidFill>
                <a:srgbClr val="000000"/>
              </a:solidFill>
            </a:endParaRPr>
          </a:p>
          <a:p>
            <a:endParaRPr lang="ru-RU" sz="1200" dirty="0" smtClean="0">
              <a:solidFill>
                <a:srgbClr val="000000"/>
              </a:solidFill>
            </a:endParaRPr>
          </a:p>
          <a:p>
            <a:endParaRPr lang="ru-RU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76200" y="0"/>
            <a:ext cx="9220200" cy="68484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23925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679497" y="5402631"/>
            <a:ext cx="1000132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solidFill>
                  <a:schemeClr val="tx2">
                    <a:lumMod val="10000"/>
                  </a:schemeClr>
                </a:solidFill>
                <a:hlinkClick r:id="rId5" action="ppaction://hlinksldjump"/>
              </a:rPr>
              <a:t>Буквино</a:t>
            </a:r>
            <a:endParaRPr lang="ru-RU" sz="1600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3893139"/>
            <a:ext cx="128588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7030A0"/>
                </a:solidFill>
              </a:rPr>
              <a:t>  </a:t>
            </a:r>
            <a:r>
              <a:rPr lang="ru-RU" sz="1600" dirty="0" smtClean="0">
                <a:solidFill>
                  <a:srgbClr val="7030A0"/>
                </a:solidFill>
                <a:hlinkClick r:id="rId6" action="ppaction://hlinksldjump"/>
              </a:rPr>
              <a:t>Слоговое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76692" y="2598376"/>
            <a:ext cx="1285884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solidFill>
                  <a:srgbClr val="7030A0"/>
                </a:solidFill>
                <a:hlinkClick r:id="rId7" action="ppaction://hlinksldjump"/>
              </a:rPr>
              <a:t>Словино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3143248"/>
            <a:ext cx="1714512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solidFill>
                  <a:srgbClr val="7030A0"/>
                </a:solidFill>
                <a:hlinkClick r:id="rId8" action="ppaction://hlinksldjump"/>
              </a:rPr>
              <a:t>Физминуткино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70224" y="1970844"/>
            <a:ext cx="1357322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  <a:hlinkClick r:id="rId9" action="ppaction://hlinksldjump"/>
              </a:rPr>
              <a:t>Рефлексия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714356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</a:rPr>
              <a:t>Букволенд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18734" y="1241055"/>
            <a:ext cx="150019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  <a:hlinkClick r:id="rId10" action="ppaction://hlinksldjump"/>
              </a:rPr>
              <a:t>Рассказово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1706" y="1964312"/>
            <a:ext cx="150019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 err="1" smtClean="0">
                <a:solidFill>
                  <a:srgbClr val="7030A0"/>
                </a:solidFill>
                <a:hlinkClick r:id="rId11" action="ppaction://hlinksldjump"/>
              </a:rPr>
              <a:t>Угадайкино</a:t>
            </a:r>
            <a:endParaRPr lang="ru-RU" sz="1600" dirty="0">
              <a:solidFill>
                <a:srgbClr val="7030A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43966" y="635795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0"/>
            <a:ext cx="34328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3286124"/>
            <a:ext cx="2831713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0"/>
            <a:ext cx="35004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0"/>
            <a:ext cx="2786081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29289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928670"/>
            <a:ext cx="4000528" cy="529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928670"/>
            <a:ext cx="4286280" cy="5214974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857999"/>
            <a:ext cx="8229600" cy="457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00364" y="3071810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ru-RU" sz="9600" dirty="0" smtClean="0">
                <a:solidFill>
                  <a:srgbClr val="000000"/>
                </a:solidFill>
              </a:rPr>
              <a:t>б</a:t>
            </a:r>
            <a:endParaRPr lang="ru-RU" sz="9600" dirty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3174" y="3071810"/>
            <a:ext cx="2571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 smtClean="0">
                <a:solidFill>
                  <a:srgbClr val="000000"/>
                </a:solidFill>
              </a:rPr>
              <a:t> </a:t>
            </a:r>
            <a:endParaRPr lang="ru-RU" sz="9600" dirty="0"/>
          </a:p>
        </p:txBody>
      </p:sp>
      <p:sp>
        <p:nvSpPr>
          <p:cNvPr id="13" name="TextBox 12"/>
          <p:cNvSpPr txBox="1"/>
          <p:nvPr/>
        </p:nvSpPr>
        <p:spPr>
          <a:xfrm>
            <a:off x="3714744" y="3000372"/>
            <a:ext cx="15001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000000"/>
                </a:solidFill>
              </a:rPr>
              <a:t> </a:t>
            </a:r>
            <a:endParaRPr lang="ru-RU" sz="9600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528" y="635795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hlinkClick r:id="rId5" action="ppaction://hlinksldjump"/>
              </a:rPr>
              <a:t>4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9458" name="AutoShape 2" descr="data:image/jpeg;base64,/9j/4AAQSkZJRgABAQAAAQABAAD/2wCEAAkGBhAREBQUEBAVFBIRFhUVFRISFRQUFRcWFBIWFRcXExIXGyYeGBkkHBQVHy8gIycpLCwsFR4xNTAqNSYrLCkBCQoKDgwOGg8PGSwkHSQvLCwsLzUxLC8sLCwpLCksKSopLCkpKSksKSkpKSwpKSkpKSw1KSksKSkpKSksKSkpLP/AABEIAMcA7QMBIgACEQEDEQH/xAAbAAEAAgMBAQAAAAAAAAAAAAAABQYDBAcBAv/EAEgQAAEDAgIGBQYJCwMFAAAAAAEAAgMEEQUhBhIxQVFhBxMiMpEUQlJxgaEjM2Jyg5OxwdEVFhckJUNEU1SS0mOy4jVVc6Lh/8QAGgEBAAIDAQAAAAAAAAAAAAAAAAQFAQIDBv/EACgRAQACAgICAgECBwAAAAAAAAABAgMRBCESMQVBE3GRFBUiIzJRYf/aAAwDAQACEQMRAD8A7iiIgIiICIiAiIgIsFXXRxN1pHho4uNlEjSkP+Igll4EN1Wnj2jsQTqKCOI17s2UrAOEkh1vbZtl8mvxEZmliIG0NkN7crt2oJ9FX/znkZ8fSSsHpCzwBvJtsUlh+NQT/FSBx3jY4esbUG8iIgIiICIiAiIgIiICIiAiIgIiICIiAiIgIiIPCVVMQ0mmnmNPh4Di02knPcZ6jvK+NIcQlq5/IqV2qLXqJR5jT5gPEqxYVhMVNEI4W6rW+JPEneUERh2hULXdZUONRL6Umwcg3grE1gAsBYcAvpEBERB5ZQuL6JU851rGKUZiWLsuvz4qbRBUqTFqiieI649ZC4gR1LRkNwEo3etWtjwQCCCDsI2L4qaZkjCyRoc1wsWnMEKpULpMNqGwvcXUc5tC922J58wngdyC5IiICIiAiIgIiICIiAiIgIiICIiAiIgKI0pxryWmfIM3nsxji92TfepdVHGv1jE6aC12U7TO/wCdezAfBBJaIYF5LTgOzll7crjtLnfcFOIiAiIgIiICIiAtHGcKZUwvifseMjvB3EcwbLeRBAaIYm+SJ0Ux+HpndXJzt3Xe0WU+qlXfq+LQvGTKxhif89mbSragIiICIiAiIgIiICIiAiIgIiICIiAqlo2dfEq558wxxj1AXVtVU0VFq6vG/rGHxagtaIiAiIgIiICIiAiIgqmn41WU0m+Opiz+c633q1BVLpMm1aRlgSevhsBtNng2HPJTuCY3FUx60ZN25PY4We13BzdyCRREQEREBERAREQEREBERAREQEREGniuKR08TpJDk3YBtcTsa0byVT9H6uVuKPM8fVmtiD2NvfJmy/OymamIVOItY7OOkYJNXcZHnsk+oBYNPKR7Y4qqIXko369uLD3x4ILUi16CtZNEyRhu17Q4H1rYQEREBERAREQERfMkgaCSbAAknkEFR0sd11dQ043PMz+TWDL3ra0lw8wu8tpxaSO3XNGySLzrjeQMweS1dEWmqqp653dceph+Yw2JHrN1P6Q1TY6WZztgY4e0iwHiUG3SVLZGNew3a8BwPIhZlF6MUhio4GO2tYL8r5296lEBERAREQEREBERAREQEREBERBW3S+T4kS/KOrY0NcdgkZfs35ghWGRgcCCLgggjiDkVrYphcdREY5BcHYRtBGwtO4hRDMKxGMasdZG9o2GaIl1uZac0EVhdV+S6nyWZ36tMS6CQ5ahJzY5XZrwRcG4OwjYqnh2HSOrZG15jlcYW9XZtmausQ4Bp37F8y4szC52xSk+Sz5xOOfVuB7TCfR2EcEFwRY4Khr2hzHBzTsLTceKyICIiAiL5e8AXJsBtJ2IPVWMWE1e6anhf1ULOxJKBdznEXLGchfMrVxbSuSoc6nw0a7wLST+ZGN9jvctvRGdkGGtfI7u67pHHaX65vfnfJBoYHpM6GLydtFNI+nJiJhZ8GS07dY5C+0rfbQ1NbI11VH1NPGQ4Qawc57hmDIRkADu5Lf0VpnNp9Z4s6Zz5SOGubgH2WUwg8AXqIgIiICIiAiIgIiICIiAiIgIiICIiCHx7DpHFk0FuugvZpNg9p7zCd19y0CRXTRiSle1kQeX9c2w1nANDW328bhWdEFRfoZNTuL8OqTEDmYJO1GfVwQ6W1kGVXQPI3yU/bb67bVbl4gq0fSTQHJznsO8OjcCPWvp/SPQea97jwbG8/cteigb+WqkOaDrQRnMA7yrWymYNjGj1ABBTavpEkLmMp6KQulOrG6b4Nrjyusv5q1lWb4hU2j2+Twdlvqc/aQs2m4tLQv9GoaPEWVsQauH4ZFAwMhYGMG4D7VpnRinMmuWuN3a+prHq9b0tTZdSyIPAF6iICIiAiIgIiICIiAiIgIiICruOac0tK7UJMkg/dxi5HzjsCksfle2lmdH3xG4tttvbcuK0wGrcG5dmXHaSdtypfF4/wCa2plG5Gf8UbiF0l6U579ijbb5cmfuC+4OlKUH4SkFv9OS58CFTl4rT+XYtfau/jsm3WcA0wpqw6sbi2QZmN41XezipxcQwlj3VkAhv1gkabt3NuNYnlZdvVPyMUYr+MTtaYck5K+UwIijMU0lpabKaZrXeje7v7RmuDsk0VY/P6A/FwVLxxbC+3vC8HSDTA2ljmi+VJE5rfaUGJ3ZxwfLpv8Aa4q2qkzYjFLi9JJC9r2PhkbrNNxtJsrsgqnSFlFA70KiI+LrK1Aqr9I4/US70JIneDwsDNLqipOrh1PrtAAdUS3bGDbY30kFwRVZuDYo/OSvZHfzYohl7XFHYDiTM48R1jwlibY+uxQWlFVKXSapgmZDiETW9YdVlRFfqy47A4HulWtAREQEREBF4SoJmNTzuf5MxnVsJb1khPaIOeqBu5rW1or7NJ5FEYPjZle6KVgZNGLloNw5vpNPBS6VtFo3AIiLYEREHhF1TMY6NIpXl8Ephc7MtsHMJ9W5XNY56lkbS57g1o2lxAHiVtW80ncS1tWLdTDm0nRpWjuzwu5kOHuWem6Lp3H4aqDW7xE3PxcrBVdI+HMNhNrn/TBd7wtWPpToCbEyN5mN1vcus8vJPU2Zjg/cUn9k1gOi9PRj4FnaPee7Nx9ql1HYVpBTVIvTzNfbaAcx627QpC64b32zrXSG0sxB8UA6o6r5Xsia8+brm2t7EwfROmp89XrJT3pZO05x457FvYthcdTE6KUdl3DIgjMEHiCq6ylxem7MboqqMZASXZJbm7YUFtAXzLE1ws4Ag7iLjwKrH5bxX/trL8eubZfDocYqMnuipmHb1d3vtvsTvQRtVg8EWM03kwAcQ90rG91uR7VtxKv6iMB0ZipAS0l8j83yvzc4+vcOSl0EJplhr6ihmjYLuLbgcS03t7lraI4/SvgZExzY3xgNdC6zHNcBn2SrIofF9EqSpN5Yhrem3su/uCCXDgdhWCrxGKJpdJI1gG9zgFXj0d0/mz1LRwExt9iy0/R9QtN3RulI3yvL/dsQReJYl+U5Y4aVpMEcjZJKgizewb2Yd5uruAviCnaxoaxoa0bA0ADwWRAREQEReFBjqHtDSXENbY3JNgPaqfo9jBiY6JsMsoY92rJEy7XNLiQQfapNw8tlNyfJoXWA3SvG0ni0KcYwAAAAAbAMlEzTW/X+m0dKng+IMfiDnyB0PweoxkoLS4kgkgnLKyuSj8Qw+OZhbI2447xzB3FaWCVr45DTTOu5ovE87Xs5/KG9Y4+Ssf24+mbd9p1ERTGgiIgwVtSIo3vOxjS4+wXXDcax+atfrzOOqTdkQ7rRuy3nmu6zRBzS12YcCCORyXJsa6M6qFx8mAmi81twHgcLbCuWSJmOlx8Tl42LLvkR+iqBLredo/Wg2NHPf/xn7VuUWhGISmwpzGD50p1fdtUX8dp+nsrfKcKlf84RmHVMkU8b4SRJrtAt513WLTxC7+y9hfbbP1qoaK9HkdK4SzO62Yd3KzWfNHFXFS8dZrGpeH+S5WPlZvPHXUCIi6K0REQEREBERAREQEREBERAUPpJiBZGI4/jZzqM5X7zvUBdbGLYwynaL3c92TI25uceQ4c1G4ZQyGQzzn4Zws1o7sbfRbz4lReRnrjr/wBbVrtJ4dSNijbG3YwW9u8+K21jasii4rbjbMvhyhcfpHOa2SL42B2u3mN7faCVMuWCYqHkvNLeUN6xvp94XiTJ4mvYdu0b2u3tI3ELcVTngkgkM1NtdnJCe6/mODlN4RjcdQ3sXD296N2T2nmPvVtx+TTNHXtpak1SKIilNHiItHF8agpWa87w0bhvJ4NG8oxPTeRc5r+k2dxtTU7Wtz7U5N+RDAo06c4mf3sQ+iy+1aTkrCNbmYazqbOsL1c0w7pIqmEeUxskZvdEC1wHHVubrolFWMljbJGbseAQeRW0TE+nbHlrkjdZZ1zPS/TStgrXxQyNaxurYFgO0X2rpi4zp9/1KX1M+xZdG1Dppibj8ewfRhSdNiuKv/i2D6JVmi2q14SEYbQp8WIv5cz6sLVmOKN2149kYVlj7ijau2aCvT4nibf43/0b+C036Q4iP40/2t/BSNaxQtQxGXkmlOIj+Mf/AGt/BakumeIf1b/Bo+5YakqLqEHauj+vlmoWPmeXvLn3cbXNnEDYrGql0Xn9nM+fJ/uVtQFFY7jQp2gNGtK/KNnE8TwaOKkZ5gxpc42DQSTyGaplHM6aR1Q8ZyZMb6MY2eO32qBzuXHGx7+59O2HFOSW3h1AdYySu15nd552D5LBuAU1AFHwKQhXncWW2W3lb2k5KxWNQ22r7UVPpDSxmzpml3ot7TvBqxjSQO+Lpqh/MRkfbZX2Gs+PpDlLOWvKo9+kRHfpahv0ZP2LG3SOmcbF5YeEjSw+8KJyMV/em9JZ5lEV1KdYSRO1Jm7H8fku4hS0jgRcEEHeCCtKVUV8t8VvKvUrClYtGpSmj+OCoYQ4as0eUjOB4j5JUrdUKeYwSsnZtYdWQelG7b7Qr2x4IBGwi49RXq/j+XHKxeX39oGbF+O2n0Vx3SWtfNXTdbe8LixjD5rRvA58V2JV3SLQenq3a5Lo5rW6yPafnNORU29ZmNQgcjHOSnjEuZLxWx/RfPfs1gt8qPP3LPTdFQPx9XI4cGBrL+3auH4ZU8fG5N9ypPae4RxNL5H5Brc8zvdbYF2HRzCzTUsUTjcxtAJ570wbRympBaCMNJ2uObj63HNSS70p4rbjceMFdPVxjT/LE5PUz7F2e64z0hD9pP8Ams+xbpTVoDmrXhJ2Kp0O1WrCXDLMIws8fcUdVhSEUg1No8Qo6seM8x4hGEJWb1D1BUvWyN9IeIULUPHEeKMwjqhRdSFJznmPYVG1JRl17ouP7Ob89/2q3KmdF07Rh7QXAHXkyJA3q3GqZ6bf7ggiNM5i2jfY21yxnsc8A+5RVO2wAGwAD3Ka0kpTPSSCOzjk5tje5Y4OsPBQFFVsfGH6wAt2iTaxG0HhmF5f53He16TEdLDiTERO2zU17YgLguc42ZG3vOPILYp8AlmGtVyENOYgiOq0cnuGZK+dFaPrXOqpBm67YQRk1gyuBxdturOrLgcGuOkWt7R82WbTqGtSYbDELRxtaBwAv4rZRFbI4sNRSMkFnsa4Hc4ArMiCt1eivV3dRvLDt6pxLo3cgDm32LQp63rNYObqSMyfGdoPLiOauareleGu7NRE0l8eT2t2ujO3LeQqrn8CuekzWP6knBmmk9+kRXsBY4He0/YrLotMX0UDjtMbfdl9yp9TiLZR1cF3ySdkNbe7bjMu4W5q94ZSdTDHGP3bGt8BmoHwWDJj85tGol25l621ptoiL0iAIiINeupOtjczXczWFtZhAcOYNlWj0et/rqz60f4oiDz9HTP62s+tH+KwS9FNK83fUVLjxMjCfEsREHyOiWi/nVP1jP8ABZG9FNEP3tR9Y3/FeIgyfouo/wCZUfW/8V4eiyh3unP0n/FEQB0VUHGY/Sf/ABfX6LcP9GT6w/gvUQP0W4d6Mn1hXv6L8O/lv+sciIMjOjTDhsid9Y/8V9/o5w7+SfrH/iiIJrCsKipohFC3VjaXEC5PeJcczzK05tFKR8mu6IXJuRchpPEtvYr1FraIn2ztKsYAAALAZADYF9Ii2YEREBERAREQY2U7AbhoBO8AA+KyIi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460" name="AutoShape 4" descr="data:image/jpeg;base64,/9j/4AAQSkZJRgABAQAAAQABAAD/2wCEAAkGBhAREBQUEBAVFBIRFhUVFRISFRQUFRcWFBIWFRcXExIXGyYeGBkkHBQVHy8gIycpLCwsFR4xNTAqNSYrLCkBCQoKDgwOGg8PGSwkHSQvLCwsLzUxLC8sLCwpLCksKSopLCkpKSksKSkpKSwpKSkpKSw1KSksKSkpKSksKSkpLP/AABEIAMcA7QMBIgACEQEDEQH/xAAbAAEAAgMBAQAAAAAAAAAAAAAABQYDBAcBAv/EAEgQAAEDAgIGBQYJCwMFAAAAAAEAAgMEEQUhBhIxQVFhBxMiMpEUQlJxgaEjM2Jyg5OxwdEVFhckJUNEU1SS0mOy4jVVc6Lh/8QAGgEBAAIDAQAAAAAAAAAAAAAAAAQFAQIDBv/EACgRAQACAgICAgECBwAAAAAAAAABAgMRBCESMQVBE3GRFBUiIzJRYf/aAAwDAQACEQMRAD8A7iiIgIiICIiAiIgIsFXXRxN1pHho4uNlEjSkP+Igll4EN1Wnj2jsQTqKCOI17s2UrAOEkh1vbZtl8mvxEZmliIG0NkN7crt2oJ9FX/znkZ8fSSsHpCzwBvJtsUlh+NQT/FSBx3jY4esbUG8iIgIiICIiAiIgIiICIiAiIgIiICIiAiIgIiIPCVVMQ0mmnmNPh4Di02knPcZ6jvK+NIcQlq5/IqV2qLXqJR5jT5gPEqxYVhMVNEI4W6rW+JPEneUERh2hULXdZUONRL6Umwcg3grE1gAsBYcAvpEBERB5ZQuL6JU851rGKUZiWLsuvz4qbRBUqTFqiieI649ZC4gR1LRkNwEo3etWtjwQCCCDsI2L4qaZkjCyRoc1wsWnMEKpULpMNqGwvcXUc5tC922J58wngdyC5IiICIiAiIgIiICIiAiIgIiICIiAiIgKI0pxryWmfIM3nsxji92TfepdVHGv1jE6aC12U7TO/wCdezAfBBJaIYF5LTgOzll7crjtLnfcFOIiAiIgIiICIiAtHGcKZUwvifseMjvB3EcwbLeRBAaIYm+SJ0Ux+HpndXJzt3Xe0WU+qlXfq+LQvGTKxhif89mbSragIiICIiAiIgIiICIiAiIgIiICIiAqlo2dfEq558wxxj1AXVtVU0VFq6vG/rGHxagtaIiAiIgIiICIiAiIgqmn41WU0m+Opiz+c633q1BVLpMm1aRlgSevhsBtNng2HPJTuCY3FUx60ZN25PY4We13BzdyCRREQEREBERAREQEREBERAREQEREGniuKR08TpJDk3YBtcTsa0byVT9H6uVuKPM8fVmtiD2NvfJmy/OymamIVOItY7OOkYJNXcZHnsk+oBYNPKR7Y4qqIXko369uLD3x4ILUi16CtZNEyRhu17Q4H1rYQEREBERAREQERfMkgaCSbAAknkEFR0sd11dQ043PMz+TWDL3ra0lw8wu8tpxaSO3XNGySLzrjeQMweS1dEWmqqp653dceph+Yw2JHrN1P6Q1TY6WZztgY4e0iwHiUG3SVLZGNew3a8BwPIhZlF6MUhio4GO2tYL8r5296lEBERAREQEREBERAREQEREBERBW3S+T4kS/KOrY0NcdgkZfs35ghWGRgcCCLgggjiDkVrYphcdREY5BcHYRtBGwtO4hRDMKxGMasdZG9o2GaIl1uZac0EVhdV+S6nyWZ36tMS6CQ5ahJzY5XZrwRcG4OwjYqnh2HSOrZG15jlcYW9XZtmausQ4Bp37F8y4szC52xSk+Sz5xOOfVuB7TCfR2EcEFwRY4Khr2hzHBzTsLTceKyICIiAiL5e8AXJsBtJ2IPVWMWE1e6anhf1ULOxJKBdznEXLGchfMrVxbSuSoc6nw0a7wLST+ZGN9jvctvRGdkGGtfI7u67pHHaX65vfnfJBoYHpM6GLydtFNI+nJiJhZ8GS07dY5C+0rfbQ1NbI11VH1NPGQ4Qawc57hmDIRkADu5Lf0VpnNp9Z4s6Zz5SOGubgH2WUwg8AXqIgIiICIiAiIgIiICIiAiIgIiICIiCHx7DpHFk0FuugvZpNg9p7zCd19y0CRXTRiSle1kQeX9c2w1nANDW328bhWdEFRfoZNTuL8OqTEDmYJO1GfVwQ6W1kGVXQPI3yU/bb67bVbl4gq0fSTQHJznsO8OjcCPWvp/SPQea97jwbG8/cteigb+WqkOaDrQRnMA7yrWymYNjGj1ABBTavpEkLmMp6KQulOrG6b4Nrjyusv5q1lWb4hU2j2+Twdlvqc/aQs2m4tLQv9GoaPEWVsQauH4ZFAwMhYGMG4D7VpnRinMmuWuN3a+prHq9b0tTZdSyIPAF6iICIiAiIgIiICIiAiIgIiICruOac0tK7UJMkg/dxi5HzjsCksfle2lmdH3xG4tttvbcuK0wGrcG5dmXHaSdtypfF4/wCa2plG5Gf8UbiF0l6U579ijbb5cmfuC+4OlKUH4SkFv9OS58CFTl4rT+XYtfau/jsm3WcA0wpqw6sbi2QZmN41XezipxcQwlj3VkAhv1gkabt3NuNYnlZdvVPyMUYr+MTtaYck5K+UwIijMU0lpabKaZrXeje7v7RmuDsk0VY/P6A/FwVLxxbC+3vC8HSDTA2ljmi+VJE5rfaUGJ3ZxwfLpv8Aa4q2qkzYjFLi9JJC9r2PhkbrNNxtJsrsgqnSFlFA70KiI+LrK1Aqr9I4/US70JIneDwsDNLqipOrh1PrtAAdUS3bGDbY30kFwRVZuDYo/OSvZHfzYohl7XFHYDiTM48R1jwlibY+uxQWlFVKXSapgmZDiETW9YdVlRFfqy47A4HulWtAREQEREBF4SoJmNTzuf5MxnVsJb1khPaIOeqBu5rW1or7NJ5FEYPjZle6KVgZNGLloNw5vpNPBS6VtFo3AIiLYEREHhF1TMY6NIpXl8Ephc7MtsHMJ9W5XNY56lkbS57g1o2lxAHiVtW80ncS1tWLdTDm0nRpWjuzwu5kOHuWem6Lp3H4aqDW7xE3PxcrBVdI+HMNhNrn/TBd7wtWPpToCbEyN5mN1vcus8vJPU2Zjg/cUn9k1gOi9PRj4FnaPee7Nx9ql1HYVpBTVIvTzNfbaAcx627QpC64b32zrXSG0sxB8UA6o6r5Xsia8+brm2t7EwfROmp89XrJT3pZO05x457FvYthcdTE6KUdl3DIgjMEHiCq6ylxem7MboqqMZASXZJbm7YUFtAXzLE1ws4Ag7iLjwKrH5bxX/trL8eubZfDocYqMnuipmHb1d3vtvsTvQRtVg8EWM03kwAcQ90rG91uR7VtxKv6iMB0ZipAS0l8j83yvzc4+vcOSl0EJplhr6ihmjYLuLbgcS03t7lraI4/SvgZExzY3xgNdC6zHNcBn2SrIofF9EqSpN5Yhrem3su/uCCXDgdhWCrxGKJpdJI1gG9zgFXj0d0/mz1LRwExt9iy0/R9QtN3RulI3yvL/dsQReJYl+U5Y4aVpMEcjZJKgizewb2Yd5uruAviCnaxoaxoa0bA0ADwWRAREQEReFBjqHtDSXENbY3JNgPaqfo9jBiY6JsMsoY92rJEy7XNLiQQfapNw8tlNyfJoXWA3SvG0ni0KcYwAAAAAbAMlEzTW/X+m0dKng+IMfiDnyB0PweoxkoLS4kgkgnLKyuSj8Qw+OZhbI2447xzB3FaWCVr45DTTOu5ovE87Xs5/KG9Y4+Ssf24+mbd9p1ERTGgiIgwVtSIo3vOxjS4+wXXDcax+atfrzOOqTdkQ7rRuy3nmu6zRBzS12YcCCORyXJsa6M6qFx8mAmi81twHgcLbCuWSJmOlx8Tl42LLvkR+iqBLredo/Wg2NHPf/xn7VuUWhGISmwpzGD50p1fdtUX8dp+nsrfKcKlf84RmHVMkU8b4SRJrtAt513WLTxC7+y9hfbbP1qoaK9HkdK4SzO62Yd3KzWfNHFXFS8dZrGpeH+S5WPlZvPHXUCIi6K0REQEREBERAREQEREBERAUPpJiBZGI4/jZzqM5X7zvUBdbGLYwynaL3c92TI25uceQ4c1G4ZQyGQzzn4Zws1o7sbfRbz4lReRnrjr/wBbVrtJ4dSNijbG3YwW9u8+K21jasii4rbjbMvhyhcfpHOa2SL42B2u3mN7faCVMuWCYqHkvNLeUN6xvp94XiTJ4mvYdu0b2u3tI3ELcVTngkgkM1NtdnJCe6/mODlN4RjcdQ3sXD296N2T2nmPvVtx+TTNHXtpak1SKIilNHiItHF8agpWa87w0bhvJ4NG8oxPTeRc5r+k2dxtTU7Wtz7U5N+RDAo06c4mf3sQ+iy+1aTkrCNbmYazqbOsL1c0w7pIqmEeUxskZvdEC1wHHVubrolFWMljbJGbseAQeRW0TE+nbHlrkjdZZ1zPS/TStgrXxQyNaxurYFgO0X2rpi4zp9/1KX1M+xZdG1Dppibj8ewfRhSdNiuKv/i2D6JVmi2q14SEYbQp8WIv5cz6sLVmOKN2149kYVlj7ijau2aCvT4nibf43/0b+C036Q4iP40/2t/BSNaxQtQxGXkmlOIj+Mf/AGt/BakumeIf1b/Bo+5YakqLqEHauj+vlmoWPmeXvLn3cbXNnEDYrGql0Xn9nM+fJ/uVtQFFY7jQp2gNGtK/KNnE8TwaOKkZ5gxpc42DQSTyGaplHM6aR1Q8ZyZMb6MY2eO32qBzuXHGx7+59O2HFOSW3h1AdYySu15nd552D5LBuAU1AFHwKQhXncWW2W3lb2k5KxWNQ22r7UVPpDSxmzpml3ot7TvBqxjSQO+Lpqh/MRkfbZX2Gs+PpDlLOWvKo9+kRHfpahv0ZP2LG3SOmcbF5YeEjSw+8KJyMV/em9JZ5lEV1KdYSRO1Jm7H8fku4hS0jgRcEEHeCCtKVUV8t8VvKvUrClYtGpSmj+OCoYQ4as0eUjOB4j5JUrdUKeYwSsnZtYdWQelG7b7Qr2x4IBGwi49RXq/j+XHKxeX39oGbF+O2n0Vx3SWtfNXTdbe8LixjD5rRvA58V2JV3SLQenq3a5Lo5rW6yPafnNORU29ZmNQgcjHOSnjEuZLxWx/RfPfs1gt8qPP3LPTdFQPx9XI4cGBrL+3auH4ZU8fG5N9ypPae4RxNL5H5Brc8zvdbYF2HRzCzTUsUTjcxtAJ570wbRympBaCMNJ2uObj63HNSS70p4rbjceMFdPVxjT/LE5PUz7F2e64z0hD9pP8Ams+xbpTVoDmrXhJ2Kp0O1WrCXDLMIws8fcUdVhSEUg1No8Qo6seM8x4hGEJWb1D1BUvWyN9IeIULUPHEeKMwjqhRdSFJznmPYVG1JRl17ouP7Ob89/2q3KmdF07Rh7QXAHXkyJA3q3GqZ6bf7ggiNM5i2jfY21yxnsc8A+5RVO2wAGwAD3Ka0kpTPSSCOzjk5tje5Y4OsPBQFFVsfGH6wAt2iTaxG0HhmF5f53He16TEdLDiTERO2zU17YgLguc42ZG3vOPILYp8AlmGtVyENOYgiOq0cnuGZK+dFaPrXOqpBm67YQRk1gyuBxdturOrLgcGuOkWt7R82WbTqGtSYbDELRxtaBwAv4rZRFbI4sNRSMkFnsa4Hc4ArMiCt1eivV3dRvLDt6pxLo3cgDm32LQp63rNYObqSMyfGdoPLiOauareleGu7NRE0l8eT2t2ujO3LeQqrn8CuekzWP6knBmmk9+kRXsBY4He0/YrLotMX0UDjtMbfdl9yp9TiLZR1cF3ySdkNbe7bjMu4W5q94ZSdTDHGP3bGt8BmoHwWDJj85tGol25l621ptoiL0iAIiINeupOtjczXczWFtZhAcOYNlWj0et/rqz60f4oiDz9HTP62s+tH+KwS9FNK83fUVLjxMjCfEsREHyOiWi/nVP1jP8ABZG9FNEP3tR9Y3/FeIgyfouo/wCZUfW/8V4eiyh3unP0n/FEQB0VUHGY/Sf/ABfX6LcP9GT6w/gvUQP0W4d6Mn1hXv6L8O/lv+sciIMjOjTDhsid9Y/8V9/o5w7+SfrH/iiIJrCsKipohFC3VjaXEC5PeJcczzK05tFKR8mu6IXJuRchpPEtvYr1FraIn2ztKsYAAALAZADYF9Ii2YEREBERAREQY2U7AbhoBO8AA+KyIi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FF"/>
                </a:solidFill>
              </a:rPr>
              <a:t>Слоговое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15372" name="Picture 12" descr="http://v-j-u.ru/files/it_menu/1336/275px-MattiParkkonen_Orav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6572264" y="4714884"/>
            <a:ext cx="1928826" cy="1585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Содержимое 18"/>
          <p:cNvSpPr>
            <a:spLocks noGrp="1"/>
          </p:cNvSpPr>
          <p:nvPr>
            <p:ph sz="half" idx="2"/>
          </p:nvPr>
        </p:nvSpPr>
        <p:spPr>
          <a:xfrm>
            <a:off x="571472" y="1722437"/>
            <a:ext cx="8115328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</a:rPr>
              <a:t>ба </a:t>
            </a:r>
            <a:r>
              <a:rPr lang="ru-RU" sz="4000" dirty="0" smtClean="0">
                <a:solidFill>
                  <a:srgbClr val="000000"/>
                </a:solidFill>
              </a:rPr>
              <a:t>                          </a:t>
            </a:r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</a:rPr>
              <a:t>бы</a:t>
            </a:r>
          </a:p>
          <a:p>
            <a:pPr>
              <a:buNone/>
            </a:pPr>
            <a:endParaRPr lang="ru-RU" sz="4000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ru-RU" sz="4800" b="1" dirty="0" err="1" smtClean="0">
                <a:solidFill>
                  <a:schemeClr val="bg1">
                    <a:lumMod val="25000"/>
                  </a:schemeClr>
                </a:solidFill>
              </a:rPr>
              <a:t>бо</a:t>
            </a:r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ru-RU" sz="4000" dirty="0" smtClean="0">
                <a:solidFill>
                  <a:srgbClr val="000000"/>
                </a:solidFill>
              </a:rPr>
              <a:t>                           </a:t>
            </a:r>
            <a:r>
              <a:rPr lang="ru-RU" sz="4800" b="1" dirty="0" err="1" smtClean="0">
                <a:solidFill>
                  <a:schemeClr val="bg1">
                    <a:lumMod val="25000"/>
                  </a:schemeClr>
                </a:solidFill>
              </a:rPr>
              <a:t>би</a:t>
            </a:r>
            <a:endParaRPr lang="ru-RU" sz="48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0000"/>
              </a:solidFill>
            </a:endParaRPr>
          </a:p>
          <a:p>
            <a:pPr>
              <a:buNone/>
            </a:pPr>
            <a:endParaRPr lang="ru-RU" sz="4000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ru-RU" sz="4800" b="1" dirty="0" err="1" smtClean="0">
                <a:solidFill>
                  <a:schemeClr val="bg1">
                    <a:lumMod val="25000"/>
                  </a:schemeClr>
                </a:solidFill>
              </a:rPr>
              <a:t>бу</a:t>
            </a:r>
            <a:r>
              <a:rPr lang="ru-RU" sz="4000" dirty="0" smtClean="0">
                <a:solidFill>
                  <a:srgbClr val="000000"/>
                </a:solidFill>
              </a:rPr>
              <a:t>                            </a:t>
            </a:r>
            <a:r>
              <a:rPr lang="ru-RU" sz="4800" b="1" dirty="0" err="1" smtClean="0">
                <a:solidFill>
                  <a:schemeClr val="bg1">
                    <a:lumMod val="25000"/>
                  </a:schemeClr>
                </a:solidFill>
              </a:rPr>
              <a:t>бе</a:t>
            </a:r>
            <a:endParaRPr lang="ru-RU" sz="4800" b="1" dirty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2528" y="6357959"/>
            <a:ext cx="571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5</a:t>
            </a:r>
            <a:endParaRPr lang="ru-RU" dirty="0"/>
          </a:p>
        </p:txBody>
      </p:sp>
      <p:pic>
        <p:nvPicPr>
          <p:cNvPr id="16386" name="Picture 2" descr="бабочк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1285860"/>
            <a:ext cx="1428760" cy="1517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6" descr="Грибы боровики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85918" y="3000372"/>
            <a:ext cx="1927526" cy="1443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роз, бутон, роза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14480" y="4857760"/>
            <a:ext cx="2071702" cy="1294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6" name="Picture 6" descr="http://zverki.org/wp-content/uploads/2010/12/buk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500826" y="1357298"/>
            <a:ext cx="1714512" cy="1500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8" name="AutoShape 8" descr="data:image/jpeg;base64,/9j/4AAQSkZJRgABAQAAAQABAAD/2wCEAAkGBhESERUUEhQVFRUVFRcVFBcUFBUUFBcVFBcVFBQUFBcXHCYeFxkjGRQVHy8gIycqLC0tFR4xNTAqNSYrLCkBCQoKDgwOFA8PFCkYFBgpKSkpKSkpKSkpKSkpNSkpKSkpKSk1KSkpKSkpKSkpKSkpLCkpLCkpLCwsKSwpKSkpKf/AABEIAMQBAQMBIgACEQEDEQH/xAAcAAEAAgIDAQAAAAAAAAAAAAAABQYEBwIDCAH/xAA+EAACAQIDBgIHBwIGAgMAAAABAgADEQQhMQUGEkFRYXGBBxMiMpGhsSNCUmJywfAU0TOCkqLh8RUWU3Oy/8QAGAEBAQEBAQAAAAAAAAAAAAAAAAECAwT/xAAdEQEBAQEBAQEAAwAAAAAAAAAAARECMRIhA0Fh/9oADAMBAAIRAxEAPwDeMREBERAREQEREBOqvikQXdgo6kgfWQW9m91LBobvTVrXvUfhVRyJAuzk8lUEnsM5qin6WaFaqFqCoxY249QP8ozA8L+EsiWtt1d+cArWbEIp0zDAf6iLD4yao4hXAZSGUi4KkEEHQgjIiaU2hROIF6aXXk7nhU/pW3EfO06t3N5MVs1+Ej1lAm7UxccN9WpXOR7aHxzlvKfTekSvYTfbC1ED02L3Xisqm47G9rHtMPF7829yl/ra3yA/eTF1bYmtsZv3jPuerXtwX+pmJS9LdeibYmgrrzakSrePCxIPxEZTY2pEiNhb0YfFpxUXvb3lPsup6MvLx07yWBkV9iIgIiICIiAiIgIiICIiAiIgIiICInGo4AuTYDMk5AAaknlA5TAxm3aFK4eoLjUC7HzC3tNab1elA1XNLCsVpDIuMmqfp/CnzPbSQeF3gAsDck6Kup79h3M1ia2xT34wJbhNUKTpxqyD/Uwt85OLUB0mmK2zHrLclE7AFz5sSB8pn7r7w4rButGpetR0Fh7dMdRnmnY6cukmGttSu7972Ls7BvXIBbJKSn71RvdB7CxJ7CZ+H3goMP8AEUdb5fWar9KO9VKs1P7Oo60Sxpjga71DYcXDbIADIn8RkKp1akuIvi9psxYniszFRbkhUaLl7oz+klBsXCbRAXBYcNUCgsycGGw9K4B4CSCztnmBxHW5lJxWA2hjX4mpOqDTiBSmo8W1PhczY+62xfUeqK1eEKMyq5Hn7N+V+Z8bTbKlbfwO0tn1PeKkDWmzWIGl7iz+d9OgnPZO8eJxTFKwpseEFVcvRLC17qKY4WNs8x4c5sHfTZNDEf41Ws1VjdL1rU6KD8FGmvt3z1zP4pC0ty8IUHqWdlU3DM5Bpvf3Atr0xzsTkbZ8yHDZu2P6dVpWsdSeVux5+Ms+Gxi1RcEXlG2/s7FBbLwsVzZStnNtWQ3zy1GvlnMfdrEYlnHq0dtOIAWt+onIfGaZbBq4UGR2M2eGFiJM4e/D7QsbZ5g/Q2kfWrGtlR9w+9V0BHSj+I/n90crmTWsVw4F1ppWpsyupI4lJVrBiqsCM9AJZd3/AEs1qVkxamqunrEAFQfqX3X8rHxn2rhgKZUCwC2A5AAZfSVLGYOMTcb62Nt+hik46NRXXnbUHoy6qexkiDPM2GxVbD1BUou1NxzU28jyI7HKbG3W9MSm1PGjgbQVUH2Z/WuqeIuPCZsalbUidOGxaVFDIwZWF1KkEEHmCMiJ3TLRERAREQEREBERAREQEREBNW+mre80aa4SmbNVHHVI1FK9gn+Yg37LbnNoscp5l9J2PNXaeJJ+7U9WOwpgJ9QT5yxKg6eLPLX+ZyX2XX4TzJJ8yZX6IJIA1lh2eop5D2n59r9+Q+s6OS9bLZuEcR8l/c/2+MlkXoLdh+/XzlRwGLqLoV8Pa+v/ABJuhtU29pf9LA//AK4TMtpKsvMZHqNf+RFHaYPssSD4mx7idH9ch1JH6lYfO1vnMPENTOYdb/rF/rIG1XXO5ta+uk17tnfarSJTDtYnsCRfQi+hMuO2cWXpGmHVb5M2RPDzAzlSxHo+FS7U6x49QHAsT0JGnjKf2+bJxVRwD60tWGquc6lteF734geXbLpLVszbYqniDerrj2SWHsv+SuvP9U1zVp1KdQpUU06o1ByDdCD9CJMYbaa1T9ofV1RkKnXtVHMfm+PWVPGwmZaoKMpSouZT7y9HpEe+nhmOXIGNSs+Ha4sVY3PJG73+4/fQ8wDnIFt5npqEqKC6G6Hi9zqwZfuducg9v78mpki8V8zUqZ3/APrpj2EXX8R/NHh621gNp06q8Sm407g9CORkalb1OKNEf4dRDVQfgYNaog/Kb8VuRB6zU+7+8NelU9YjA2Pt09ONNTYaG2fca6Xl9/8ANDED11IjiCcIB1UE8RUjqfnYSRb+J3amPCIerZD95B8YaQxx7M12NzMmniZpnXbiMOJE4jDyaastrsQPGReLxych5tl8BCMrd3e/F4BvsWvTJu1J7mmepA+6e4+c3Puh6QMNjlsp4KoF2pOfa7lD99e4z6gTz3Vx9PmxPgLD4mfKG16KMGBdWBupVyGBGhFhe8zY3LXrBWvPs1buH6UBVK0cQ12OSOw4GJ5BxaxJ6i3hzmzqdUGYa12REQpERAREQEREBERA41NJ5v8AS7sV6O0KlSx4K5FRDyLWAdfEMCf8wnpEzTvpn26nEuFUAsLVKhIBK/gUdCRmexA5mWJWrcJT4Fv94ySwZ0AuST5kn95Gs+kztmY31dRXtexB79+E8m6HkbHlOjitewsTRR2TELYlkXidKbBLFvWI61SFS919s34QpyF7yV2lsepSL1KasaIcqcm9g6kITm9IAqAxsx6EZiLpUVxYVkJQIG4vYBCjNwCQRdsnNzYWGt/e7Nk7WfCVgHUPwLwgAhmpq4LXw5vZD7d7AjPpmDiukZ2FxAI1mUaaMM84r4ChUVqmEZQUzemOJKfDnc8VaxUj8bEBjccKmYWGxQI5+BuCD0IOYMarlW2WnIL5oPradP8ASMDl8jM3jvMeqxEqMLauxqeJp8NZcx7jj3lPUHp2ORlWG5VYH26qWU+ywDFyO62tp3ltOJnBq15UQ2B2DQTi4l9YzAgmoAVscrBdBloc7SX2tjcKMOoqUabvT9mkFWnZL5XF1IUdipF8+VxEY3HXPCh/U37L/eVXamIZqy0k5WY9S33QTFIu9bY2xKmHq1UFWnXBHCLs4U/duchcka3HYSkWai/HTdhqG9kqrKdQfjleTtDBMqBSbm9z3Y5Gw+AjEbBrcLM68ChSxNQhLgXyUHMnL+XkEWlS/ITuD/zOYuEBCLcNoORP0nRjNoqMgRf6Spjtxe0OHTXrIfEY4nUzprV785iO15m1uR3Cozmw5zYW7m5gSmKjZuesqG7eGBqAmbaweJHCB2gquYzYtsxLDu76TMVhSExANemMrk2qqOzHJ/Bs+87q1MESGxuzweUvqeN0bv724XGLejUDEe8h9mov6lOfnp3kyDPMzYV6bB6ZZGXNWUlWHgRmJdN2fS3Wo2TGA1V/+RQBUH6ho/yPjJYutzRI3Y+8GHxScdCorrzscwejKc1PjJEGZafYiICIiAiIgcajWE8q7wbVbEYmrWbWpUZvIn2R5LYeU9TYoXUjqCPjPKG08A9Cs9NxZqblG8VNr+B185rlnp1MdP5/NJ20nmOdPn8JzQzo5LdR2gKvC9K1OuFKkAKFYAWZmJ9kKFDdCNLZAybwGIoVR6l1qqTZyrDNSBZ6xe1yWLseI3vwgEAKOKgUahBBBsRmCOR6iZlLGPxcXE3F+IMeLPXPXmfjM41q24bGVMK7KOGooZOMFA1PjW5APGCEqr7QBzzBuGAmftnatGoyNTBZrXqVHutRveAV9eNrcBLXsCGC+yQBVH2mzqq5KqgWVbhSbZuQTmxOpPlYWE7qFWT5XVho1bz5WdfvEAdSbCQFXblhanb9R93y6zFSqrm7Eue+nkOUCRxW0ad/ZLP+kZfEzAxWLqMLW4QdeZP9pl0wP+p2erBjUQBa2k6d2MOj46szDiCIrAXtmWpobHwLC/5pJ7T2e/q2emhNtSOQ5kdfKQOxPXJXFSlYkjgZWvw1A1rqbZjlmNCB0irF6q7Qdf8ACC0v0DP4nPlKntqub2zYkksdSAdfMzu2rvW1PI4dkYGzh34uHoQFVbi2d728ZH+uLtxE3J8B8AMgOwiYvjrevZbj4HKVnFg8RJ1Mt1fD5ZiRGNwA6RSVAz6s+1FsbTipmG1g2K1jLngsflrKDs6raT2GxM6Txzvq74fG3mQagMq2Fx9pJ0cbeTDWViMODInFYKS617zpxNQDxgQeGr1sO4qUXamw0ZTY+B6jsZsPdr0zWsmNW3L1tMZeLpy8V+EoOKBaRlajLZpr09s3bFGugejUWop5owI8D0PY5zNvPLWxtt18HVFWg5VuY1Vh+F1+8Ju7cn0k0MaAjWp1+dMnJuppn7w7ajvrMWY3Lq7xOKtecpFIiIHCqLiac9Lu55Y/1dIZqLVgNSo0qDuuh7W6Tc0j9pYMMplSvKKmck/68P59JYt+t1jg8SQo+ye7Uj0/Enlf4Wlcv8p0lcrGQpmQjTFQzuSVGalS0wtobYC5E+X7n+0VeJjwLkdGbkO3cya2HsWghDModurZn5yVqKqr4mqb06TsOWRA8pmYf+rpm70Ht2m0cJiFsAABO+pSVphpSMBjg4yvfS1vav0trJzB7MJzqeS8v8x5+GnjOzGbJAbjT2WGhGRmBjcdWI4D7IPvOvvEdvwnv/BUd+0dtBb06NmbQsRdE7dGbtMPd/ZH2y20F2J/Ny+ZB8p8o4cAWXTlaW7djZ1s+ufly/nhEV0bd3KXFUtAHA9lrf7W6r9JrLDbNqYXE+orAr+G+meljzHeel8Js8cMq++O5NPEpZhZlzRwPaQ9uo6jn85Fasq4K8wcRsy8tp3frpk6q1vvKQAe9msQfjPq7GbpbzH7S6zjUu2tlNTPFbI6/tIqbz/9aVhZgCDqLXHzlH309H/qF9bQB4B766le47TNjUqm4ataS+GryAGUzMPXllLFjo4iSFDFSv0a0zqNWbYxPDH201gV7yJSpO+nWgZxaY9ZBa5nE4i37DmZad29y3qj1tYeyMwugmbcWTVZwOw61c+wht1OQ8ZLYTdairDixVFXGdldeJbHXI3FjzmJ6YMSaX9PQpsUUo7uikhWHEFXiA191tZr2nijTNNhyB81JN1PYg285n61r5x6j3W23VCqlZ1qjRKqm/Fbk9sie/Pxlvp1LzzL6Nd43p4k0SxKM3CLnuQp8QbfGehdj4ziAhUxE+cUSK+z4y3n2IFP343VTF0GptkfeRvwuND4Z2PYmeeMbg3pVGp1AVdDwsOhHPw5z1lXpXE1P6U9y/WL/UUh9pTHtgD36Yz+K6+F+01KzY1HTPzmUpsLjy7d/wCcyJhqZ3LVuM/5YkTbm7qBtJTC4qQ6GZFN4FnwuPIkvhsbfnKdQxMkcNi5nFlWsVQZi4rCBph4bGzOXEXkaQ5w7UmuM1vmvUdukvm6GPo1TZWHENUOTfDmO4lZq0byMr4UqQykgg3BBsQRzBGkDfVBRaK1ANNYbuekx6RFPF3ZdBVA9ofrUe94jPxmycBtKnWQPTZXU6MpuJltHYrYgPKYn/rolnny0upiAp7vr0nDHbvqyEFQQQQQRkQciD5Sxziy3jTHln0jbgNg6hqUwTRYm35T+E/secpCtaevd4dgpWpsjqGVhYg/zI955q363LqYGsRmabElG6jofzD/AJkVB0K8k8PVkCjTPw+ImpWbE1TqTvV5G0q0s+5+wWxddUt7IsXPbpNawsm4O5nrj6+t7gtwjrNk4ohVCqLcrdp2qiUaYVclUWHea29Km+v9PRNCm329ZbG2tOkb3PZmFwPM9J5bb307yZGs/SBtwYzH1GQ3RbUqZ5FUy4vAsWbzlfxJBaw0FgJypLwqWPgv0J/b49J1LzP87/zvO2Yys3o+ol8ah/Mp+DBj8lM9I7usbCaR9Fexzc1SOWXi2Q/28X+oTe+wMPYCaZ39Td4nLhiZacoiICYWPwgYTNnwiB569IW5hwtX11JfsXPtAaI5+inl0OXSUmk2QnqLbmx0qoysoZWBBB0IOonnre/dR8FWIsTSYn1bfPhb8w+drzUrFiKUzsUzHRp3IZthkI0yaNaYamdimUS9HESRw+Klep1Z3f1RmcXVl/8AJDlOipXLSHpYiZtOtGK+YijecdlbdxGDqcdByBf2lOaN2Zf317zsqVhMCqeM2UE+EDeG6O+tHG07r7NQe/TJzXuOq95ZgZ5x2ZhcTSqLUp3RlNwQQD59R2m4N0t8PXgJWHBWGo0V7feT+0xY1Kt8TijXnKRpwqJeVTe3deliaTU6i3B58weTL3Et066tIEQjyDvXutVwVYo4y1Vhoy8iP7SGVp6f363Lp4uiyMLHMo1s1br4dR+9p5v23sOrharU6qlWX4EciDzB6x4rhhquc3t6PMB/S4YMV+0qDiN9RfMD4Wmj93sN6zEU0/E6j5yyb0744t69XD0ncU0dqapSFiQp4faYe0dPCL+xJ6v2+npHp4fiSmRUr5iwzSn3cjU/l+M1BVoVK5bE4hjwkklmPtVG5hewyBOgyGuU702clIceJYdRSU+0f1EaDsM+4mBjse9ds8lAsqiwVVGnYATM5xrWHXq8bZZDkOQAmbsjZTYiqqKDbK/geXiYwmz2chVFyf5xHog+c2tuZuoKCi4u51J1z1J7/QTcjNqx7qbFFNFQDTW3M8z4aAdgJsjZ9DhWQ+w9m2AyliRbS1JHKIiZaIiICIiBxdbiVferdqniKT03GTDzB5MO4OctU66tMEQjyrtnZFTC1mpVBmpyPJlOjDsf79Jjo03h6QtyxiqV1AFVLmmfqh7H5HOaNqU2RirAhlJBB1BGRBm+axYylM5gzopvMrDpczbLtpUcrwyzMUTqqU4HQr2nI44jIZ9BOmtlLdujuWXAq1RZToOZ/wCO8z11OZtWTUdsnYFWubsMumijxPMzP3ywBwWAarTa1QOig2W1mNjYEa25zYOHwaqLAAAaWmtvTdtcClRwwObN61h0VAVX4lm/0Tzz+S9X/Hb4kjXVLejFe8azmxXLisCM7jKWndrf1vWBKpyJHA+hHMcVvLPtKDovifp/DGHezD4fGdWcewNgbW9bTUnUjPx0MnAZrT0dY0thqROpRSfgLzZFBriKR2RESK6a9EMJRt9NyKWLplXXMX4WHvKT07dR/wBy/wA6q1AMIHl2ju7VwGPpCqPZ4xwuPdYdu/blMvfjZlajXdkqqiVWLi6lTdsyOIKQc7875zd28W69OshV1DKfiDyIPI95WH2UVT1VYCogFgSBxW5cQtZrfwSstCnBkm7MWPMi5+LNYSX2Vu7VqkBVsDzINvEDVz8ptIbs4YG4p5/pUfO0lcHsg6KoUdufidTLiaru7m6aUeXE5zJOefUnmfkJsHYuxtCRO/Zew7WuJZMPhgojVkfcPQCid0RMtEREBERAREQEREDHxWHDCad9KW5ZzxNJc1H2oA1UffHcc+3hN1SP2jggwMsTHldWmfhXtJ30gbnnCVfWUx9i5yH4GOfD4Hl8OUrNKpNysWJim85m1rnSYNKrO7gas6UUzLsB87SpIntyd2/6qr61x9kh0/EeQH808ptLhAFhl0tl2sJg7NwdPDUUpJoozPVuZ/naRm2d6aVEG7C41ucl/V/aeLrq99fj0cz5iS2rtWnh6bVKjcKqpZj0A+p5AcyZ5x3l26+NxT1my4jZVv7qLkq+Q173Mld9d93xrcCkikpv3duTMOg5D+CtFeEZ6n5dv54dbdeOcjNuuNY8hynLCU7uPj8J1CWzcPYHrqykj2VszeA0HmfoZtG6Nx8IadGknNUUHxsLzY+GGUqm7uF5y3UxYS1mOcREjRERA4VKYMjcVshW5SViBX12At9Jn4fZarykjEupjglICc4iRSIiAiIgIiICIiAiIgJ8YT7ECv7x7CSvTZHF1YWI/cdCDYzzvt/Yz4Su1J+Rup04lPusP5qDPUtRLiUffjcyni6dmFmF+BwM1P7qeY/eWM1omnWknu/t6lhKhxFUFsylMAgG9tc+QH7SN2tsurhqhp1RYjQ8iOTKeYnDE4MvhaZDBAHYMzC4BYDhz5e6Zq/sSTKn9r+lGpVBFMcC9r8R8WNreQlPxVfEYxgiBnOvCugtqx5ADqdJ3YfCYNM61c1PyobA+YufpO3F72gIaeGprTQ65Wv0JFyWP6ifCcpznjpqIxOCFDJiC/5TcDuDz8dOl9RHm5/nymY1B6jXPEzG5P4j1J5KO50mZs7Yb1WAUZaXA17J1/VNoxdkbKas4VQTnbLmegm8N0N3BRQIBmc3I5noOw0kfunumtEDIcen6QeQ79TNl7E2Ta1xNeMepPZOD4VkpOFNLCc5hsiIgIiICIiAiIgIiICIiAiIgIiICIiAiIgIiICdNegGE7ogULfPcyniqZVhZhco4Ganr3HUf8TVOzsO+HaphcQOHiFswGUj7rAHJ1/v1GXo2vQDCVPeHdanWFnQNbMXGYPVSMx5TUZaE2luZVBJWnTI5NTapwnvw3JEx6G6lQHNbdlsn+5iWHkJth9zghspqAdOIW+YvOyhu12J8c/+JcTWvdm7oFsiBw5XAuFuObE5ufH4S87E3cVLcIz0J/YdBLHgd3j0lkwGxgtso8PWBsjYtrXEstCiFE+06QGk7JnWpCIiRSIiAiIgIiICIiAiIgIiICIiAiIgIiICIiAiIgIiICddRAZ8iVKw6uEXpONPBp0iJWWXRojpO8CIkrb7ERIEREBERAREQEREBERAREQEREBER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0" name="Picture 10" descr="http://www.lunza.ru/UserFiles/Image/Catalog/Binokl/10x50dpci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572264" y="3071810"/>
            <a:ext cx="1714512" cy="1307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уква б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6" descr="karanda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9894067" flipV="1">
            <a:off x="6372225" y="4581525"/>
            <a:ext cx="1946275" cy="51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-0.2401 -0.047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011 -0.04769 C -0.24219 -0.05764 -0.2441 -0.06736 -0.24775 -0.075 C -0.25139 -0.08264 -0.25643 -0.08889 -0.26181 -0.09375 C -0.26719 -0.09861 -0.27205 -0.10301 -0.27987 -0.10394 C -0.28768 -0.10486 -0.29879 -0.10556 -0.30921 -0.09884 C -0.31962 -0.09213 -0.33264 -0.07778 -0.34254 -0.06296 C -0.35243 -0.04815 -0.36025 -0.0294 -0.36823 -0.00995 C -0.37622 0.00949 -0.38455 0.02917 -0.39011 0.05324 C -0.39566 0.07731 -0.40174 0.11157 -0.40157 0.13518 C -0.40139 0.1588 -0.39549 0.18264 -0.38872 0.19514 C -0.38195 0.20764 -0.37153 0.21018 -0.36059 0.21042 C -0.34966 0.21065 -0.33698 0.21088 -0.32344 0.19676 C -0.3099 0.18264 -0.29202 0.15185 -0.27987 0.125 C -0.26771 0.09815 -0.25921 0.06366 -0.25035 0.03611 C -0.2415 0.00856 -0.23924 -0.00208 -0.22726 -0.04074 C -0.21528 -0.0794 -0.19393 -0.14653 -0.17848 -0.1963 C -0.16303 -0.24607 -0.14775 -0.29931 -0.1349 -0.34005 C -0.12205 -0.38079 -0.1125 -0.41921 -0.10157 -0.44074 C -0.09063 -0.46227 -0.08351 -0.46435 -0.06962 -0.46991 C -0.05573 -0.47546 -0.04566 -0.47292 -0.01823 -0.47338 C 0.0092 -0.47384 0.07534 -0.47361 0.09461 -0.47338 " pathEditMode="relative" rAng="0" ptsTypes="aaaaaaaaaaaaaaaaaaaaA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" y="-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FFFF"/>
                </a:solidFill>
              </a:rPr>
              <a:t>Физминуткино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86776" y="6286520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sldjump"/>
              </a:rPr>
              <a:t>7</a:t>
            </a:r>
            <a:endParaRPr lang="ru-RU" dirty="0"/>
          </a:p>
        </p:txBody>
      </p:sp>
      <p:pic>
        <p:nvPicPr>
          <p:cNvPr id="11268" name="Picture 4" descr="http://animashki.ucoz.com/_ph/93/1/970830769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3143248"/>
            <a:ext cx="1643074" cy="2381705"/>
          </a:xfrm>
          <a:prstGeom prst="rect">
            <a:avLst/>
          </a:prstGeom>
          <a:noFill/>
        </p:spPr>
      </p:pic>
      <p:pic>
        <p:nvPicPr>
          <p:cNvPr id="10" name="Picture 4" descr="http://animashki.ucoz.com/_ph/93/1/970830769.jpg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643306" y="2071678"/>
            <a:ext cx="1714512" cy="2485256"/>
          </a:xfrm>
          <a:prstGeom prst="rect">
            <a:avLst/>
          </a:prstGeom>
          <a:noFill/>
        </p:spPr>
      </p:pic>
      <p:pic>
        <p:nvPicPr>
          <p:cNvPr id="11" name="Picture 4" descr="http://animashki.ucoz.com/_ph/93/1/970830769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1428736"/>
            <a:ext cx="1643074" cy="2381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FFFF"/>
                </a:solidFill>
              </a:rPr>
              <a:t>Словино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  <a:buNone/>
            </a:pPr>
            <a:r>
              <a:rPr lang="ru-RU" sz="5200" b="1" dirty="0" smtClean="0">
                <a:solidFill>
                  <a:schemeClr val="bg1">
                    <a:lumMod val="25000"/>
                  </a:schemeClr>
                </a:solidFill>
              </a:rPr>
              <a:t>бра</a:t>
            </a:r>
          </a:p>
          <a:p>
            <a:pPr>
              <a:lnSpc>
                <a:spcPct val="200000"/>
              </a:lnSpc>
              <a:buNone/>
            </a:pPr>
            <a:endParaRPr lang="ru-RU" sz="4800" dirty="0" smtClean="0">
              <a:solidFill>
                <a:srgbClr val="000000"/>
              </a:solidFill>
            </a:endParaRPr>
          </a:p>
          <a:p>
            <a:pPr>
              <a:lnSpc>
                <a:spcPct val="200000"/>
              </a:lnSpc>
              <a:buNone/>
            </a:pPr>
            <a:r>
              <a:rPr lang="ru-RU" sz="5200" b="1" dirty="0" smtClean="0">
                <a:solidFill>
                  <a:schemeClr val="bg1">
                    <a:lumMod val="25000"/>
                  </a:schemeClr>
                </a:solidFill>
              </a:rPr>
              <a:t>брак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55344" y="1071546"/>
            <a:ext cx="4038600" cy="5643601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786842" y="6286520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8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18" name="Picture 2" descr="http://lider-svet.ru/published/publicdata/HOLLY/attachments/SC/products_pictures/002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43306" y="1357298"/>
            <a:ext cx="2428892" cy="2079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Picture 4" descr="http://www.interbrak.ru/images/0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3786190"/>
            <a:ext cx="1928826" cy="2742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2" name="Picture 6" descr="http://kzn-stroyexpert.ru/pics/brak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14942" y="3929066"/>
            <a:ext cx="2671935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rgbClr val="FFFFFF"/>
                </a:solidFill>
              </a:rPr>
              <a:t>Словино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  <a:buNone/>
            </a:pPr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</a:rPr>
              <a:t>брат  </a:t>
            </a:r>
            <a:r>
              <a:rPr lang="ru-RU" sz="2600" b="1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ru-RU" sz="4800" dirty="0" smtClean="0">
                <a:solidFill>
                  <a:srgbClr val="000000"/>
                </a:solidFill>
              </a:rPr>
              <a:t>                       </a:t>
            </a:r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  <a:hlinkClick r:id="rId3" action="ppaction://hlinkfile"/>
              </a:rPr>
              <a:t>банк</a:t>
            </a:r>
            <a:endParaRPr lang="ru-RU" sz="4800" b="1" dirty="0" smtClean="0">
              <a:solidFill>
                <a:schemeClr val="bg1">
                  <a:lumMod val="25000"/>
                </a:schemeClr>
              </a:solidFill>
            </a:endParaRPr>
          </a:p>
          <a:p>
            <a:pPr>
              <a:lnSpc>
                <a:spcPct val="200000"/>
              </a:lnSpc>
              <a:buNone/>
            </a:pPr>
            <a:r>
              <a:rPr lang="ru-RU" sz="4800" b="1" dirty="0" smtClean="0">
                <a:solidFill>
                  <a:schemeClr val="bg1">
                    <a:lumMod val="25000"/>
                  </a:schemeClr>
                </a:solidFill>
              </a:rPr>
              <a:t>брод</a:t>
            </a:r>
          </a:p>
          <a:p>
            <a:endParaRPr lang="ru-RU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8358214" y="6429396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9</a:t>
            </a:r>
            <a:endParaRPr lang="ru-RU" dirty="0"/>
          </a:p>
        </p:txBody>
      </p:sp>
      <p:pic>
        <p:nvPicPr>
          <p:cNvPr id="7170" name="Picture 2" descr="http://img.1tvrus.com/2009-08-24/fmt_73_zahvachennyj_kadr_2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28860" y="1357298"/>
            <a:ext cx="2952739" cy="2214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http://www.moominclub.ru/moomin2/report-kollas.files/image01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57422" y="3857628"/>
            <a:ext cx="3655995" cy="2400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Другая 21">
      <a:dk1>
        <a:srgbClr val="D3F3FE"/>
      </a:dk1>
      <a:lt1>
        <a:srgbClr val="66FFCC"/>
      </a:lt1>
      <a:dk2>
        <a:srgbClr val="D1FBD6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1055</TotalTime>
  <Words>205</Words>
  <PresentationFormat>Экран (4:3)</PresentationFormat>
  <Paragraphs>139</Paragraphs>
  <Slides>15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Яркая</vt:lpstr>
      <vt:lpstr>Путешествие в Букволенд Тема: « Согласные звуки [б], [б’], буква б . Написание строчной буквы б. слогов, слов с буквой б». </vt:lpstr>
      <vt:lpstr>Слайд 2</vt:lpstr>
      <vt:lpstr>Слайд 3</vt:lpstr>
      <vt:lpstr>Слайд 4</vt:lpstr>
      <vt:lpstr>Слоговое</vt:lpstr>
      <vt:lpstr>Слайд 6</vt:lpstr>
      <vt:lpstr>Физминуткино</vt:lpstr>
      <vt:lpstr>Словино</vt:lpstr>
      <vt:lpstr>Словино</vt:lpstr>
      <vt:lpstr>    </vt:lpstr>
      <vt:lpstr>Рассказово </vt:lpstr>
      <vt:lpstr>  Рассказово Николай Сладков  «Лесные мастера»</vt:lpstr>
      <vt:lpstr>Угадайкино</vt:lpstr>
      <vt:lpstr>Рефлексия</vt:lpstr>
      <vt:lpstr>                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Tata</cp:lastModifiedBy>
  <cp:revision>104</cp:revision>
  <dcterms:modified xsi:type="dcterms:W3CDTF">2013-04-28T19:42:45Z</dcterms:modified>
</cp:coreProperties>
</file>