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70" r:id="rId6"/>
    <p:sldId id="260" r:id="rId7"/>
    <p:sldId id="261" r:id="rId8"/>
    <p:sldId id="271" r:id="rId9"/>
    <p:sldId id="268" r:id="rId10"/>
    <p:sldId id="269" r:id="rId11"/>
  </p:sldIdLst>
  <p:sldSz cx="9144000" cy="6858000" type="screen4x3"/>
  <p:notesSz cx="6888163" cy="100203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CE98"/>
    <a:srgbClr val="99FF99"/>
    <a:srgbClr val="66FF33"/>
    <a:srgbClr val="CC3300"/>
    <a:srgbClr val="00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ru-RU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02075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85126DB5-CE25-41DC-84F3-7C42D9FBBCA3}" type="datetimeFigureOut">
              <a:rPr lang="ru-RU"/>
              <a:pPr/>
              <a:t>28.03.2013</a:t>
            </a:fld>
            <a:endParaRPr lang="ru-RU"/>
          </a:p>
        </p:txBody>
      </p:sp>
      <p:sp>
        <p:nvSpPr>
          <p:cNvPr id="2560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939800" y="750888"/>
            <a:ext cx="5008563" cy="37576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975" y="4759325"/>
            <a:ext cx="5510213" cy="451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ru-RU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B8A84B5C-11A7-4466-9E6D-43E2C268A8D7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latin typeface="Times New Roman" pitchFamily="18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latin typeface="Times New Roman" pitchFamily="18" charset="0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26632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6636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2987363-71C2-49B8-9D94-E82FB2F1873F}" type="datetime1">
              <a:rPr lang="ru-RU"/>
              <a:pPr/>
              <a:t>28.03.2013</a:t>
            </a:fld>
            <a:endParaRPr lang="ru-RU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ru-RU"/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 smtClean="0"/>
            </a:lvl1pPr>
          </a:lstStyle>
          <a:p>
            <a:pPr>
              <a:defRPr/>
            </a:pPr>
            <a:fld id="{5D35A565-2D5E-4183-9FF6-DE135CAAE0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265855-3D08-4FF0-A7EA-F7B0BAB8DEEB}" type="datetime1">
              <a:rPr lang="ru-RU"/>
              <a:pPr/>
              <a:t>28.03.2013</a:t>
            </a:fld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7E34C3-37B7-4928-A8B3-E87FE7E433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9B26F0-9E3D-4182-B578-0B3D90CB9B83}" type="datetime1">
              <a:rPr lang="ru-RU"/>
              <a:pPr/>
              <a:t>28.03.2013</a:t>
            </a:fld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CD7226-6726-43ED-9272-7E107B7D0C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838200" y="2362200"/>
            <a:ext cx="7693025" cy="3724275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8DEFAA-9707-4195-B287-F47BE2B3FCDC}" type="datetime1">
              <a:rPr lang="ru-RU"/>
              <a:pPr/>
              <a:t>28.03.2013</a:t>
            </a:fld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B621F0-A926-4FD5-851F-4BFFC8099F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2EAFC9-57A1-4380-9234-166DE19517B8}" type="datetime1">
              <a:rPr lang="ru-RU"/>
              <a:pPr/>
              <a:t>28.03.2013</a:t>
            </a:fld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0D0800-84D4-48C0-8150-F51EAA46AD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298556-9693-446A-B31A-8220FB0612BB}" type="datetime1">
              <a:rPr lang="ru-RU"/>
              <a:pPr/>
              <a:t>28.03.2013</a:t>
            </a:fld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C30A12-DEDC-4F65-90CF-63E8412577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3FA8DE-9498-4D42-B1A6-A317D2A59293}" type="datetime1">
              <a:rPr lang="ru-RU"/>
              <a:pPr/>
              <a:t>28.03.2013</a:t>
            </a:fld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B451F6-793E-4971-90E5-21D90D5EAF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2A3683-2B20-485B-B877-61E029CFC8DF}" type="datetime1">
              <a:rPr lang="ru-RU"/>
              <a:pPr/>
              <a:t>28.03.2013</a:t>
            </a:fld>
            <a:endParaRPr lang="ru-RU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580226-EA1D-44EB-88C0-8CF88AF262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4D4017-7F07-43CB-8B7A-978772B3E6B8}" type="datetime1">
              <a:rPr lang="ru-RU"/>
              <a:pPr/>
              <a:t>28.03.2013</a:t>
            </a:fld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F8ACAC-6E5D-4F04-AD04-AD5820D16F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8F7C39-7284-4808-8DDB-E2334370E838}" type="datetime1">
              <a:rPr lang="ru-RU"/>
              <a:pPr/>
              <a:t>28.03.2013</a:t>
            </a:fld>
            <a:endParaRPr lang="ru-RU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BCE2AD-0298-454F-A940-2AFFFCC413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46884B-4696-4035-B6B9-8D1862187797}" type="datetime1">
              <a:rPr lang="ru-RU"/>
              <a:pPr/>
              <a:t>28.03.2013</a:t>
            </a:fld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C68341-1F24-4D74-9176-00268C39F5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728708-3BA9-45EF-A351-FAB659C188C5}" type="datetime1">
              <a:rPr lang="ru-RU"/>
              <a:pPr/>
              <a:t>28.03.2013</a:t>
            </a:fld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39C82E-732D-49DB-8B48-DEAC5BE223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25604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5605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033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25607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5608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102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561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12621B3-7F8A-4192-B92F-5AED0B0CFF6E}" type="datetime1">
              <a:rPr lang="ru-RU"/>
              <a:pPr/>
              <a:t>28.03.2013</a:t>
            </a:fld>
            <a:endParaRPr lang="ru-RU"/>
          </a:p>
        </p:txBody>
      </p:sp>
      <p:sp>
        <p:nvSpPr>
          <p:cNvPr id="2561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2561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defRPr sz="2600" b="1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F20E974-15DF-48DA-93A1-0829D65314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1" r:id="rId2"/>
    <p:sldLayoutId id="2147483680" r:id="rId3"/>
    <p:sldLayoutId id="2147483679" r:id="rId4"/>
    <p:sldLayoutId id="2147483678" r:id="rId5"/>
    <p:sldLayoutId id="2147483677" r:id="rId6"/>
    <p:sldLayoutId id="2147483676" r:id="rId7"/>
    <p:sldLayoutId id="2147483675" r:id="rId8"/>
    <p:sldLayoutId id="2147483674" r:id="rId9"/>
    <p:sldLayoutId id="2147483673" r:id="rId10"/>
    <p:sldLayoutId id="2147483672" r:id="rId11"/>
    <p:sldLayoutId id="2147483671" r:id="rId12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002D8C-6391-4052-96FB-78803F170449}" type="slidenum">
              <a:rPr lang="ru-RU"/>
              <a:pPr>
                <a:defRPr/>
              </a:pPr>
              <a:t>1</a:t>
            </a:fld>
            <a:endParaRPr lang="ru-RU"/>
          </a:p>
        </p:txBody>
      </p:sp>
      <p:sp>
        <p:nvSpPr>
          <p:cNvPr id="3074" name="AutoShape 2"/>
          <p:cNvSpPr>
            <a:spLocks noGrp="1" noChangeArrowheads="1"/>
          </p:cNvSpPr>
          <p:nvPr>
            <p:ph type="ctrTitle"/>
          </p:nvPr>
        </p:nvSpPr>
        <p:spPr>
          <a:xfrm>
            <a:off x="0" y="533400"/>
            <a:ext cx="8915400" cy="1676400"/>
          </a:xfrm>
          <a:solidFill>
            <a:schemeClr val="accent2"/>
          </a:solidFill>
        </p:spPr>
        <p:txBody>
          <a:bodyPr/>
          <a:lstStyle/>
          <a:p>
            <a:pPr eaLnBrk="1" hangingPunct="1"/>
            <a:r>
              <a:rPr lang="be-BY" sz="3200" smtClean="0">
                <a:latin typeface="Times New Roman" pitchFamily="18" charset="0"/>
              </a:rPr>
              <a:t>Ғ.Сәләмдең “Бала” поэмаһы</a:t>
            </a:r>
            <a:br>
              <a:rPr lang="be-BY" sz="3200" smtClean="0">
                <a:latin typeface="Times New Roman" pitchFamily="18" charset="0"/>
              </a:rPr>
            </a:br>
            <a:r>
              <a:rPr lang="be-BY" sz="3200" smtClean="0">
                <a:latin typeface="Times New Roman" pitchFamily="18" charset="0"/>
              </a:rPr>
              <a:t/>
            </a:r>
            <a:br>
              <a:rPr lang="be-BY" sz="3200" smtClean="0">
                <a:latin typeface="Times New Roman" pitchFamily="18" charset="0"/>
              </a:rPr>
            </a:br>
            <a:r>
              <a:rPr lang="be-BY" sz="2400" smtClean="0">
                <a:latin typeface="Times New Roman" pitchFamily="18" charset="0"/>
              </a:rPr>
              <a:t>(10 класс өсөн дәрес-проект)</a:t>
            </a:r>
            <a:endParaRPr lang="ru-RU" sz="2400" smtClean="0">
              <a:latin typeface="Times New Roman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191000" y="2927350"/>
            <a:ext cx="4495800" cy="3702050"/>
          </a:xfrm>
          <a:solidFill>
            <a:schemeClr val="accent2"/>
          </a:solidFill>
        </p:spPr>
        <p:txBody>
          <a:bodyPr/>
          <a:lstStyle/>
          <a:p>
            <a:pPr eaLnBrk="1" hangingPunct="1"/>
            <a:r>
              <a:rPr lang="be-BY" b="1" smtClean="0">
                <a:solidFill>
                  <a:srgbClr val="000099"/>
                </a:solidFill>
              </a:rPr>
              <a:t>      </a:t>
            </a:r>
            <a:r>
              <a:rPr lang="be-BY" b="1" smtClean="0">
                <a:solidFill>
                  <a:srgbClr val="000099"/>
                </a:solidFill>
                <a:latin typeface="Times New Roman" pitchFamily="18" charset="0"/>
              </a:rPr>
              <a:t>Сахибгареева Гузал</a:t>
            </a:r>
          </a:p>
          <a:p>
            <a:pPr eaLnBrk="1" hangingPunct="1"/>
            <a:r>
              <a:rPr lang="be-BY" b="1" smtClean="0">
                <a:solidFill>
                  <a:srgbClr val="000099"/>
                </a:solidFill>
                <a:latin typeface="Times New Roman" pitchFamily="18" charset="0"/>
              </a:rPr>
              <a:t>     Мухлисовна </a:t>
            </a:r>
          </a:p>
          <a:p>
            <a:pPr eaLnBrk="1" hangingPunct="1"/>
            <a:r>
              <a:rPr lang="be-BY" b="1" smtClean="0">
                <a:solidFill>
                  <a:srgbClr val="000099"/>
                </a:solidFill>
                <a:latin typeface="Times New Roman" pitchFamily="18" charset="0"/>
              </a:rPr>
              <a:t> </a:t>
            </a:r>
          </a:p>
          <a:p>
            <a:pPr eaLnBrk="1" hangingPunct="1"/>
            <a:r>
              <a:rPr lang="be-BY" b="1" smtClean="0">
                <a:solidFill>
                  <a:srgbClr val="000099"/>
                </a:solidFill>
                <a:latin typeface="Times New Roman" pitchFamily="18" charset="0"/>
              </a:rPr>
              <a:t>        (268-004-765)</a:t>
            </a:r>
          </a:p>
          <a:p>
            <a:pPr eaLnBrk="1" hangingPunct="1"/>
            <a:endParaRPr lang="ru-RU" smtClean="0">
              <a:latin typeface="Times New Roman" pitchFamily="18" charset="0"/>
            </a:endParaRPr>
          </a:p>
        </p:txBody>
      </p:sp>
      <p:pic>
        <p:nvPicPr>
          <p:cNvPr id="3076" name="Рисунок 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28650" y="2209800"/>
            <a:ext cx="3367088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6460052F-0438-41AC-81ED-8202B82C6ED6}" type="slidenum">
              <a:rPr lang="ru-RU"/>
              <a:pPr>
                <a:defRPr/>
              </a:pPr>
              <a:t>10</a:t>
            </a:fld>
            <a:endParaRPr lang="ru-RU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1066800"/>
            <a:ext cx="7924800" cy="533400"/>
          </a:xfrm>
          <a:solidFill>
            <a:schemeClr val="accent2"/>
          </a:solidFill>
        </p:spPr>
        <p:txBody>
          <a:bodyPr/>
          <a:lstStyle/>
          <a:p>
            <a:pPr eaLnBrk="1" hangingPunct="1"/>
            <a:endParaRPr lang="ru-RU" sz="320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685800"/>
            <a:ext cx="8686800" cy="5400675"/>
          </a:xfrm>
          <a:solidFill>
            <a:schemeClr val="accent2"/>
          </a:solidFill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be-BY" sz="4800" b="1" smtClean="0"/>
              <a:t>    </a:t>
            </a:r>
          </a:p>
          <a:p>
            <a:pPr eaLnBrk="1" hangingPunct="1">
              <a:buFont typeface="Wingdings" pitchFamily="2" charset="2"/>
              <a:buNone/>
            </a:pPr>
            <a:endParaRPr lang="be-BY" sz="4800" b="1" smtClean="0"/>
          </a:p>
          <a:p>
            <a:pPr eaLnBrk="1" hangingPunct="1">
              <a:buFont typeface="Wingdings" pitchFamily="2" charset="2"/>
              <a:buNone/>
            </a:pPr>
            <a:r>
              <a:rPr lang="be-BY" sz="4800" b="1" smtClean="0"/>
              <a:t>        </a:t>
            </a:r>
            <a:r>
              <a:rPr lang="be-BY" sz="4800" b="1" smtClean="0">
                <a:latin typeface="Times New Roman" pitchFamily="18" charset="0"/>
              </a:rPr>
              <a:t>Иғтибарығыҙ </a:t>
            </a:r>
          </a:p>
          <a:p>
            <a:pPr eaLnBrk="1" hangingPunct="1">
              <a:buFont typeface="Wingdings" pitchFamily="2" charset="2"/>
              <a:buNone/>
            </a:pPr>
            <a:r>
              <a:rPr lang="be-BY" sz="4800" b="1" smtClean="0">
                <a:latin typeface="Times New Roman" pitchFamily="18" charset="0"/>
              </a:rPr>
              <a:t>        өсөн рәхмәт!</a:t>
            </a:r>
            <a:endParaRPr lang="ru-RU" sz="4800" b="1" smtClean="0">
              <a:latin typeface="Times New Roman" pitchFamily="18" charset="0"/>
            </a:endParaRPr>
          </a:p>
        </p:txBody>
      </p:sp>
      <p:pic>
        <p:nvPicPr>
          <p:cNvPr id="27652" name="Picture 4" descr="клип000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828814">
            <a:off x="6705600" y="3810000"/>
            <a:ext cx="12954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1A3F966A-21C9-4F88-9968-2667F1009766}" type="slidenum">
              <a:rPr lang="ru-RU"/>
              <a:pPr>
                <a:defRPr/>
              </a:pPr>
              <a:t>2</a:t>
            </a:fld>
            <a:endParaRPr lang="ru-RU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4099" name="Рисунок 4" descr="салам.jpg"/>
          <p:cNvPicPr>
            <a:picLocks noChangeAspect="1"/>
          </p:cNvPicPr>
          <p:nvPr>
            <p:ph type="body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28600" y="152400"/>
            <a:ext cx="8686800" cy="6477000"/>
          </a:xfrm>
          <a:noFill/>
        </p:spPr>
      </p:pic>
      <p:pic>
        <p:nvPicPr>
          <p:cNvPr id="4100" name="Рисунок 4" descr="салам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28600" y="0"/>
            <a:ext cx="8686800" cy="647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19B10329-46BA-4128-AF86-2941BC72E932}" type="slidenum">
              <a:rPr lang="ru-RU"/>
              <a:pPr>
                <a:defRPr/>
              </a:pPr>
              <a:t>3</a:t>
            </a:fld>
            <a:endParaRPr lang="ru-RU"/>
          </a:p>
        </p:txBody>
      </p:sp>
      <p:sp>
        <p:nvSpPr>
          <p:cNvPr id="5122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8001000" cy="4724400"/>
          </a:xfrm>
          <a:solidFill>
            <a:schemeClr val="accent2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be-BY" sz="1500" b="1" smtClean="0">
                <a:solidFill>
                  <a:srgbClr val="000066"/>
                </a:solidFill>
              </a:rPr>
              <a:t>                                        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be-BY" sz="1500" b="1" smtClean="0">
                <a:solidFill>
                  <a:srgbClr val="000066"/>
                </a:solidFill>
              </a:rPr>
              <a:t>                                       </a:t>
            </a:r>
            <a:r>
              <a:rPr lang="be-BY" sz="2000" b="1" smtClean="0">
                <a:solidFill>
                  <a:srgbClr val="CC3300"/>
                </a:solidFill>
                <a:latin typeface="a_Helver(15%) Bashkir" pitchFamily="34" charset="0"/>
              </a:rPr>
              <a:t>Шағирҙың  аҡҡош  йыры : иң күренекле,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be-BY" sz="2000" b="1" smtClean="0">
                <a:solidFill>
                  <a:srgbClr val="CC3300"/>
                </a:solidFill>
                <a:latin typeface="a_Helver(15%) Bashkir" pitchFamily="34" charset="0"/>
              </a:rPr>
              <a:t>                              иң ҙур   күләмле   һәм  иң  һуңғы  әҫәре.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be-BY" sz="2000" b="1" smtClean="0">
                <a:solidFill>
                  <a:srgbClr val="CC3300"/>
                </a:solidFill>
                <a:latin typeface="a_Helver(15%) Bashkir" pitchFamily="34" charset="0"/>
              </a:rPr>
              <a:t>      </a:t>
            </a:r>
            <a:r>
              <a:rPr lang="be-BY" b="1" smtClean="0">
                <a:solidFill>
                  <a:srgbClr val="CC3300"/>
                </a:solidFill>
                <a:latin typeface="Times New Roman" pitchFamily="18" charset="0"/>
              </a:rPr>
              <a:t>Идеяһы: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be-BY" b="1" smtClean="0">
                <a:solidFill>
                  <a:srgbClr val="000066"/>
                </a:solidFill>
                <a:latin typeface="Times New Roman" pitchFamily="18" charset="0"/>
              </a:rPr>
              <a:t>     Тыуған ил, ғаилә, бала, мөхәббәт, дуҫлыҡ  кеүек мәңгелек әхләҡи принциптарҙы - идеяларҙы раҫлау.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be-BY" b="1" smtClean="0">
                <a:solidFill>
                  <a:srgbClr val="000066"/>
                </a:solidFill>
                <a:latin typeface="Times New Roman" pitchFamily="18" charset="0"/>
              </a:rPr>
              <a:t>        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be-BY" b="1" smtClean="0">
                <a:solidFill>
                  <a:srgbClr val="000066"/>
                </a:solidFill>
                <a:latin typeface="Times New Roman" pitchFamily="18" charset="0"/>
              </a:rPr>
              <a:t>      </a:t>
            </a:r>
            <a:r>
              <a:rPr lang="be-BY" b="1" smtClean="0">
                <a:solidFill>
                  <a:srgbClr val="CC3300"/>
                </a:solidFill>
                <a:latin typeface="Times New Roman" pitchFamily="18" charset="0"/>
              </a:rPr>
              <a:t>Темаһы: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be-BY" b="1" smtClean="0">
                <a:solidFill>
                  <a:srgbClr val="000066"/>
                </a:solidFill>
                <a:latin typeface="Times New Roman" pitchFamily="18" charset="0"/>
              </a:rPr>
              <a:t>    Автор үҙенең геройҙары Сәйҙел менән Зәйнәптең йәмғиәткә хеҙмәт итеүен, уларҙың ғаилә тормошон һәм балаға булған мөнәсәбәтен һүрәтләү.</a:t>
            </a:r>
          </a:p>
          <a:p>
            <a:pPr eaLnBrk="1" hangingPunct="1">
              <a:lnSpc>
                <a:spcPct val="90000"/>
              </a:lnSpc>
            </a:pPr>
            <a:endParaRPr lang="ru-RU" b="1" smtClean="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5123" name="AutoShape 7"/>
          <p:cNvSpPr>
            <a:spLocks noGrp="1" noChangeArrowheads="1"/>
          </p:cNvSpPr>
          <p:nvPr>
            <p:ph type="title"/>
          </p:nvPr>
        </p:nvSpPr>
        <p:spPr>
          <a:xfrm>
            <a:off x="609600" y="609600"/>
            <a:ext cx="7924800" cy="1295400"/>
          </a:xfrm>
          <a:solidFill>
            <a:schemeClr val="accent2"/>
          </a:solidFill>
        </p:spPr>
        <p:txBody>
          <a:bodyPr/>
          <a:lstStyle/>
          <a:p>
            <a:pPr eaLnBrk="1" hangingPunct="1"/>
            <a:r>
              <a:rPr lang="be-BY" smtClean="0">
                <a:latin typeface="Times New Roman" pitchFamily="18" charset="0"/>
              </a:rPr>
              <a:t>Ғ.Сәләм “Бала” (поэма, 1939)</a:t>
            </a:r>
            <a:endParaRPr lang="ru-RU" smtClean="0">
              <a:latin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3AC2F0DA-43FF-4D96-8297-CB4F760216E3}" type="slidenum">
              <a:rPr lang="ru-RU"/>
              <a:pPr>
                <a:defRPr/>
              </a:pPr>
              <a:t>4</a:t>
            </a:fld>
            <a:endParaRPr lang="ru-RU"/>
          </a:p>
        </p:txBody>
      </p:sp>
      <p:sp>
        <p:nvSpPr>
          <p:cNvPr id="6146" name="AutoShape 2"/>
          <p:cNvSpPr>
            <a:spLocks noGrp="1" noChangeArrowheads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pPr eaLnBrk="1" hangingPunct="1"/>
            <a:r>
              <a:rPr lang="be-BY" smtClean="0"/>
              <a:t>                </a:t>
            </a:r>
            <a:r>
              <a:rPr lang="be-BY" smtClean="0">
                <a:latin typeface="Times New Roman" pitchFamily="18" charset="0"/>
              </a:rPr>
              <a:t>Һүҙлек  һүҙҙәре</a:t>
            </a:r>
            <a:endParaRPr lang="ru-RU" smtClean="0">
              <a:latin typeface="Times New Roman" pitchFamily="18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chemeClr val="accent2"/>
          </a:solidFill>
        </p:spPr>
        <p:txBody>
          <a:bodyPr/>
          <a:lstStyle/>
          <a:p>
            <a:pPr eaLnBrk="1" hangingPunct="1"/>
            <a:r>
              <a:rPr lang="be-BY" b="1" smtClean="0">
                <a:solidFill>
                  <a:srgbClr val="C00000"/>
                </a:solidFill>
                <a:latin typeface="Times New Roman" pitchFamily="18" charset="0"/>
              </a:rPr>
              <a:t>Әхлаҡ                       -             этика</a:t>
            </a:r>
          </a:p>
          <a:p>
            <a:pPr eaLnBrk="1" hangingPunct="1"/>
            <a:r>
              <a:rPr lang="be-BY" b="1" smtClean="0">
                <a:solidFill>
                  <a:srgbClr val="C00000"/>
                </a:solidFill>
                <a:latin typeface="Times New Roman" pitchFamily="18" charset="0"/>
              </a:rPr>
              <a:t>әхләҡи                      -             этический</a:t>
            </a:r>
          </a:p>
          <a:p>
            <a:pPr eaLnBrk="1" hangingPunct="1"/>
            <a:r>
              <a:rPr lang="be-BY" b="1" smtClean="0">
                <a:solidFill>
                  <a:srgbClr val="C00000"/>
                </a:solidFill>
                <a:latin typeface="Times New Roman" pitchFamily="18" charset="0"/>
              </a:rPr>
              <a:t>йәмғиәт                     -            общество</a:t>
            </a:r>
          </a:p>
          <a:p>
            <a:pPr eaLnBrk="1" hangingPunct="1"/>
            <a:r>
              <a:rPr lang="be-BY" b="1" smtClean="0">
                <a:solidFill>
                  <a:srgbClr val="C00000"/>
                </a:solidFill>
                <a:latin typeface="Times New Roman" pitchFamily="18" charset="0"/>
              </a:rPr>
              <a:t>мөнәсәбәт                 -            отношение</a:t>
            </a:r>
          </a:p>
          <a:p>
            <a:pPr eaLnBrk="1" hangingPunct="1"/>
            <a:r>
              <a:rPr lang="be-BY" b="1" smtClean="0">
                <a:solidFill>
                  <a:srgbClr val="C00000"/>
                </a:solidFill>
                <a:latin typeface="Times New Roman" pitchFamily="18" charset="0"/>
              </a:rPr>
              <a:t>мәңгелек  ҡиммәттәр     -     вечные</a:t>
            </a:r>
          </a:p>
          <a:p>
            <a:pPr eaLnBrk="1" hangingPunct="1">
              <a:buFont typeface="Wingdings" pitchFamily="2" charset="2"/>
              <a:buNone/>
            </a:pPr>
            <a:r>
              <a:rPr lang="be-BY" b="1" smtClean="0">
                <a:solidFill>
                  <a:srgbClr val="C00000"/>
                </a:solidFill>
                <a:latin typeface="Times New Roman" pitchFamily="18" charset="0"/>
              </a:rPr>
              <a:t>                                                           ценности</a:t>
            </a:r>
            <a:endParaRPr lang="ru-RU" b="1" smtClean="0">
              <a:solidFill>
                <a:srgbClr val="C00000"/>
              </a:solidFill>
              <a:latin typeface="Times New Roman" pitchFamily="18" charset="0"/>
            </a:endParaRPr>
          </a:p>
          <a:p>
            <a:pPr eaLnBrk="1" hangingPunct="1"/>
            <a:endParaRPr lang="ru-RU" smtClean="0">
              <a:latin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F0FB9E76-9691-4AD5-AE46-D3392860312F}" type="slidenum">
              <a:rPr lang="ru-RU"/>
              <a:pPr>
                <a:defRPr/>
              </a:pPr>
              <a:t>5</a:t>
            </a:fld>
            <a:endParaRPr lang="ru-RU"/>
          </a:p>
        </p:txBody>
      </p:sp>
      <p:sp>
        <p:nvSpPr>
          <p:cNvPr id="26626" name="AutoShape 2"/>
          <p:cNvSpPr>
            <a:spLocks noGrp="1" noChangeArrowheads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ru-RU" smtClean="0">
                <a:latin typeface="Times New Roman" pitchFamily="18" charset="0"/>
              </a:rPr>
              <a:t>Поэманы</a:t>
            </a:r>
            <a:r>
              <a:rPr lang="be-BY" smtClean="0">
                <a:latin typeface="Times New Roman" pitchFamily="18" charset="0"/>
              </a:rPr>
              <a:t>ң  сюжеты</a:t>
            </a:r>
            <a:endParaRPr lang="ru-RU" smtClean="0">
              <a:latin typeface="Times New Roman" pitchFamily="18" charset="0"/>
            </a:endParaRPr>
          </a:p>
        </p:txBody>
      </p:sp>
      <p:graphicFrame>
        <p:nvGraphicFramePr>
          <p:cNvPr id="26681" name="Group 57"/>
          <p:cNvGraphicFramePr>
            <a:graphicFrameLocks noGrp="1"/>
          </p:cNvGraphicFramePr>
          <p:nvPr>
            <p:ph idx="1"/>
          </p:nvPr>
        </p:nvGraphicFramePr>
        <p:xfrm>
          <a:off x="838200" y="2362200"/>
          <a:ext cx="7693025" cy="4209415"/>
        </p:xfrm>
        <a:graphic>
          <a:graphicData uri="http://schemas.openxmlformats.org/drawingml/2006/table">
            <a:tbl>
              <a:tblPr/>
              <a:tblGrid>
                <a:gridCol w="1976438"/>
                <a:gridCol w="5716587"/>
              </a:tblGrid>
              <a:tr h="839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be-BY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e-BY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Төйөнләнеү:</a:t>
                      </a:r>
                      <a:endParaRPr kumimoji="0" lang="be-BY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be-BY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e-BY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Автор ү</a:t>
                      </a:r>
                      <a:r>
                        <a:rPr kumimoji="0" lang="be-BY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Lucida Sans Unicode" pitchFamily="34" charset="0"/>
                        </a:rPr>
                        <a:t>ҙ</a:t>
                      </a:r>
                      <a:r>
                        <a:rPr kumimoji="0" lang="be-BY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енең геройҙары  Зәйнәп, Сәйҙел менән  таныштыра</a:t>
                      </a:r>
                      <a:endParaRPr kumimoji="0" lang="be-BY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E98"/>
                    </a:solidFill>
                  </a:tcPr>
                </a:tc>
              </a:tr>
              <a:tr h="382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e-BY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Экспозиция:</a:t>
                      </a:r>
                      <a:endParaRPr kumimoji="0" lang="be-BY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E9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e-BY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</a:t>
                      </a:r>
                      <a:r>
                        <a:rPr kumimoji="0" lang="be-BY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Lucida Sans Unicode" pitchFamily="34" charset="0"/>
                        </a:rPr>
                        <a:t>ҙ</a:t>
                      </a:r>
                      <a:r>
                        <a:rPr kumimoji="0" lang="be-BY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етә, бөтә тәбиғәт сәскә ата</a:t>
                      </a:r>
                      <a:endParaRPr kumimoji="0" lang="be-BY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1203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e-BY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</a:t>
                      </a:r>
                      <a:r>
                        <a:rPr kumimoji="0" lang="be-BY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Lucida Sans Unicode" pitchFamily="34" charset="0"/>
                        </a:rPr>
                        <a:t>ҡ</a:t>
                      </a:r>
                      <a:r>
                        <a:rPr kumimoji="0" lang="be-BY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иғалар үҫеше:</a:t>
                      </a:r>
                      <a:endParaRPr kumimoji="0" lang="be-BY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e-BY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Зәйнәптең практикаға китеүе, Сәй</a:t>
                      </a:r>
                      <a:r>
                        <a:rPr kumimoji="0" lang="be-BY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Lucida Sans Unicode" pitchFamily="34" charset="0"/>
                        </a:rPr>
                        <a:t>ҙ</a:t>
                      </a:r>
                      <a:r>
                        <a:rPr kumimoji="0" lang="be-BY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елдең оҙатып ҡалыуы, Әршиттең осрауы, Зәйнәптең хаты, телеграмма,  бала ғүмере тураһында бәхәстәр…</a:t>
                      </a:r>
                      <a:endParaRPr kumimoji="0" lang="be-BY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E98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e-BY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Кульмина-ция:</a:t>
                      </a:r>
                      <a:endParaRPr kumimoji="0" lang="be-BY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E9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e-BY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Сәй</a:t>
                      </a:r>
                      <a:r>
                        <a:rPr kumimoji="0" lang="be-BY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Lucida Sans Unicode" pitchFamily="34" charset="0"/>
                        </a:rPr>
                        <a:t>ҙ</a:t>
                      </a:r>
                      <a:r>
                        <a:rPr kumimoji="0" lang="be-BY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елдең Зәйнәпте ташлап сығып китеүе</a:t>
                      </a:r>
                      <a:endParaRPr kumimoji="0" lang="be-BY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612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e-BY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Сиселеш:</a:t>
                      </a:r>
                      <a:endParaRPr kumimoji="0" lang="be-BY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e-BY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Автор</a:t>
                      </a:r>
                      <a:r>
                        <a:rPr kumimoji="0" lang="be-BY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Lucida Sans Unicode" pitchFamily="34" charset="0"/>
                        </a:rPr>
                        <a:t>ҙ</a:t>
                      </a:r>
                      <a:r>
                        <a:rPr kumimoji="0" lang="be-BY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ың үҙ геройы  Сәйҙел  менән осрашыуы</a:t>
                      </a:r>
                      <a:endParaRPr kumimoji="0" lang="be-BY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E9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68F72768-1550-4078-BF1C-71336931DCD9}" type="slidenum">
              <a:rPr lang="ru-RU"/>
              <a:pPr>
                <a:defRPr/>
              </a:pPr>
              <a:t>6</a:t>
            </a:fld>
            <a:endParaRPr lang="ru-RU"/>
          </a:p>
        </p:txBody>
      </p:sp>
      <p:sp>
        <p:nvSpPr>
          <p:cNvPr id="7170" name="AutoShape 2"/>
          <p:cNvSpPr>
            <a:spLocks noGrp="1" noChangeArrowheads="1"/>
          </p:cNvSpPr>
          <p:nvPr>
            <p:ph type="title"/>
          </p:nvPr>
        </p:nvSpPr>
        <p:spPr>
          <a:xfrm>
            <a:off x="533400" y="914400"/>
            <a:ext cx="8153400" cy="1143000"/>
          </a:xfrm>
          <a:solidFill>
            <a:schemeClr val="accent2"/>
          </a:solidFill>
        </p:spPr>
        <p:txBody>
          <a:bodyPr/>
          <a:lstStyle/>
          <a:p>
            <a:pPr eaLnBrk="1" hangingPunct="1"/>
            <a:r>
              <a:rPr lang="be-BY" smtClean="0">
                <a:latin typeface="Times New Roman" pitchFamily="18" charset="0"/>
              </a:rPr>
              <a:t>Поэмала бирелгән проблемалар</a:t>
            </a:r>
            <a:endParaRPr lang="ru-RU" smtClean="0">
              <a:latin typeface="Times New Roman" pitchFamily="18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209800"/>
            <a:ext cx="7924800" cy="4419600"/>
          </a:xfrm>
          <a:solidFill>
            <a:schemeClr val="accent2"/>
          </a:solidFill>
        </p:spPr>
        <p:txBody>
          <a:bodyPr/>
          <a:lstStyle/>
          <a:p>
            <a:pPr eaLnBrk="1" hangingPunct="1"/>
            <a:r>
              <a:rPr lang="ru-RU" sz="3200" b="1" smtClean="0">
                <a:solidFill>
                  <a:srgbClr val="002060"/>
                </a:solidFill>
              </a:rPr>
              <a:t> </a:t>
            </a:r>
            <a:r>
              <a:rPr lang="ru-RU" sz="3200" b="1" smtClean="0">
                <a:solidFill>
                  <a:srgbClr val="002060"/>
                </a:solidFill>
                <a:latin typeface="Times New Roman" pitchFamily="18" charset="0"/>
              </a:rPr>
              <a:t>Тыу</a:t>
            </a:r>
            <a:r>
              <a:rPr lang="be-BY" sz="3200" b="1" smtClean="0">
                <a:solidFill>
                  <a:srgbClr val="002060"/>
                </a:solidFill>
                <a:latin typeface="Times New Roman" pitchFamily="18" charset="0"/>
              </a:rPr>
              <a:t>ған илгә хеҙмәт итеү.</a:t>
            </a:r>
          </a:p>
          <a:p>
            <a:pPr eaLnBrk="1" hangingPunct="1"/>
            <a:r>
              <a:rPr lang="be-BY" sz="3200" b="1" smtClean="0">
                <a:solidFill>
                  <a:srgbClr val="002060"/>
                </a:solidFill>
                <a:latin typeface="Times New Roman" pitchFamily="18" charset="0"/>
              </a:rPr>
              <a:t>  Ғаилә ҡороу.</a:t>
            </a:r>
          </a:p>
          <a:p>
            <a:pPr eaLnBrk="1" hangingPunct="1"/>
            <a:r>
              <a:rPr lang="be-BY" sz="3200" b="1" smtClean="0">
                <a:solidFill>
                  <a:srgbClr val="002060"/>
                </a:solidFill>
                <a:latin typeface="Times New Roman" pitchFamily="18" charset="0"/>
              </a:rPr>
              <a:t>  Бала тәрбиәләү.</a:t>
            </a:r>
          </a:p>
          <a:p>
            <a:pPr eaLnBrk="1" hangingPunct="1"/>
            <a:r>
              <a:rPr lang="be-BY" sz="3200" b="1" smtClean="0">
                <a:solidFill>
                  <a:srgbClr val="002060"/>
                </a:solidFill>
                <a:latin typeface="Times New Roman" pitchFamily="18" charset="0"/>
              </a:rPr>
              <a:t>   Баланың ғаиләләге, кешелек </a:t>
            </a:r>
          </a:p>
          <a:p>
            <a:pPr eaLnBrk="1" hangingPunct="1">
              <a:buFont typeface="Wingdings" pitchFamily="2" charset="2"/>
              <a:buNone/>
            </a:pPr>
            <a:r>
              <a:rPr lang="be-BY" sz="3200" b="1" smtClean="0">
                <a:solidFill>
                  <a:srgbClr val="002060"/>
                </a:solidFill>
                <a:latin typeface="Times New Roman" pitchFamily="18" charset="0"/>
              </a:rPr>
              <a:t>       йәмғиәтендәге роле.</a:t>
            </a:r>
          </a:p>
          <a:p>
            <a:pPr eaLnBrk="1" hangingPunct="1"/>
            <a:r>
              <a:rPr lang="be-BY" sz="3200" b="1" smtClean="0">
                <a:solidFill>
                  <a:srgbClr val="002060"/>
                </a:solidFill>
                <a:latin typeface="Times New Roman" pitchFamily="18" charset="0"/>
              </a:rPr>
              <a:t>    Мещанлыҡ  философияһы –</a:t>
            </a:r>
          </a:p>
          <a:p>
            <a:pPr eaLnBrk="1" hangingPunct="1"/>
            <a:r>
              <a:rPr lang="be-BY" sz="3200" b="1" smtClean="0">
                <a:solidFill>
                  <a:srgbClr val="002060"/>
                </a:solidFill>
                <a:latin typeface="Times New Roman" pitchFamily="18" charset="0"/>
              </a:rPr>
              <a:t>    әршитлектең  тормошта  осрауы. </a:t>
            </a:r>
          </a:p>
          <a:p>
            <a:pPr eaLnBrk="1" hangingPunct="1"/>
            <a:endParaRPr lang="ru-RU" smtClean="0">
              <a:latin typeface="Times New Roman" pitchFamily="18" charset="0"/>
            </a:endParaRPr>
          </a:p>
          <a:p>
            <a:pPr eaLnBrk="1" hangingPunct="1"/>
            <a:endParaRPr lang="ru-RU" smtClean="0">
              <a:latin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90F018F4-3ACF-4E26-8766-AE5540F8889A}" type="slidenum">
              <a:rPr lang="ru-RU"/>
              <a:pPr>
                <a:defRPr/>
              </a:pPr>
              <a:t>7</a:t>
            </a:fld>
            <a:endParaRPr lang="ru-RU"/>
          </a:p>
        </p:txBody>
      </p:sp>
      <p:sp>
        <p:nvSpPr>
          <p:cNvPr id="8194" name="AutoShape 2"/>
          <p:cNvSpPr>
            <a:spLocks noGrp="1" noChangeArrowheads="1"/>
          </p:cNvSpPr>
          <p:nvPr>
            <p:ph type="title"/>
          </p:nvPr>
        </p:nvSpPr>
        <p:spPr>
          <a:xfrm>
            <a:off x="0" y="457200"/>
            <a:ext cx="8610600" cy="1524000"/>
          </a:xfrm>
          <a:solidFill>
            <a:schemeClr val="accent2"/>
          </a:solidFill>
        </p:spPr>
        <p:txBody>
          <a:bodyPr/>
          <a:lstStyle/>
          <a:p>
            <a:pPr eaLnBrk="1" hangingPunct="1"/>
            <a:r>
              <a:rPr lang="be-BY" smtClean="0"/>
              <a:t>     </a:t>
            </a:r>
            <a:r>
              <a:rPr lang="be-BY" smtClean="0">
                <a:latin typeface="Times New Roman" pitchFamily="18" charset="0"/>
              </a:rPr>
              <a:t>Поэманың образдар системаһы</a:t>
            </a:r>
            <a:endParaRPr lang="ru-RU" smtClean="0"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362200"/>
            <a:ext cx="7693025" cy="372427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be-BY" sz="3200" b="1" smtClean="0">
                <a:solidFill>
                  <a:srgbClr val="002060"/>
                </a:solidFill>
                <a:latin typeface="a_Helver(15%) Bashkir" pitchFamily="34" charset="0"/>
              </a:rPr>
              <a:t> </a:t>
            </a:r>
          </a:p>
          <a:p>
            <a:pPr eaLnBrk="1" hangingPunct="1"/>
            <a:endParaRPr lang="ru-RU" smtClean="0"/>
          </a:p>
          <a:p>
            <a:pPr eaLnBrk="1" hangingPunct="1"/>
            <a:endParaRPr lang="ru-RU" smtClean="0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3429000" y="2514600"/>
            <a:ext cx="2819400" cy="114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b="1">
              <a:solidFill>
                <a:srgbClr val="002060"/>
              </a:solidFill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457200" y="5562600"/>
            <a:ext cx="21336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be-BY" sz="2000" b="1">
                <a:latin typeface="Times New Roman" pitchFamily="18" charset="0"/>
              </a:rPr>
              <a:t>Әршит-</a:t>
            </a:r>
          </a:p>
          <a:p>
            <a:pPr algn="ctr"/>
            <a:r>
              <a:rPr lang="be-BY" sz="2000" b="1">
                <a:latin typeface="Times New Roman" pitchFamily="18" charset="0"/>
              </a:rPr>
              <a:t>обыватель</a:t>
            </a:r>
            <a:endParaRPr lang="ru-RU" sz="2000" b="1">
              <a:latin typeface="Times New Roman" pitchFamily="18" charset="0"/>
            </a:endParaRPr>
          </a:p>
          <a:p>
            <a:pPr algn="ctr"/>
            <a:endParaRPr lang="ru-RU">
              <a:latin typeface="Times New Roman" pitchFamily="18" charset="0"/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3048000" y="3962400"/>
            <a:ext cx="37338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be-BY" sz="2000" b="1">
                <a:latin typeface="Times New Roman" pitchFamily="18" charset="0"/>
              </a:rPr>
              <a:t>Зәйнәп - буласаҡ табип, </a:t>
            </a:r>
          </a:p>
          <a:p>
            <a:pPr algn="ctr"/>
            <a:r>
              <a:rPr lang="be-BY" sz="2000" b="1">
                <a:latin typeface="Times New Roman" pitchFamily="18" charset="0"/>
              </a:rPr>
              <a:t>Сәйҙел – төҙөүсе  инженер</a:t>
            </a:r>
            <a:endParaRPr lang="ru-RU" sz="2000" b="1">
              <a:latin typeface="Times New Roman" pitchFamily="18" charset="0"/>
            </a:endParaRP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3352800" y="5638800"/>
            <a:ext cx="19812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be-BY" sz="2000" b="1">
                <a:latin typeface="Times New Roman" pitchFamily="18" charset="0"/>
              </a:rPr>
              <a:t>Нәзирә- </a:t>
            </a:r>
          </a:p>
          <a:p>
            <a:pPr algn="ctr"/>
            <a:r>
              <a:rPr lang="be-BY" sz="2000" b="1">
                <a:latin typeface="Times New Roman" pitchFamily="18" charset="0"/>
              </a:rPr>
              <a:t>яңғыҙ әсә</a:t>
            </a:r>
            <a:endParaRPr lang="ru-RU" sz="2000" b="1">
              <a:latin typeface="Times New Roman" pitchFamily="18" charset="0"/>
            </a:endParaRP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6096000" y="5562600"/>
            <a:ext cx="27432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be-BY" sz="2000" b="1">
                <a:latin typeface="Times New Roman" pitchFamily="18" charset="0"/>
              </a:rPr>
              <a:t>Вәлишин-уҡытыусы,</a:t>
            </a:r>
          </a:p>
          <a:p>
            <a:pPr algn="ctr"/>
            <a:r>
              <a:rPr lang="be-BY" sz="2000" b="1">
                <a:latin typeface="Times New Roman" pitchFamily="18" charset="0"/>
              </a:rPr>
              <a:t> өс бала атаһы</a:t>
            </a:r>
            <a:endParaRPr lang="ru-RU" sz="2000" b="1">
              <a:latin typeface="Times New Roman" pitchFamily="18" charset="0"/>
            </a:endParaRP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3505200" y="2667000"/>
            <a:ext cx="2667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be-BY" sz="2400" b="1">
                <a:latin typeface="Times New Roman" pitchFamily="18" charset="0"/>
              </a:rPr>
              <a:t>Лирик герой –</a:t>
            </a:r>
          </a:p>
          <a:p>
            <a:r>
              <a:rPr lang="be-BY" sz="2400" b="1">
                <a:latin typeface="Times New Roman" pitchFamily="18" charset="0"/>
              </a:rPr>
              <a:t> автор</a:t>
            </a:r>
            <a:endParaRPr lang="ru-RU" sz="2400" b="1">
              <a:latin typeface="Times New Roman" pitchFamily="18" charset="0"/>
            </a:endParaRPr>
          </a:p>
        </p:txBody>
      </p:sp>
      <p:sp>
        <p:nvSpPr>
          <p:cNvPr id="8202" name="Line 13"/>
          <p:cNvSpPr>
            <a:spLocks noChangeShapeType="1"/>
          </p:cNvSpPr>
          <p:nvPr/>
        </p:nvSpPr>
        <p:spPr bwMode="auto">
          <a:xfrm flipH="1">
            <a:off x="4724400" y="3657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203" name="Line 14"/>
          <p:cNvSpPr>
            <a:spLocks noChangeShapeType="1"/>
          </p:cNvSpPr>
          <p:nvPr/>
        </p:nvSpPr>
        <p:spPr bwMode="auto">
          <a:xfrm flipH="1">
            <a:off x="1600200" y="4953000"/>
            <a:ext cx="2590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204" name="Line 15"/>
          <p:cNvSpPr>
            <a:spLocks noChangeShapeType="1"/>
          </p:cNvSpPr>
          <p:nvPr/>
        </p:nvSpPr>
        <p:spPr bwMode="auto">
          <a:xfrm>
            <a:off x="5334000" y="4953000"/>
            <a:ext cx="2057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205" name="Line 16"/>
          <p:cNvSpPr>
            <a:spLocks noChangeShapeType="1"/>
          </p:cNvSpPr>
          <p:nvPr/>
        </p:nvSpPr>
        <p:spPr bwMode="auto">
          <a:xfrm flipH="1">
            <a:off x="4572000" y="4953000"/>
            <a:ext cx="1524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BCA4F3B7-6A1D-470E-9F89-949BBE045478}" type="slidenum">
              <a:rPr lang="ru-RU"/>
              <a:pPr>
                <a:defRPr/>
              </a:pPr>
              <a:t>8</a:t>
            </a:fld>
            <a:endParaRPr lang="ru-RU"/>
          </a:p>
        </p:txBody>
      </p:sp>
      <p:sp>
        <p:nvSpPr>
          <p:cNvPr id="28674" name="AutoShape 2"/>
          <p:cNvSpPr>
            <a:spLocks noGrp="1" noChangeArrowheads="1"/>
          </p:cNvSpPr>
          <p:nvPr>
            <p:ph type="title"/>
          </p:nvPr>
        </p:nvSpPr>
        <p:spPr>
          <a:xfrm>
            <a:off x="228600" y="762000"/>
            <a:ext cx="8458200" cy="1143000"/>
          </a:xfrm>
          <a:solidFill>
            <a:schemeClr val="accent2"/>
          </a:solidFill>
        </p:spPr>
        <p:txBody>
          <a:bodyPr/>
          <a:lstStyle/>
          <a:p>
            <a:r>
              <a:rPr lang="ru-RU" smtClean="0">
                <a:solidFill>
                  <a:srgbClr val="CC3300"/>
                </a:solidFill>
                <a:latin typeface="a_Helver(05%) Bashkir" pitchFamily="34" charset="0"/>
              </a:rPr>
              <a:t>Поэманың художестволы үҙенсәлектәре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286000"/>
            <a:ext cx="8458200" cy="3733800"/>
          </a:xfrm>
          <a:solidFill>
            <a:schemeClr val="accent2"/>
          </a:solidFill>
        </p:spPr>
        <p:txBody>
          <a:bodyPr/>
          <a:lstStyle/>
          <a:p>
            <a:pPr>
              <a:lnSpc>
                <a:spcPct val="90000"/>
              </a:lnSpc>
            </a:pPr>
            <a:r>
              <a:rPr lang="be-BY" sz="2400" b="1" smtClean="0">
                <a:latin typeface="Times New Roman" pitchFamily="18" charset="0"/>
              </a:rPr>
              <a:t>Сюжеты, композицион ҡоролошо үҙенсәлекле.</a:t>
            </a:r>
          </a:p>
          <a:p>
            <a:pPr>
              <a:lnSpc>
                <a:spcPct val="90000"/>
              </a:lnSpc>
            </a:pPr>
            <a:r>
              <a:rPr lang="be-BY" sz="2400" b="1" smtClean="0">
                <a:latin typeface="Times New Roman" pitchFamily="18" charset="0"/>
              </a:rPr>
              <a:t>Новеллизм – сюжетының өҙөлөп тороуы.</a:t>
            </a:r>
          </a:p>
          <a:p>
            <a:pPr>
              <a:lnSpc>
                <a:spcPct val="90000"/>
              </a:lnSpc>
            </a:pPr>
            <a:r>
              <a:rPr lang="be-BY" sz="2400" b="1" smtClean="0">
                <a:latin typeface="Times New Roman" pitchFamily="18" charset="0"/>
              </a:rPr>
              <a:t>Автор – лирик герой - үҙе поэмала ҡатнаша, геройҙар менән бергә йәшәй, улар менән һөйләшә.</a:t>
            </a:r>
          </a:p>
          <a:p>
            <a:pPr>
              <a:lnSpc>
                <a:spcPct val="90000"/>
              </a:lnSpc>
            </a:pPr>
            <a:r>
              <a:rPr lang="be-BY" sz="2400" b="1" smtClean="0">
                <a:latin typeface="Times New Roman" pitchFamily="18" charset="0"/>
              </a:rPr>
              <a:t>Лирик сигенеүҙәр хас.</a:t>
            </a:r>
          </a:p>
          <a:p>
            <a:pPr>
              <a:lnSpc>
                <a:spcPct val="90000"/>
              </a:lnSpc>
            </a:pPr>
            <a:r>
              <a:rPr lang="be-BY" sz="2400" b="1" smtClean="0">
                <a:latin typeface="Times New Roman" pitchFamily="18" charset="0"/>
              </a:rPr>
              <a:t>Диалогтар, монологтар.</a:t>
            </a:r>
          </a:p>
          <a:p>
            <a:pPr>
              <a:lnSpc>
                <a:spcPct val="90000"/>
              </a:lnSpc>
            </a:pPr>
            <a:r>
              <a:rPr lang="be-BY" sz="2400" b="1" smtClean="0">
                <a:latin typeface="Times New Roman" pitchFamily="18" charset="0"/>
              </a:rPr>
              <a:t>Риторик һорауҙар, риторик өндәүҙәр,</a:t>
            </a:r>
          </a:p>
          <a:p>
            <a:pPr>
              <a:lnSpc>
                <a:spcPct val="90000"/>
              </a:lnSpc>
            </a:pPr>
            <a:r>
              <a:rPr lang="be-BY" sz="2400" b="1" smtClean="0">
                <a:latin typeface="Times New Roman" pitchFamily="18" charset="0"/>
              </a:rPr>
              <a:t>Төрлө һүрәтләү саралары (эпитеттар, метафоралар, метонимиялар һб)</a:t>
            </a:r>
            <a:endParaRPr lang="ru-RU" sz="2400" b="1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CD874CF5-3B53-4373-A2D2-CC61360865E2}" type="slidenum">
              <a:rPr lang="ru-RU"/>
              <a:pPr>
                <a:defRPr/>
              </a:pPr>
              <a:t>9</a:t>
            </a:fld>
            <a:endParaRPr lang="ru-RU"/>
          </a:p>
        </p:txBody>
      </p:sp>
      <p:sp>
        <p:nvSpPr>
          <p:cNvPr id="10242" name="AutoShape 2"/>
          <p:cNvSpPr>
            <a:spLocks noGrp="1" noChangeArrowheads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pPr eaLnBrk="1" hangingPunct="1"/>
            <a:r>
              <a:rPr lang="be-BY" smtClean="0"/>
              <a:t>  </a:t>
            </a:r>
            <a:r>
              <a:rPr lang="be-BY" smtClean="0">
                <a:latin typeface="Times New Roman" pitchFamily="18" charset="0"/>
              </a:rPr>
              <a:t>Баязит Бикбай:</a:t>
            </a:r>
            <a:endParaRPr lang="ru-RU" smtClean="0">
              <a:latin typeface="Times New Roman" pitchFamily="18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62200"/>
            <a:ext cx="8382000" cy="3724275"/>
          </a:xfrm>
          <a:solidFill>
            <a:schemeClr val="accent2"/>
          </a:solidFill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4000" b="1" smtClean="0">
                <a:solidFill>
                  <a:srgbClr val="375439"/>
                </a:solidFill>
                <a:latin typeface="Times New Roman" pitchFamily="18" charset="0"/>
              </a:rPr>
              <a:t>«</a:t>
            </a:r>
            <a:r>
              <a:rPr lang="be-BY" sz="4000" b="1" smtClean="0">
                <a:solidFill>
                  <a:srgbClr val="375439"/>
                </a:solidFill>
                <a:latin typeface="Times New Roman" pitchFamily="18" charset="0"/>
              </a:rPr>
              <a:t>Ғәлимов Сәләм  – беҙҙең шиғриәтебеҙҙең  шоңҡары. 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be-BY" sz="4000" b="1" smtClean="0">
                <a:solidFill>
                  <a:srgbClr val="375439"/>
                </a:solidFill>
                <a:latin typeface="Times New Roman" pitchFamily="18" charset="0"/>
              </a:rPr>
              <a:t>     Ул  яулаған  бейеклектәр,  ул  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be-BY" sz="4000" b="1" smtClean="0">
                <a:solidFill>
                  <a:srgbClr val="375439"/>
                </a:solidFill>
                <a:latin typeface="Times New Roman" pitchFamily="18" charset="0"/>
              </a:rPr>
              <a:t>ынтылған киңлектәр  әле  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be-BY" sz="4000" b="1" smtClean="0">
                <a:solidFill>
                  <a:srgbClr val="375439"/>
                </a:solidFill>
                <a:latin typeface="Times New Roman" pitchFamily="18" charset="0"/>
              </a:rPr>
              <a:t> күптәрҙе  рухландырыр</a:t>
            </a:r>
            <a:r>
              <a:rPr lang="ru-RU" sz="4000" b="1" smtClean="0">
                <a:solidFill>
                  <a:srgbClr val="375439"/>
                </a:solidFill>
                <a:latin typeface="Times New Roman" pitchFamily="18" charset="0"/>
              </a:rPr>
              <a:t>».</a:t>
            </a:r>
            <a:r>
              <a:rPr lang="ru-RU" sz="4000" b="1" smtClean="0">
                <a:solidFill>
                  <a:srgbClr val="375439"/>
                </a:solidFill>
                <a:latin typeface="a_Helver(15%) Bashkir" pitchFamily="34" charset="0"/>
              </a:rPr>
              <a:t> 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b="1" smtClean="0">
                <a:solidFill>
                  <a:srgbClr val="375439"/>
                </a:solidFill>
                <a:latin typeface="a_Helver(15%) Bashkir" pitchFamily="34" charset="0"/>
              </a:rPr>
              <a:t>                                      </a:t>
            </a:r>
          </a:p>
          <a:p>
            <a:pPr eaLnBrk="1" hangingPunct="1">
              <a:lnSpc>
                <a:spcPct val="90000"/>
              </a:lnSpc>
            </a:pPr>
            <a:endParaRPr lang="ru-RU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Капсулы">
  <a:themeElements>
    <a:clrScheme name="Капсулы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Капсулы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апсулы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220</TotalTime>
  <Words>338</Words>
  <Application>Microsoft Office PowerPoint</Application>
  <PresentationFormat>Экран (4:3)</PresentationFormat>
  <Paragraphs>82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Arial</vt:lpstr>
      <vt:lpstr>Wingdings</vt:lpstr>
      <vt:lpstr>Calibri</vt:lpstr>
      <vt:lpstr>Times New Roman</vt:lpstr>
      <vt:lpstr>a_Helver(15%) Bashkir</vt:lpstr>
      <vt:lpstr>Lucida Sans Unicode</vt:lpstr>
      <vt:lpstr>a_Helver(05%) Bashkir</vt:lpstr>
      <vt:lpstr>Капсулы</vt:lpstr>
      <vt:lpstr>Ғ.Сәләмдең “Бала” поэмаһы  (10 класс өсөн дәрес-проект)</vt:lpstr>
      <vt:lpstr>Слайд 2</vt:lpstr>
      <vt:lpstr>Ғ.Сәләм “Бала” (поэма, 1939)</vt:lpstr>
      <vt:lpstr>                Һүҙлек  һүҙҙәре</vt:lpstr>
      <vt:lpstr>Поэманың  сюжеты</vt:lpstr>
      <vt:lpstr>Поэмала бирелгән проблемалар</vt:lpstr>
      <vt:lpstr>     Поэманың образдар системаһы</vt:lpstr>
      <vt:lpstr>Поэманың художестволы үҙенсәлектәре</vt:lpstr>
      <vt:lpstr>  Баязит Бикбай:</vt:lpstr>
      <vt:lpstr>Слайд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revaz</cp:lastModifiedBy>
  <cp:revision>17</cp:revision>
  <cp:lastPrinted>1601-01-01T00:00:00Z</cp:lastPrinted>
  <dcterms:created xsi:type="dcterms:W3CDTF">1601-01-01T00:00:00Z</dcterms:created>
  <dcterms:modified xsi:type="dcterms:W3CDTF">2013-03-28T18:42:36Z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