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>
        <p:scale>
          <a:sx n="64" d="100"/>
          <a:sy n="64" d="100"/>
        </p:scale>
        <p:origin x="-66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7"/>
          <p:cNvGrpSpPr>
            <a:grpSpLocks/>
          </p:cNvGrpSpPr>
          <p:nvPr/>
        </p:nvGrpSpPr>
        <p:grpSpPr bwMode="auto">
          <a:xfrm>
            <a:off x="2663825" y="-6350"/>
            <a:ext cx="6486525" cy="6870700"/>
            <a:chOff x="1678" y="-4"/>
            <a:chExt cx="4086" cy="4328"/>
          </a:xfrm>
        </p:grpSpPr>
        <p:pic>
          <p:nvPicPr>
            <p:cNvPr id="5" name="Прямоугольник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8" y="-4"/>
              <a:ext cx="4086" cy="4328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680" y="0"/>
              <a:ext cx="408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15017E8-1805-4BF4-96FC-2FE97777E63A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9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DF948F3-9A8B-4EE3-9E06-76EED7396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8EF7D-FF08-4D81-A98C-706D6C40C317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B2A0-EF7B-4F68-BED7-93A5A8BD7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2DE07B-57F1-4614-8AC3-81E6946C3565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A9751FF-24D0-482B-AAE2-05D8EA839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6994-6FC0-470F-95FD-1A612E6ED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0B81C-28C9-45AD-B1BC-EA6D87BDE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713F-4ECF-4C4F-8D04-F2B533761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3FFEE-57A7-40B2-878E-E077E55BA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B8BD5-8383-4F69-911D-4243EACFD3BD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A0B91-FBD0-4D73-A325-6F1E13275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CAFEBBB-BFF2-4B3C-87B9-32F36B81BCAF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661B16-4B1E-4B71-A78D-C1613ACE2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E00C0-EC18-419D-BFDB-5B08CBEA9945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DA5BD-604E-44E6-B53C-F28EE7A9F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DD3D-FA6F-466C-B3AA-61FC3EFD28F7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F0A22-F52B-470A-BB26-7002977D2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62C74-24C8-4F91-A355-DB309779D267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D444D-45C5-4DD2-8E38-B1694B737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86A4-8B26-4886-90BA-7823D49C866F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19B9-04F6-485E-A304-B27A591D2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2B49-C9EB-45D3-B448-CA73AE005AD6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7871D-B57E-4B77-A91F-0274AB60E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FD2A52-B4E4-4975-80D7-5E081A560A11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34C426-5D57-43EB-A14B-660A4F588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7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03BC8E4-5B61-48DA-AAB2-B7C246F9030B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7312130E-57A4-4607-8B2D-9C01658EC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702" r:id="rId9"/>
    <p:sldLayoutId id="2147483693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eg"/><Relationship Id="rId7" Type="http://schemas.openxmlformats.org/officeDocument/2006/relationships/image" Target="../media/image8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43.jpeg"/><Relationship Id="rId9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1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1.jpeg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10" Type="http://schemas.openxmlformats.org/officeDocument/2006/relationships/image" Target="../media/image239.jpeg"/><Relationship Id="rId4" Type="http://schemas.openxmlformats.org/officeDocument/2006/relationships/image" Target="../media/image233.jpeg"/><Relationship Id="rId9" Type="http://schemas.openxmlformats.org/officeDocument/2006/relationships/image" Target="../media/image23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Космические Войска России</a:t>
            </a:r>
            <a:endParaRPr lang="ru-RU" sz="6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5602288"/>
            <a:ext cx="9156700" cy="126206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300" dirty="0" smtClean="0">
                <a:solidFill>
                  <a:srgbClr val="92D050"/>
                </a:solidFill>
              </a:rPr>
              <a:t>Плесецк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звёздная космическая гавань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pleseck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989138"/>
            <a:ext cx="7620000" cy="42481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997352" cy="25922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AF278B"/>
                </a:solidFill>
              </a:rPr>
              <a:t>12 апреля 1961 года был запущен космический корабль «Восток», пилотируемый нашим соотечественником </a:t>
            </a:r>
            <a:br>
              <a:rPr lang="ru-RU" sz="3200" dirty="0" smtClean="0">
                <a:solidFill>
                  <a:srgbClr val="AF278B"/>
                </a:solidFill>
              </a:rPr>
            </a:br>
            <a:r>
              <a:rPr lang="ru-RU" sz="3200" dirty="0" smtClean="0">
                <a:solidFill>
                  <a:srgbClr val="AF278B"/>
                </a:solidFill>
              </a:rPr>
              <a:t>Ю.А. Гагариным</a:t>
            </a:r>
            <a:r>
              <a:rPr lang="ru-RU" sz="3200" dirty="0" smtClean="0">
                <a:solidFill>
                  <a:srgbClr val="8D1F70"/>
                </a:solidFill>
              </a:rPr>
              <a:t>  </a:t>
            </a:r>
            <a:endParaRPr lang="ru-RU" sz="3200" dirty="0">
              <a:solidFill>
                <a:srgbClr val="8D1F70"/>
              </a:solidFill>
            </a:endParaRPr>
          </a:p>
        </p:txBody>
      </p:sp>
      <p:pic>
        <p:nvPicPr>
          <p:cNvPr id="4" name="Содержимое 3" descr="0_29182_a629c1e3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3068638"/>
            <a:ext cx="4537075" cy="3529012"/>
          </a:xfrm>
        </p:spPr>
      </p:pic>
      <p:pic>
        <p:nvPicPr>
          <p:cNvPr id="5" name="Рисунок 4" descr="999613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620713"/>
            <a:ext cx="338455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0" y="-13218"/>
            <a:ext cx="8280920" cy="2160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50D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Космодром "Плесецк" расположен </a:t>
            </a:r>
            <a:br>
              <a:rPr lang="ru-RU" sz="2800" dirty="0" smtClean="0">
                <a:solidFill>
                  <a:srgbClr val="50D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50D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в180 км к югу от Архангельска неподалеку от железнодорожной станции "</a:t>
            </a:r>
            <a:r>
              <a:rPr lang="ru-RU" sz="2800" dirty="0" err="1" smtClean="0">
                <a:solidFill>
                  <a:srgbClr val="50D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Плесецкая</a:t>
            </a:r>
            <a:r>
              <a:rPr lang="ru-RU" sz="2800" dirty="0" smtClean="0">
                <a:solidFill>
                  <a:srgbClr val="50D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Северной железной дороги </a:t>
            </a:r>
            <a:endParaRPr lang="ru-RU" sz="2800" dirty="0">
              <a:solidFill>
                <a:srgbClr val="50D4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photo_original_155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205038"/>
            <a:ext cx="7921625" cy="43561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7992888" cy="309634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62243F"/>
                </a:solidFill>
              </a:rPr>
              <a:t>Основан в </a:t>
            </a:r>
            <a:br>
              <a:rPr lang="ru-RU" sz="4400" dirty="0" smtClean="0">
                <a:solidFill>
                  <a:srgbClr val="62243F"/>
                </a:solidFill>
              </a:rPr>
            </a:br>
            <a:r>
              <a:rPr lang="ru-RU" sz="4400" dirty="0" smtClean="0">
                <a:solidFill>
                  <a:srgbClr val="62243F"/>
                </a:solidFill>
              </a:rPr>
              <a:t>1960 году </a:t>
            </a:r>
            <a:br>
              <a:rPr lang="ru-RU" sz="4400" dirty="0" smtClean="0">
                <a:solidFill>
                  <a:srgbClr val="62243F"/>
                </a:solidFill>
              </a:rPr>
            </a:br>
            <a:r>
              <a:rPr lang="ru-RU" sz="4400" dirty="0" smtClean="0">
                <a:solidFill>
                  <a:srgbClr val="62243F"/>
                </a:solidFill>
              </a:rPr>
              <a:t>как </a:t>
            </a:r>
            <a:br>
              <a:rPr lang="ru-RU" sz="4400" dirty="0" smtClean="0">
                <a:solidFill>
                  <a:srgbClr val="62243F"/>
                </a:solidFill>
              </a:rPr>
            </a:br>
            <a:r>
              <a:rPr lang="ru-RU" sz="4400" dirty="0" smtClean="0">
                <a:solidFill>
                  <a:srgbClr val="62243F"/>
                </a:solidFill>
              </a:rPr>
              <a:t>первая </a:t>
            </a:r>
            <a:br>
              <a:rPr lang="ru-RU" sz="4400" dirty="0" smtClean="0">
                <a:solidFill>
                  <a:srgbClr val="62243F"/>
                </a:solidFill>
              </a:rPr>
            </a:br>
            <a:r>
              <a:rPr lang="ru-RU" sz="4400" dirty="0" smtClean="0">
                <a:solidFill>
                  <a:srgbClr val="62243F"/>
                </a:solidFill>
              </a:rPr>
              <a:t>отечественная </a:t>
            </a:r>
            <a:br>
              <a:rPr lang="ru-RU" sz="4400" dirty="0" smtClean="0">
                <a:solidFill>
                  <a:srgbClr val="62243F"/>
                </a:solidFill>
              </a:rPr>
            </a:br>
            <a:r>
              <a:rPr lang="ru-RU" sz="4400" dirty="0" smtClean="0">
                <a:solidFill>
                  <a:srgbClr val="62243F"/>
                </a:solidFill>
              </a:rPr>
              <a:t>ракетная база</a:t>
            </a:r>
            <a:endParaRPr lang="ru-RU" sz="4400" dirty="0">
              <a:solidFill>
                <a:srgbClr val="62243F"/>
              </a:solidFill>
            </a:endParaRPr>
          </a:p>
        </p:txBody>
      </p:sp>
      <p:pic>
        <p:nvPicPr>
          <p:cNvPr id="4" name="Содержимое 3" descr="ПЛ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1700" y="549275"/>
            <a:ext cx="4324350" cy="51117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B59673"/>
                </a:solidFill>
              </a:rPr>
              <a:t>Запуск КА "Космос-112«</a:t>
            </a:r>
            <a:br>
              <a:rPr lang="ru-RU" dirty="0" smtClean="0">
                <a:solidFill>
                  <a:srgbClr val="B59673"/>
                </a:solidFill>
              </a:rPr>
            </a:br>
            <a:r>
              <a:rPr lang="ru-RU" dirty="0" smtClean="0">
                <a:solidFill>
                  <a:srgbClr val="B59673"/>
                </a:solidFill>
              </a:rPr>
              <a:t>17 марта 1966 года</a:t>
            </a:r>
            <a:endParaRPr lang="ru-RU" dirty="0">
              <a:solidFill>
                <a:srgbClr val="B59673"/>
              </a:solidFill>
            </a:endParaRPr>
          </a:p>
        </p:txBody>
      </p:sp>
      <p:pic>
        <p:nvPicPr>
          <p:cNvPr id="4" name="Содержимое 3" descr="x400_pictures_0208282436.jpg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882775"/>
            <a:ext cx="7343775" cy="47148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036496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300" i="1" dirty="0" smtClean="0">
                <a:solidFill>
                  <a:schemeClr val="tx1">
                    <a:lumMod val="75000"/>
                  </a:schemeClr>
                </a:solidFill>
              </a:rPr>
              <a:t>«Свободный»- </a:t>
            </a:r>
            <a:r>
              <a:rPr lang="ru-RU" sz="4000" i="1" dirty="0" smtClean="0">
                <a:solidFill>
                  <a:srgbClr val="1A1561"/>
                </a:solidFill>
              </a:rPr>
              <a:t>дальневосточный , космический форпост России</a:t>
            </a:r>
            <a:endParaRPr lang="ru-RU" i="1" dirty="0">
              <a:solidFill>
                <a:srgbClr val="1A1561"/>
              </a:solidFill>
            </a:endParaRPr>
          </a:p>
        </p:txBody>
      </p:sp>
      <p:pic>
        <p:nvPicPr>
          <p:cNvPr id="4" name="Содержимое 3" descr="kosmodrom svobodny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2781300"/>
            <a:ext cx="9137650" cy="302418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968552" cy="5753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809533"/>
                </a:solidFill>
              </a:rPr>
              <a:t>Первым начальником космодрома стал генерал-майор Александр Николаевич </a:t>
            </a:r>
            <a:r>
              <a:rPr lang="ru-RU" i="1" dirty="0" err="1" smtClean="0">
                <a:solidFill>
                  <a:srgbClr val="809533"/>
                </a:solidFill>
              </a:rPr>
              <a:t>Винидиктов</a:t>
            </a:r>
            <a:endParaRPr lang="ru-RU" i="1" dirty="0">
              <a:solidFill>
                <a:srgbClr val="809533"/>
              </a:solidFill>
            </a:endParaRPr>
          </a:p>
        </p:txBody>
      </p:sp>
      <p:pic>
        <p:nvPicPr>
          <p:cNvPr id="4" name="Содержимое 3" descr="vinidiktov_alex_ni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43450" y="304800"/>
            <a:ext cx="4119563" cy="61388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67" y="116632"/>
            <a:ext cx="4824536" cy="568178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A3AF0D"/>
                </a:solidFill>
              </a:rPr>
              <a:t>4 марта 1997 стартом ракеты-носителя </a:t>
            </a:r>
            <a:br>
              <a:rPr lang="ru-RU" sz="3200" dirty="0" smtClean="0">
                <a:solidFill>
                  <a:srgbClr val="A3AF0D"/>
                </a:solidFill>
              </a:rPr>
            </a:br>
            <a:r>
              <a:rPr lang="ru-RU" sz="3200" dirty="0" smtClean="0">
                <a:solidFill>
                  <a:srgbClr val="A3AF0D"/>
                </a:solidFill>
              </a:rPr>
              <a:t>«Старт 1.2» с космическим аппаратом «</a:t>
            </a:r>
            <a:r>
              <a:rPr lang="ru-RU" sz="3200" dirty="0" err="1" smtClean="0">
                <a:solidFill>
                  <a:srgbClr val="A3AF0D"/>
                </a:solidFill>
              </a:rPr>
              <a:t>Зея</a:t>
            </a:r>
            <a:r>
              <a:rPr lang="ru-RU" sz="3200" dirty="0" smtClean="0">
                <a:solidFill>
                  <a:srgbClr val="A3AF0D"/>
                </a:solidFill>
              </a:rPr>
              <a:t>»</a:t>
            </a:r>
            <a:br>
              <a:rPr lang="ru-RU" sz="3200" dirty="0" smtClean="0">
                <a:solidFill>
                  <a:srgbClr val="A3AF0D"/>
                </a:solidFill>
              </a:rPr>
            </a:br>
            <a:r>
              <a:rPr lang="ru-RU" sz="3200" dirty="0" smtClean="0">
                <a:solidFill>
                  <a:srgbClr val="A3AF0D"/>
                </a:solidFill>
              </a:rPr>
              <a:t>на борту началась история российского космодрома «Свободный»</a:t>
            </a:r>
            <a:endParaRPr lang="ru-RU" sz="3200" dirty="0">
              <a:solidFill>
                <a:srgbClr val="A3AF0D"/>
              </a:solidFill>
            </a:endParaRPr>
          </a:p>
        </p:txBody>
      </p:sp>
      <p:pic>
        <p:nvPicPr>
          <p:cNvPr id="6" name="Содержимое 5" descr="0_86223_d9c56080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404813"/>
            <a:ext cx="4464050" cy="59055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6010" y="332656"/>
            <a:ext cx="3635896" cy="50851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1A1561"/>
                </a:solidFill>
              </a:rPr>
              <a:t>В ночь на 26 апреля 2006 с космодрома был запущен израильский спутник</a:t>
            </a:r>
            <a:endParaRPr lang="ru-RU" i="1" dirty="0">
              <a:solidFill>
                <a:srgbClr val="1A1561"/>
              </a:solidFill>
            </a:endParaRPr>
          </a:p>
        </p:txBody>
      </p:sp>
      <p:pic>
        <p:nvPicPr>
          <p:cNvPr id="4" name="Содержимое 3" descr="6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76250"/>
            <a:ext cx="5545138" cy="576103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175557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Главный испытательный центр имени Г. С. Титова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0_5ba64_cb5d9ab6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989138"/>
            <a:ext cx="7705725" cy="43942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23813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>
            <a:hlinkClick r:id="" action="ppaction://hlinkshowjump?jump=nextslide" highlightClick="1"/>
          </p:cNvPr>
          <p:cNvSpPr/>
          <p:nvPr/>
        </p:nvSpPr>
        <p:spPr>
          <a:xfrm>
            <a:off x="250825" y="0"/>
            <a:ext cx="2160588" cy="15843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TextBox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115888"/>
            <a:ext cx="2249488" cy="1279525"/>
          </a:xfrm>
          <a:prstGeom prst="rect">
            <a:avLst/>
          </a:prstGeom>
          <a:noFill/>
        </p:spPr>
      </p:pic>
      <p:sp>
        <p:nvSpPr>
          <p:cNvPr id="6" name="Горизонтальный свиток 5">
            <a:hlinkClick r:id="rId4" action="ppaction://hlinksldjump"/>
          </p:cNvPr>
          <p:cNvSpPr/>
          <p:nvPr/>
        </p:nvSpPr>
        <p:spPr>
          <a:xfrm>
            <a:off x="6710363" y="23813"/>
            <a:ext cx="2232025" cy="13684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TextBox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113" y="401638"/>
            <a:ext cx="2279650" cy="549275"/>
          </a:xfrm>
          <a:prstGeom prst="rect">
            <a:avLst/>
          </a:prstGeom>
          <a:noFill/>
        </p:spPr>
      </p:pic>
      <p:sp>
        <p:nvSpPr>
          <p:cNvPr id="8" name="Горизонтальный свиток 7">
            <a:hlinkClick r:id="" action="ppaction://hlinkshowjump?jump=nextslide" highlightClick="1"/>
          </p:cNvPr>
          <p:cNvSpPr/>
          <p:nvPr/>
        </p:nvSpPr>
        <p:spPr>
          <a:xfrm>
            <a:off x="319088" y="5078413"/>
            <a:ext cx="2076450" cy="158273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Горизонтальный свиток 9">
            <a:hlinkClick r:id="" action="ppaction://hlinkshowjump?jump=lastslide" highlightClick="1"/>
          </p:cNvPr>
          <p:cNvSpPr/>
          <p:nvPr/>
        </p:nvSpPr>
        <p:spPr>
          <a:xfrm>
            <a:off x="298450" y="2420938"/>
            <a:ext cx="2112963" cy="151288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Горизонтальный свиток 11">
            <a:hlinkClick r:id="" action="ppaction://hlinkshowjump?jump=lastslide" highlightClick="1"/>
          </p:cNvPr>
          <p:cNvSpPr/>
          <p:nvPr/>
        </p:nvSpPr>
        <p:spPr>
          <a:xfrm>
            <a:off x="6854825" y="5386388"/>
            <a:ext cx="2109788" cy="147161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Горизонтальный свиток 13">
            <a:hlinkClick r:id="" action="ppaction://hlinkshowjump?jump=lastslide" highlightClick="1"/>
          </p:cNvPr>
          <p:cNvSpPr/>
          <p:nvPr/>
        </p:nvSpPr>
        <p:spPr>
          <a:xfrm>
            <a:off x="6794500" y="2351088"/>
            <a:ext cx="2232025" cy="156686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TextBox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3725" y="5486400"/>
            <a:ext cx="2163763" cy="1262063"/>
          </a:xfrm>
          <a:prstGeom prst="rect">
            <a:avLst/>
          </a:prstGeom>
          <a:noFill/>
        </p:spPr>
      </p:pic>
      <p:sp>
        <p:nvSpPr>
          <p:cNvPr id="2" name="Вертикальный свиток 1"/>
          <p:cNvSpPr/>
          <p:nvPr/>
        </p:nvSpPr>
        <p:spPr>
          <a:xfrm>
            <a:off x="3222625" y="2162175"/>
            <a:ext cx="3059113" cy="213360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TextBox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8525" y="2487613"/>
            <a:ext cx="2749550" cy="1285875"/>
          </a:xfrm>
          <a:prstGeom prst="rect">
            <a:avLst/>
          </a:prstGeom>
          <a:noFill/>
        </p:spPr>
      </p:pic>
      <p:pic>
        <p:nvPicPr>
          <p:cNvPr id="13" name="TextBox 12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875" y="5211763"/>
            <a:ext cx="2065338" cy="1262062"/>
          </a:xfrm>
          <a:prstGeom prst="rect">
            <a:avLst/>
          </a:prstGeom>
          <a:noFill/>
        </p:spPr>
      </p:pic>
      <p:pic>
        <p:nvPicPr>
          <p:cNvPr id="9" name="TextBox 8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2590800"/>
            <a:ext cx="2151063" cy="1090613"/>
          </a:xfrm>
          <a:prstGeom prst="rect">
            <a:avLst/>
          </a:prstGeom>
          <a:noFill/>
        </p:spPr>
      </p:pic>
      <p:pic>
        <p:nvPicPr>
          <p:cNvPr id="11" name="TextBox 10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18325" y="2646363"/>
            <a:ext cx="2024063" cy="987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2" y="692696"/>
            <a:ext cx="5040560" cy="41044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i="1" dirty="0" smtClean="0">
                <a:solidFill>
                  <a:srgbClr val="EE7272"/>
                </a:solidFill>
              </a:rPr>
              <a:t>Г. С. Титов, в честь которого назван главный испытательный центр</a:t>
            </a:r>
            <a:endParaRPr lang="ru-RU" sz="4400" i="1" dirty="0">
              <a:solidFill>
                <a:srgbClr val="EE7272"/>
              </a:solidFill>
            </a:endParaRPr>
          </a:p>
        </p:txBody>
      </p:sp>
      <p:pic>
        <p:nvPicPr>
          <p:cNvPr id="5" name="Содержимое 4" descr="2088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15888"/>
            <a:ext cx="3816350" cy="583406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05" y="260648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1A1561"/>
                </a:solidFill>
              </a:rPr>
              <a:t>Первый искусственный спутник Земли</a:t>
            </a:r>
            <a:endParaRPr lang="ru-RU" dirty="0">
              <a:solidFill>
                <a:srgbClr val="1A1561"/>
              </a:solidFill>
            </a:endParaRPr>
          </a:p>
        </p:txBody>
      </p:sp>
      <p:pic>
        <p:nvPicPr>
          <p:cNvPr id="4" name="Содержимое 3" descr="2977753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1878013"/>
            <a:ext cx="8289925" cy="47482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064896" cy="152478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1D0A5"/>
                </a:solidFill>
              </a:rPr>
              <a:t>Главный испытательный центр сегодня продолжает успешно решать стоящие перед ним задачи</a:t>
            </a:r>
            <a:endParaRPr lang="ru-RU" dirty="0">
              <a:solidFill>
                <a:srgbClr val="F1D0A5"/>
              </a:solidFill>
            </a:endParaRPr>
          </a:p>
        </p:txBody>
      </p:sp>
      <p:pic>
        <p:nvPicPr>
          <p:cNvPr id="4" name="Содержимое 3" descr="0_5ba74_5a9b2024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349500"/>
            <a:ext cx="7599362" cy="4392613"/>
          </a:xfrm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8172450" y="5013325"/>
            <a:ext cx="971550" cy="100806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7088" y="533400"/>
            <a:ext cx="5105400" cy="2868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39" name="Picture 5" descr="p1014611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Text Box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025" y="-6350"/>
            <a:ext cx="9290050" cy="1281113"/>
          </a:xfrm>
          <a:prstGeom prst="rect">
            <a:avLst/>
          </a:prstGeom>
          <a:noFill/>
        </p:spPr>
      </p:pic>
      <p:pic>
        <p:nvPicPr>
          <p:cNvPr id="2056" name="Picture 8" descr="news-iq8aIDwTJ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96975"/>
            <a:ext cx="4762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1274262078_164690_image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1268413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pi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516313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20957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3284538"/>
            <a:ext cx="4824412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4" descr="p1014611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0_486bd_fdcf4d46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47625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A15_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429000"/>
            <a:ext cx="5562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2848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125538"/>
            <a:ext cx="3819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A5665E19-4702-4FA2-87D7-844EE7CC07C9_mw800_mh6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2924175"/>
            <a:ext cx="481806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Text Box 13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3813" y="-6350"/>
            <a:ext cx="9259888" cy="13477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5" descr="1333306225_swal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Text Box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146050"/>
            <a:ext cx="9240838" cy="1122363"/>
          </a:xfrm>
          <a:prstGeom prst="rect">
            <a:avLst/>
          </a:prstGeom>
          <a:noFill/>
        </p:spPr>
      </p:pic>
      <p:pic>
        <p:nvPicPr>
          <p:cNvPr id="4104" name="Picture 8" descr="1333306196_swalk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51339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1903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1325" y="2205038"/>
            <a:ext cx="489267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5" descr="8e0ffabf69a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Text Box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109538"/>
            <a:ext cx="9156700" cy="1176337"/>
          </a:xfrm>
          <a:prstGeom prst="rect">
            <a:avLst/>
          </a:prstGeom>
          <a:noFill/>
        </p:spPr>
      </p:pic>
      <p:pic>
        <p:nvPicPr>
          <p:cNvPr id="5128" name="Picture 8" descr="dneprradaratsevastop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5113337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2506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0663" y="3068638"/>
            <a:ext cx="5113337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547813" y="260350"/>
            <a:ext cx="648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rebuchet MS" pitchFamily="34" charset="0"/>
              </a:rPr>
              <a:t>Волга</a:t>
            </a:r>
          </a:p>
        </p:txBody>
      </p:sp>
      <p:pic>
        <p:nvPicPr>
          <p:cNvPr id="44036" name="Picture 8" descr="photo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opy%20of%20rls_volga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" y="1989138"/>
            <a:ext cx="4751387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radarvolgae5x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5275" y="3294063"/>
            <a:ext cx="62452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extBox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3813" y="-207963"/>
            <a:ext cx="9155113" cy="12620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9" name="Picture 5" descr="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Text Box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-42863"/>
            <a:ext cx="9223376" cy="1371601"/>
          </a:xfrm>
          <a:prstGeom prst="rect">
            <a:avLst/>
          </a:prstGeom>
          <a:noFill/>
        </p:spPr>
      </p:pic>
      <p:pic>
        <p:nvPicPr>
          <p:cNvPr id="7176" name="Picture 8" descr="don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341438"/>
            <a:ext cx="5545138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_IMG_8324_fhd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2420938"/>
            <a:ext cx="6264275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лево 1">
            <a:hlinkClick r:id="rId6" action="ppaction://hlinksldjump"/>
          </p:cNvPr>
          <p:cNvSpPr/>
          <p:nvPr/>
        </p:nvSpPr>
        <p:spPr>
          <a:xfrm>
            <a:off x="395288" y="5805488"/>
            <a:ext cx="1512887" cy="93662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204864"/>
            <a:ext cx="7772400" cy="180020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5700" dirty="0">
                <a:solidFill>
                  <a:srgbClr val="FF0000"/>
                </a:solidFill>
              </a:rPr>
              <a:t>Войска воздушно-космической обороны</a:t>
            </a:r>
          </a:p>
        </p:txBody>
      </p:sp>
      <p:pic>
        <p:nvPicPr>
          <p:cNvPr id="4099" name="Rectangle 3"/>
          <p:cNvPicPr>
            <a:picLocks noGrp="1" noChangeArrowheads="1"/>
          </p:cNvPicPr>
          <p:nvPr>
            <p:ph type="sub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4286250"/>
            <a:ext cx="9156700" cy="2578100"/>
          </a:xfrm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85725"/>
            <a:ext cx="5572125" cy="11207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00464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8000" i="1" dirty="0" smtClean="0">
                <a:solidFill>
                  <a:srgbClr val="E480EC"/>
                </a:solidFill>
                <a:latin typeface="+mn-lt"/>
              </a:rPr>
              <a:t>КОСМОДРОМЫ</a:t>
            </a:r>
            <a:endParaRPr lang="ru-RU" sz="8000" i="1" dirty="0">
              <a:solidFill>
                <a:srgbClr val="E480EC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6100" y="4797425"/>
            <a:ext cx="4787900" cy="1800225"/>
          </a:xfrm>
        </p:spPr>
        <p:txBody>
          <a:bodyPr/>
          <a:lstStyle/>
          <a:p>
            <a:pPr algn="l"/>
            <a:r>
              <a:rPr lang="ru-RU" i="1" smtClean="0">
                <a:solidFill>
                  <a:schemeClr val="tx1"/>
                </a:solidFill>
              </a:rPr>
              <a:t>Презентация Гасановой  Мариам , Емельяновой  Александры. </a:t>
            </a:r>
          </a:p>
          <a:p>
            <a:pPr algn="l"/>
            <a:r>
              <a:rPr lang="ru-RU" i="1" smtClean="0">
                <a:solidFill>
                  <a:schemeClr val="tx1"/>
                </a:solidFill>
              </a:rPr>
              <a:t>10 «А»класс, ГБОУ ЦО №1467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9" descr="41492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3572752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44196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Большая_эмблема_Космических_войск_Росс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990600"/>
            <a:ext cx="2873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фла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219575"/>
            <a:ext cx="2882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Rectangle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85725"/>
            <a:ext cx="9156700" cy="860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 descr="41492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2063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slide0007_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33400"/>
            <a:ext cx="36861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x400_images_photos_54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09600"/>
            <a:ext cx="37814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 descr="%D0%A0%D0%9B%D0%A1%20%D0%9F-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505200"/>
            <a:ext cx="33115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 descr="rls_oborona-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556000"/>
            <a:ext cx="39909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4" descr="rls_st-68um_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1447800"/>
            <a:ext cx="344011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Rectangle 17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1588" y="30163"/>
            <a:ext cx="3852862" cy="542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5" name="Picture 6" descr="41492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1 УС КМ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33400"/>
            <a:ext cx="4762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progno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457200"/>
            <a:ext cx="21399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Космос-24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703638"/>
            <a:ext cx="32766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Воронеж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191000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Rectangl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4163" y="-79375"/>
            <a:ext cx="6553200" cy="542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41492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SalaControlSpac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72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78742664_kk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4900" y="487363"/>
            <a:ext cx="4076700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GCKK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191000"/>
            <a:ext cx="88392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Rectangle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49213"/>
            <a:ext cx="9156700" cy="542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41492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Днеп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38893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5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0"/>
            <a:ext cx="47244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дарья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0" y="4084638"/>
            <a:ext cx="3905250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дуна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762000"/>
            <a:ext cx="3733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Воронеж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2057400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Rectangle 11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6350"/>
            <a:ext cx="9156700" cy="706438"/>
          </a:xfrm>
          <a:prstGeom prst="rect">
            <a:avLst/>
          </a:prstGeom>
          <a:noFill/>
        </p:spPr>
      </p:pic>
      <p:sp>
        <p:nvSpPr>
          <p:cNvPr id="2" name="Стрелка влево 1">
            <a:hlinkClick r:id="rId9" action="ppaction://hlinksldjump"/>
          </p:cNvPr>
          <p:cNvSpPr/>
          <p:nvPr/>
        </p:nvSpPr>
        <p:spPr>
          <a:xfrm>
            <a:off x="3889375" y="5637213"/>
            <a:ext cx="1333500" cy="110331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http://www.ewalls.ru/wallpapers/ewalls-ru-oboi-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96838" y="1620838"/>
            <a:ext cx="9332913" cy="32321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://www.nebswebs.com/wallpapers/8f287bf16c72d6d2ba35f2ae0143edea/667_1.jpg"/>
          <p:cNvPicPr>
            <a:picLocks noChangeAspect="1" noChangeArrowheads="1"/>
          </p:cNvPicPr>
          <p:nvPr/>
        </p:nvPicPr>
        <p:blipFill>
          <a:blip r:embed="rId2"/>
          <a:srcRect b="34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2700" y="-6350"/>
            <a:ext cx="9163050" cy="1158875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Военно-космическая академия имени А.Ф.Можайского - один из старейших военных вузов страны. Она ведет свою историю от первой Военно-инженерной школы, созданной указом Петра I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от 16 января 1712 г. Это было первое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России военно-учебное заведение,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котором осуществлялось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Политехническое обучение.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1800 году Военно-инженерная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школа была преобразована во Второй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кадетский корпус. По его подобию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формировались другие военно-учебные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заведения России.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600" dirty="0" smtClean="0">
              <a:solidFill>
                <a:sysClr val="windowText" lastClr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600" dirty="0" smtClean="0">
              <a:solidFill>
                <a:sysClr val="windowText" lastClr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r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начале XIX века кадетский корпус превратился в крупнейший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империи центр по подготовке офицерских артиллерийских и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инженерных кадров для русской армии, которая вступила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длительный период войн с наполеоновской Францией.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Уровень подготовки офицеров в корпусе позволял им 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успешно выполнять самые сложные боевые задачи.</a:t>
            </a:r>
            <a:endParaRPr lang="ru-RU" sz="1600" dirty="0">
              <a:solidFill>
                <a:sysClr val="windowText" lastClr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://csm681.narod.ru/vika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773238"/>
            <a:ext cx="50292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28" name="Picture 4" descr="http://img1.liveinternet.ru/images/attach/c/1/59/332/59332539_Mozhajski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365625"/>
            <a:ext cx="23399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://www.nebswebs.com/wallpapers/8f287bf16c72d6d2ba35f2ae0143edea/667_1.jpg"/>
          <p:cNvPicPr>
            <a:picLocks noChangeAspect="1" noChangeArrowheads="1"/>
          </p:cNvPicPr>
          <p:nvPr/>
        </p:nvPicPr>
        <p:blipFill>
          <a:blip r:embed="rId2"/>
          <a:srcRect b="34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 официальным данным, из всех офицеров гвардейской, полевой и конной артиллерии, принимавших участие в боевых действиях против французов, около 70% были выпускниками Второго кадетского корпуса, в том числе Главнокомандующий русской армией генерал-фельдмаршал светлейший князь М.И. Голенищев-Кутузов; генералы К.Ф. </a:t>
            </a:r>
            <a:r>
              <a:rPr lang="ru-RU" sz="2000" dirty="0" err="1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Левенштерн</a:t>
            </a:r>
            <a:r>
              <a:rPr lang="ru-RU" sz="2000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В.Г. </a:t>
            </a:r>
            <a:r>
              <a:rPr lang="ru-RU" sz="2000" dirty="0" err="1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Костенецкий</a:t>
            </a:r>
            <a:r>
              <a:rPr lang="ru-RU" sz="2000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Л.М. Яшвиль, которые в разное время командовали артиллерией всей русской армии и другие.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sz="36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386" name="Picture 2" descr="http://www.krbibl.ru/steps/img8/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2414588"/>
            <a:ext cx="3073400" cy="4119562"/>
          </a:xfrm>
          <a:prstGeom prst="rect">
            <a:avLst/>
          </a:prstGeom>
          <a:noFill/>
        </p:spPr>
      </p:pic>
      <p:pic>
        <p:nvPicPr>
          <p:cNvPr id="16388" name="Picture 4" descr="http://www.museum.ru/1812/Persons/russ/pic/vg_l1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4350" y="2200275"/>
            <a:ext cx="2670175" cy="3109913"/>
          </a:xfrm>
          <a:prstGeom prst="rect">
            <a:avLst/>
          </a:prstGeom>
          <a:noFill/>
        </p:spPr>
      </p:pic>
      <p:pic>
        <p:nvPicPr>
          <p:cNvPr id="16390" name="Picture 6" descr="http://upload.wikimedia.org/wikipedia/commons/6/6b/Kostenetski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6013" y="4071938"/>
            <a:ext cx="2432050" cy="2792412"/>
          </a:xfrm>
          <a:prstGeom prst="rect">
            <a:avLst/>
          </a:prstGeom>
          <a:noFill/>
        </p:spPr>
      </p:pic>
      <p:pic>
        <p:nvPicPr>
          <p:cNvPr id="16392" name="Picture 8" descr="http://www.museum.ru/1812/Persons/russ/pic/vg_ya04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3363" y="2176463"/>
            <a:ext cx="2566987" cy="2882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www.nebswebs.com/wallpapers/8f287bf16c72d6d2ba35f2ae0143edea/667_1.jpg"/>
          <p:cNvPicPr>
            <a:picLocks noChangeAspect="1" noChangeArrowheads="1"/>
          </p:cNvPicPr>
          <p:nvPr/>
        </p:nvPicPr>
        <p:blipFill>
          <a:blip r:embed="rId2"/>
          <a:srcRect b="34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ln>
                <a:solidFill>
                  <a:srgbClr val="00206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400" b="1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4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19 марта 1955 г. приказом министра обороны СССР Военно-космической академии присвоено имя Александра Федоровича Можайского.</a:t>
            </a: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В 1960 году академия начала подготовку офицеров-специалистов по эксплуатации ракетно-космической техники.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15362" name="Picture 2" descr="http://chitavod.ru/wp-content/uploads/2012/03/mozhayski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9050"/>
            <a:ext cx="4267200" cy="4918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http://www.nebswebs.com/wallpapers/8f287bf16c72d6d2ba35f2ae0143edea/667_1.jpg"/>
          <p:cNvPicPr>
            <a:picLocks noChangeAspect="1" noChangeArrowheads="1"/>
          </p:cNvPicPr>
          <p:nvPr/>
        </p:nvPicPr>
        <p:blipFill>
          <a:blip r:embed="rId2"/>
          <a:srcRect b="3461"/>
          <a:stretch>
            <a:fillRect/>
          </a:stretch>
        </p:blipFill>
        <p:spPr bwMode="auto">
          <a:xfrm>
            <a:off x="-269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2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58750" y="-103188"/>
            <a:ext cx="9540875" cy="7600951"/>
          </a:xfr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9903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300" dirty="0" smtClean="0">
                <a:solidFill>
                  <a:srgbClr val="92D050"/>
                </a:solidFill>
              </a:rPr>
              <a:t>Байконур</a:t>
            </a:r>
            <a:r>
              <a:rPr lang="ru-RU" dirty="0" smtClean="0">
                <a:solidFill>
                  <a:srgbClr val="92D050"/>
                </a:solidFill>
              </a:rPr>
              <a:t>.</a:t>
            </a:r>
            <a:r>
              <a:rPr lang="ru-RU" dirty="0" smtClean="0"/>
              <a:t> </a:t>
            </a:r>
            <a:r>
              <a:rPr lang="ru-RU" sz="40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Здесь начиналась дорога к звёздам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f_bayk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700213"/>
            <a:ext cx="7129462" cy="4897437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http://www.ljplus.ru/img4/u/_/u_know_y/nasa-191.jpg"/>
          <p:cNvPicPr>
            <a:picLocks noChangeAspect="1" noChangeArrowheads="1"/>
          </p:cNvPicPr>
          <p:nvPr/>
        </p:nvPicPr>
        <p:blipFill>
          <a:blip r:embed="rId2"/>
          <a:srcRect b="3419"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96838" y="-42863"/>
            <a:ext cx="9332913" cy="1554163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связи с образованием нового рода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войск – Космических войск,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Постановлением Правительства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РФ № 464 от 26.06.2002 года,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 базе филиала ВА РВСН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сформирован Московский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военный институт радиоэлектроники.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Глубокая фундаментальная и профессиональная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подготовка выпускников института 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обеспечивается высоким научно-педагогическим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потенциалом профессорско-преподавательского 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состава и современной учебно-материальной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базой. Обучение ведется с применением 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современных технологий.</a:t>
            </a:r>
          </a:p>
        </p:txBody>
      </p:sp>
      <p:pic>
        <p:nvPicPr>
          <p:cNvPr id="17414" name="Picture 6" descr="http://www.sovinformburo.com/imagesorganizations/mos_radio_k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076700"/>
            <a:ext cx="37957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http://mvirekv.narod.ru/photo1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2349500"/>
            <a:ext cx="15128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http://mvirekv.narod.ru/photo1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1196975"/>
            <a:ext cx="216693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http://mvirekv.narod.ru/photo16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484313"/>
            <a:ext cx="20875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http://www.ljplus.ru/img4/u/_/u_know_y/nasa-191.jpg"/>
          <p:cNvPicPr>
            <a:picLocks noChangeAspect="1" noChangeArrowheads="1"/>
          </p:cNvPicPr>
          <p:nvPr/>
        </p:nvPicPr>
        <p:blipFill>
          <a:blip r:embed="rId2"/>
          <a:srcRect b="3419"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434" y="0"/>
            <a:ext cx="9144000" cy="6858000"/>
          </a:xfrm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8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институте созданы все условия, необходимые для проведения учебно-воспитательного процесса. Большое внимание уделяется физической подготовке и спорту.</a:t>
            </a:r>
            <a:endParaRPr lang="ru-RU" sz="28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458" name="Picture 2" descr="http://www.odintsovo.info/img/2005/02/Voiny_kosmo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6850" y="17463"/>
            <a:ext cx="5122863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akulovo.odinedu.ru/img/gallery/excursion/p46_p2200100-tn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084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http://www.freerope.org/files/imagecache/photo_node/files/na_distntsi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2852738"/>
            <a:ext cx="352742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www.wallpampers.ru/pictures/4839/800_above-blue-sky-wallpa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Военно-космический Петра Великого кадетский корпус</a:t>
            </a:r>
            <a:endParaRPr lang="ru-RU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Военно-космический Петра Великого кадетский корпус создан распоряжением Президента РФ  и приказом МО РФ и торжественно открыт в день 35-летия первого полёта человека в космос 12 апреля 1996 года.</a:t>
            </a:r>
            <a:r>
              <a:rPr lang="ru-RU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sz="28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2" name="Picture 4" descr="http://upload.wikimedia.org/wikipedia/commons/thumb/3/32/Tuchkov_buyan.jpg/1024px-Tuchkov_buyan.jpg?uselang=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4175"/>
            <a:ext cx="91440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www.wallpampers.ru/pictures/4839/800_above-blue-sky-wallpa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/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1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Военно-космический кадетский корпус – это федеральное государственное общеобразовательное учреждение с дополнительными образовательными программами, предусматривающих профессиональную ориентацию обучаемых по профилю Космических войск Министерства обороны Российской Федерации в целях подготовки несовершеннолетних граждан мужского пола к поступлению в военные образовательные учреждения высшего профессионального образования Минобороны Российской Федерации.</a:t>
            </a:r>
            <a:endParaRPr lang="ru-RU" sz="2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://ens.mil.ru/images/military/military/photo/Copy-of-vkk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0"/>
            <a:ext cx="680561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ruscadet.ru/kktoday/kk%20mo/kk_mo/vkkk/2010/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0"/>
            <a:ext cx="43910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stat17.privet.ru/lr/0a084fef807f817ccb6d09796e80da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0"/>
            <a:ext cx="3770312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32" name="Picture 8" descr="http://findmapplaces.com/bphoto/27/tuchkov-buyan-voennokosmicheskiy-kadetskiy-korpus_2749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284538"/>
            <a:ext cx="5029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upload.wikimedia.org/wikipedia/commons/0/0d/Iss007e10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6350" y="463550"/>
            <a:ext cx="9156700" cy="48514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-22225"/>
            <a:ext cx="9155112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0"/>
            <a:ext cx="91630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8113" y="0"/>
            <a:ext cx="9159876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6200" y="-22225"/>
            <a:ext cx="920115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8575" y="0"/>
            <a:ext cx="92011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3338" y="-14288"/>
            <a:ext cx="9191626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3" y="1588"/>
            <a:ext cx="9193212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6988" y="1588"/>
            <a:ext cx="9267826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2413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лево 1">
            <a:hlinkClick r:id="rId5" action="ppaction://hlinksldjump"/>
          </p:cNvPr>
          <p:cNvSpPr/>
          <p:nvPr/>
        </p:nvSpPr>
        <p:spPr>
          <a:xfrm>
            <a:off x="23813" y="6042025"/>
            <a:ext cx="1296987" cy="83661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6838" y="-115888"/>
            <a:ext cx="7010401" cy="7016751"/>
          </a:xfrm>
          <a:noFill/>
          <a:ln w="9525">
            <a:noFill/>
          </a:ln>
          <a:effectLst/>
          <a:scene3d>
            <a:camera prst="orthographicFront"/>
            <a:lightRig rig="balanced" dir="t"/>
          </a:scene3d>
          <a:sp3d prstMaterial="plastic"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5888"/>
            <a:ext cx="8675688" cy="659765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Первый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искусственный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спутник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Земли</a:t>
            </a:r>
            <a:endParaRPr lang="ru-RU" sz="3900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Выполнил презентацию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FF00"/>
                </a:solidFill>
              </a:rPr>
              <a:t>у</a:t>
            </a:r>
            <a:r>
              <a:rPr lang="ru-RU" sz="2800" dirty="0" smtClean="0">
                <a:solidFill>
                  <a:srgbClr val="FFFF00"/>
                </a:solidFill>
              </a:rPr>
              <a:t>чащийся 8 «А» класса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ГБОУ  ЦО № 1467 г.Москвы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Маслов </a:t>
            </a:r>
            <a:r>
              <a:rPr lang="ru-RU" sz="2800" dirty="0">
                <a:solidFill>
                  <a:srgbClr val="FFFF00"/>
                </a:solidFill>
              </a:rPr>
              <a:t>Д</a:t>
            </a:r>
            <a:r>
              <a:rPr lang="ru-RU" sz="2800" dirty="0" smtClean="0">
                <a:solidFill>
                  <a:srgbClr val="FFFF00"/>
                </a:solidFill>
              </a:rPr>
              <a:t>енис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Устройство первого спутника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38" y="3322638"/>
            <a:ext cx="4386262" cy="35353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3573463"/>
            <a:ext cx="3187700" cy="2503487"/>
          </a:xfrm>
        </p:spPr>
      </p:pic>
      <p:pic>
        <p:nvPicPr>
          <p:cNvPr id="1027" name="Picture 3" descr="D:\физика\2о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836613"/>
            <a:ext cx="42481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Подготовка к запуску спутника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149725"/>
            <a:ext cx="4356100" cy="2708275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3716338"/>
            <a:ext cx="4319587" cy="2881312"/>
          </a:xfrm>
        </p:spPr>
      </p:pic>
      <p:pic>
        <p:nvPicPr>
          <p:cNvPr id="2050" name="Picture 2" descr="D:\физика\тодг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836613"/>
            <a:ext cx="30956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01" y="0"/>
            <a:ext cx="8229600" cy="1052736"/>
          </a:xfrm>
        </p:spPr>
        <p:txBody>
          <a:bodyPr/>
          <a:lstStyle/>
          <a:p>
            <a:pPr algn="just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Посёлок «Байконур»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baikonu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725" y="1412875"/>
            <a:ext cx="8247063" cy="51847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239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Запуск ракеты-носителя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773238"/>
            <a:ext cx="6297613" cy="46212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242048" cy="58868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Запуск спутника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644900"/>
            <a:ext cx="4500563" cy="32131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716338"/>
            <a:ext cx="3927475" cy="2654300"/>
          </a:xfrm>
        </p:spPr>
      </p:pic>
      <p:pic>
        <p:nvPicPr>
          <p:cNvPr id="3074" name="Picture 2" descr="D:\физика\вамвып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1341438"/>
            <a:ext cx="46085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81"/>
            <a:ext cx="9144000" cy="91436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Память о первом спутнике Земли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76700"/>
            <a:ext cx="3995738" cy="27813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  <p:pic>
        <p:nvPicPr>
          <p:cNvPr id="4098" name="Picture 2" descr="D:\физика\i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28775"/>
            <a:ext cx="3995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лево 2">
            <a:hlinkClick r:id="rId5" action="ppaction://hlinksldjump"/>
          </p:cNvPr>
          <p:cNvSpPr/>
          <p:nvPr/>
        </p:nvSpPr>
        <p:spPr>
          <a:xfrm>
            <a:off x="8123238" y="6165850"/>
            <a:ext cx="1008062" cy="69215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692696"/>
            <a:ext cx="8456613" cy="1736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Циолковский Константин Эдуардович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5734050"/>
            <a:ext cx="6400800" cy="84455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1857-1935</a:t>
            </a:r>
            <a:endParaRPr lang="ru-RU" b="1" smtClean="0">
              <a:solidFill>
                <a:srgbClr val="FFFF00"/>
              </a:solidFill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3068638"/>
            <a:ext cx="2381250" cy="3352800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98" decel="1000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7931150" cy="4530725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ru-RU" sz="1200" smtClean="0">
                <a:solidFill>
                  <a:srgbClr val="FFFF00"/>
                </a:solidFill>
              </a:rPr>
              <a:t> </a:t>
            </a:r>
            <a:r>
              <a:rPr lang="ru-RU" sz="2400" b="1" smtClean="0">
                <a:solidFill>
                  <a:srgbClr val="000000"/>
                </a:solidFill>
              </a:rPr>
              <a:t>17 сентября 1857 года в семье польского дворянина</a:t>
            </a:r>
            <a:r>
              <a:rPr lang="en-US" sz="2400" b="1" smtClean="0">
                <a:solidFill>
                  <a:srgbClr val="000000"/>
                </a:solidFill>
              </a:rPr>
              <a:t> </a:t>
            </a:r>
            <a:r>
              <a:rPr lang="ru-RU" sz="2400" b="1" smtClean="0">
                <a:solidFill>
                  <a:srgbClr val="000000"/>
                </a:solidFill>
              </a:rPr>
              <a:t> из рода Циолковских родился мальчик, названный Константином. </a:t>
            </a:r>
          </a:p>
        </p:txBody>
      </p:sp>
      <p:pic>
        <p:nvPicPr>
          <p:cNvPr id="52235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44675"/>
            <a:ext cx="2449512" cy="3671888"/>
          </a:xfrm>
          <a:ln w="57150">
            <a:solidFill>
              <a:srgbClr val="FFFF00"/>
            </a:solidFill>
          </a:ln>
        </p:spPr>
      </p:pic>
      <p:pic>
        <p:nvPicPr>
          <p:cNvPr id="52228" name="Picture 4" descr="100px-Konstantin_Ciolkowski_(186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997200"/>
            <a:ext cx="1655763" cy="237648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2237" name="Picture 13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1916113"/>
            <a:ext cx="2160588" cy="3671887"/>
          </a:xfrm>
          <a:ln w="57150">
            <a:solidFill>
              <a:srgbClr val="FFFF00"/>
            </a:solidFill>
          </a:ln>
        </p:spPr>
      </p:pic>
      <p:pic>
        <p:nvPicPr>
          <p:cNvPr id="71685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115888"/>
            <a:ext cx="1476375" cy="19446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1686" name="Text Box 18"/>
          <p:cNvSpPr txBox="1">
            <a:spLocks noChangeArrowheads="1"/>
          </p:cNvSpPr>
          <p:nvPr/>
        </p:nvSpPr>
        <p:spPr bwMode="auto">
          <a:xfrm>
            <a:off x="7207250" y="2276475"/>
            <a:ext cx="193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Герб рода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Циолковских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Rectangle 5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" y="36513"/>
            <a:ext cx="8509000" cy="1865312"/>
          </a:xfrm>
        </p:spPr>
      </p:pic>
      <p:pic>
        <p:nvPicPr>
          <p:cNvPr id="72706" name="Picture 4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1989138"/>
            <a:ext cx="3905250" cy="2941637"/>
          </a:xfrm>
          <a:ln w="57150">
            <a:solidFill>
              <a:srgbClr val="FFFF00"/>
            </a:solidFill>
          </a:ln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11188" y="5229225"/>
            <a:ext cx="71993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1860 г. – переезд в Рязань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1866г. -  после болезни Константин   потерял слух.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1868г. – переезд в Вятку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00" decel="100000" fill="hold"/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33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3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00" decel="100000" fill="hold"/>
                                        <p:tgtEl>
                                          <p:spTgt spid="133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33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7242175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0582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860800"/>
            <a:ext cx="3810000" cy="2857500"/>
          </a:xfrm>
          <a:ln w="57150">
            <a:solidFill>
              <a:srgbClr val="FFFF00"/>
            </a:solidFill>
          </a:ln>
        </p:spPr>
      </p:pic>
      <p:pic>
        <p:nvPicPr>
          <p:cNvPr id="205828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0"/>
            <a:ext cx="4643438" cy="3689350"/>
          </a:xfrm>
          <a:ln w="57150">
            <a:solidFill>
              <a:srgbClr val="FFFF00"/>
            </a:solidFill>
          </a:ln>
        </p:spPr>
      </p:pic>
      <p:pic>
        <p:nvPicPr>
          <p:cNvPr id="205829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284663" cy="3744913"/>
          </a:xfrm>
          <a:ln w="57150">
            <a:solidFill>
              <a:srgbClr val="FFFF00"/>
            </a:solidFill>
          </a:ln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4284663" y="38608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1869г. – поступает в гимназию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1871г.– изобретает астролябию,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домашний токарный станок,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 cамодвижущиеся коляски и 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локомотивы 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1873г. – едет в Москву, где за год изучил математику и физику, за второй год – высшую математику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8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82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8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8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205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205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205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205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5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800" decel="100000" fill="hold"/>
                                        <p:tgtEl>
                                          <p:spTgt spid="205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8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4273550" cy="6048375"/>
          </a:xfrm>
          <a:ln w="57150">
            <a:solidFill>
              <a:srgbClr val="FFFF00"/>
            </a:solidFill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4284663" y="1700213"/>
            <a:ext cx="503713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1876г. – возвращение в Вятку</a:t>
            </a:r>
          </a:p>
          <a:p>
            <a:endParaRPr lang="ru-RU" b="1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1878 г – переезд в Рязань</a:t>
            </a:r>
          </a:p>
          <a:p>
            <a:endParaRPr lang="ru-RU" b="1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1879 г .- сдал экстерном экзамены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 на звание учителя уездных училищ</a:t>
            </a:r>
          </a:p>
          <a:p>
            <a:endParaRPr lang="ru-RU" b="1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1879 г.- построил первую в мире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центробежную машину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32" y="0"/>
            <a:ext cx="9129468" cy="87917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FF00"/>
                </a:solidFill>
              </a:rPr>
              <a:t>Жизнь в Боровске(1880-1892)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981075"/>
            <a:ext cx="2390775" cy="3455988"/>
          </a:xfrm>
          <a:ln w="57150">
            <a:solidFill>
              <a:srgbClr val="FFFF00"/>
            </a:solidFill>
          </a:ln>
        </p:spPr>
      </p:pic>
      <p:pic>
        <p:nvPicPr>
          <p:cNvPr id="203780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84888" y="908050"/>
            <a:ext cx="2662237" cy="3529013"/>
          </a:xfrm>
          <a:ln w="57150">
            <a:solidFill>
              <a:srgbClr val="FFFF00"/>
            </a:solidFill>
          </a:ln>
        </p:spPr>
      </p:pic>
      <p:pic>
        <p:nvPicPr>
          <p:cNvPr id="203781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3276600" y="1125538"/>
            <a:ext cx="2246313" cy="3240087"/>
          </a:xfrm>
          <a:ln w="57150">
            <a:solidFill>
              <a:srgbClr val="FFFF00"/>
            </a:solidFill>
          </a:ln>
        </p:spPr>
      </p:pic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-11113" y="4568825"/>
            <a:ext cx="8820151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1880 г.— получил назначение на должность учителя в Боровск 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1882 г.— за научные работы «Теория газов», «Механика подобно изменяющегося организма» и «Продолжительность лучеиспускания Солнца», избран членом Русского физико-химического общества.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1883г. — написана работа «Свободное пространство», предвосхищающая начало космонавтики.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3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3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03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3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3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3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88913"/>
            <a:ext cx="1824038" cy="3600450"/>
          </a:xfrm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8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495800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1885г.-  начал работу над рукописью «Теория аэростата».</a:t>
            </a:r>
            <a:r>
              <a:rPr lang="ru-RU" sz="1800" smtClean="0">
                <a:solidFill>
                  <a:srgbClr val="000000"/>
                </a:solidFill>
              </a:rPr>
              <a:t> </a:t>
            </a:r>
            <a:endParaRPr lang="ru-RU" sz="1800" b="1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1887г., апрель — доклад об аэростате в Политехническом музее в присутствии А.Г. Столетова и Н.Е. Жуковского.</a:t>
            </a: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1890г. — на заседании Воздухоплавательного отдела Русского физико-химического общества обсуждался проект металлического аэростата Циолковского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solidFill>
                  <a:srgbClr val="000000"/>
                </a:solidFill>
              </a:rPr>
              <a:t>1891 — по рекомендации Н.Е. Жуковского в «Трудах отделения физических наук Общества любителей естествознания» опубликована статья «Давление жидкости на равномерно движущуюся плоскость» — первая печатная работа.</a:t>
            </a:r>
          </a:p>
        </p:txBody>
      </p:sp>
      <p:pic>
        <p:nvPicPr>
          <p:cNvPr id="208903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4149725"/>
            <a:ext cx="2482850" cy="2519363"/>
          </a:xfrm>
          <a:ln w="57150">
            <a:solidFill>
              <a:srgbClr val="FFFF00"/>
            </a:solidFill>
          </a:ln>
        </p:spPr>
      </p:pic>
      <p:pic>
        <p:nvPicPr>
          <p:cNvPr id="208906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276975" y="260350"/>
            <a:ext cx="2867025" cy="3673475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92896"/>
            <a:ext cx="4320480" cy="252028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10000"/>
                  </a:schemeClr>
                </a:solidFill>
              </a:rPr>
              <a:t>12 февраля</a:t>
            </a:r>
            <a:br>
              <a:rPr lang="ru-RU" sz="4000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10000"/>
                  </a:schemeClr>
                </a:solidFill>
              </a:rPr>
              <a:t>1955 года правительством было принято решение о строительстве космодрома «Байконур»</a:t>
            </a:r>
            <a:endParaRPr lang="ru-RU" sz="4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Содержимое 3" descr="04905505404805205505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19588" y="549275"/>
            <a:ext cx="4643437" cy="5256213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7782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13" y="0"/>
            <a:ext cx="9155113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Жизнь в Калуге(1892-1935)</a:t>
            </a:r>
          </a:p>
        </p:txBody>
      </p:sp>
      <p:pic>
        <p:nvPicPr>
          <p:cNvPr id="212995" name="Picture 3" descr="AVSEQ01_000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2555875" cy="2044700"/>
          </a:xfrm>
        </p:spPr>
      </p:pic>
      <p:pic>
        <p:nvPicPr>
          <p:cNvPr id="212996" name="Picture 2" descr="C:\Users\Пользователь\Desktop\Изображение\Изображение 438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63938" y="908050"/>
            <a:ext cx="2917825" cy="2189163"/>
          </a:xfrm>
        </p:spPr>
      </p:pic>
      <p:pic>
        <p:nvPicPr>
          <p:cNvPr id="212997" name="Picture 2" descr="C:\Users\Пользователь\Desktop\Изображение\Изображение 439.jpg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877050" y="908050"/>
            <a:ext cx="1944688" cy="2808288"/>
          </a:xfrm>
        </p:spPr>
      </p:pic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0" y="2852738"/>
            <a:ext cx="3132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ru-RU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1892 – 1893- дом снесен </a:t>
            </a:r>
          </a:p>
        </p:txBody>
      </p:sp>
      <p:pic>
        <p:nvPicPr>
          <p:cNvPr id="212999" name="Picture 2" descr="C:\Users\Пользователь\Desktop\Изображение\Изображение 497.jpg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357563"/>
            <a:ext cx="2919413" cy="2592387"/>
          </a:xfrm>
        </p:spPr>
      </p:pic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179388" y="5949950"/>
            <a:ext cx="2035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ru-RU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1904 - 1933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ныне дом-музей</a:t>
            </a:r>
          </a:p>
        </p:txBody>
      </p:sp>
      <p:pic>
        <p:nvPicPr>
          <p:cNvPr id="213001" name="Picture 2" descr="C:\Users\Пользователь\Desktop\Изображение\Изображение 4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3860800"/>
            <a:ext cx="3302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3995738" y="2997200"/>
            <a:ext cx="162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ru-RU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1893 – 1902</a:t>
            </a:r>
          </a:p>
        </p:txBody>
      </p:sp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6659563" y="6308725"/>
            <a:ext cx="1554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ru-RU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1933-1935 </a:t>
            </a:r>
          </a:p>
        </p:txBody>
      </p:sp>
      <p:pic>
        <p:nvPicPr>
          <p:cNvPr id="213004" name="Picture 3" descr="C:\Users\Пользователь\Desktop\Изображение\Изображение 48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3357563"/>
            <a:ext cx="25130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/>
      <p:bldP spid="213000" grpId="0"/>
      <p:bldP spid="213002" grpId="0"/>
      <p:bldP spid="21300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FF00"/>
                </a:solidFill>
              </a:rPr>
              <a:t>Калужское уездное училище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(ныне жилой дом)</a:t>
            </a:r>
          </a:p>
        </p:txBody>
      </p:sp>
      <p:pic>
        <p:nvPicPr>
          <p:cNvPr id="79874" name="Picture 2" descr="C:\Users\Пользователь\Desktop\Изображение\Изображение 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28775"/>
            <a:ext cx="4038600" cy="3027363"/>
          </a:xfrm>
          <a:ln w="57150">
            <a:solidFill>
              <a:srgbClr val="FFFF00"/>
            </a:solidFill>
          </a:ln>
        </p:spPr>
      </p:pic>
      <p:pic>
        <p:nvPicPr>
          <p:cNvPr id="214020" name="Picture 2" descr="C:\Users\Пользователь\Desktop\Изображение\Изображение 504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08588" y="1600200"/>
            <a:ext cx="2917825" cy="2189163"/>
          </a:xfrm>
          <a:ln w="57150">
            <a:solidFill>
              <a:srgbClr val="FFFF00"/>
            </a:solidFill>
          </a:ln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0" y="6292850"/>
            <a:ext cx="7251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Trebuchet MS" pitchFamily="34" charset="0"/>
              </a:rPr>
              <a:t>Преподавал арифметику и геометрию с 1892 - 1900 г</a:t>
            </a:r>
            <a:r>
              <a:rPr lang="ru-RU" sz="2000" b="1">
                <a:solidFill>
                  <a:srgbClr val="FFFF00"/>
                </a:solidFill>
                <a:latin typeface="Trebuchet MS" pitchFamily="34" charset="0"/>
              </a:rPr>
              <a:t>.</a:t>
            </a:r>
          </a:p>
        </p:txBody>
      </p:sp>
      <p:pic>
        <p:nvPicPr>
          <p:cNvPr id="214022" name="Picture 6" descr="учителя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500563" y="3933825"/>
            <a:ext cx="3159125" cy="2189163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199" y="0"/>
            <a:ext cx="9144000" cy="11398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FF00"/>
                </a:solidFill>
              </a:rPr>
              <a:t>Бывшее реальное училище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(ныне Калужский </a:t>
            </a:r>
            <a:r>
              <a:rPr lang="ru-RU" sz="4000" dirty="0" err="1" smtClean="0">
                <a:solidFill>
                  <a:srgbClr val="FFFF00"/>
                </a:solidFill>
              </a:rPr>
              <a:t>педуниверситет</a:t>
            </a:r>
            <a:r>
              <a:rPr lang="ru-RU" sz="4000" dirty="0" smtClean="0">
                <a:solidFill>
                  <a:srgbClr val="FFFF00"/>
                </a:solidFill>
              </a:rPr>
              <a:t>)</a:t>
            </a:r>
            <a:r>
              <a:rPr lang="ru-RU" sz="4000" dirty="0" smtClean="0"/>
              <a:t> </a:t>
            </a:r>
          </a:p>
        </p:txBody>
      </p:sp>
      <p:pic>
        <p:nvPicPr>
          <p:cNvPr id="249859" name="Содержимое 5" descr="SDC1158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57338"/>
            <a:ext cx="4038600" cy="3028950"/>
          </a:xfrm>
          <a:ln w="57150">
            <a:solidFill>
              <a:srgbClr val="FFFF00"/>
            </a:solidFill>
          </a:ln>
        </p:spPr>
      </p:pic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2051050" y="6164263"/>
            <a:ext cx="430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Преподавал математику в 1897 году</a:t>
            </a:r>
          </a:p>
        </p:txBody>
      </p:sp>
      <p:pic>
        <p:nvPicPr>
          <p:cNvPr id="249861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628775"/>
            <a:ext cx="3479800" cy="3600450"/>
          </a:xfrm>
          <a:ln w="57150">
            <a:solidFill>
              <a:srgbClr val="FFFF00"/>
            </a:solidFill>
          </a:ln>
        </p:spPr>
      </p:pic>
      <p:pic>
        <p:nvPicPr>
          <p:cNvPr id="249862" name="Picture 2" descr="C:\Users\Пользователь\Desktop\Изображение\Изображение 507.jpg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419475" y="3573463"/>
            <a:ext cx="2919413" cy="2189162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0872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Калужское женское епархиальное училище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(ныне </a:t>
            </a:r>
            <a:r>
              <a:rPr lang="ru-RU" sz="2000" dirty="0" smtClean="0">
                <a:solidFill>
                  <a:srgbClr val="FFFF00"/>
                </a:solidFill>
              </a:rPr>
              <a:t>гимназия №9 г. Калуги им. </a:t>
            </a:r>
            <a:r>
              <a:rPr lang="ru-RU" sz="2000" dirty="0" err="1" smtClean="0">
                <a:solidFill>
                  <a:srgbClr val="FFFF00"/>
                </a:solidFill>
              </a:rPr>
              <a:t>К.Э.Циолковского</a:t>
            </a:r>
            <a:r>
              <a:rPr lang="ru-RU" sz="2000" dirty="0" smtClean="0">
                <a:solidFill>
                  <a:srgbClr val="FFFF00"/>
                </a:solidFill>
              </a:rPr>
              <a:t>)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50883" name="Содержимое 5" descr="DSC02449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196975"/>
            <a:ext cx="6115050" cy="4586288"/>
          </a:xfrm>
          <a:ln w="57150">
            <a:solidFill>
              <a:srgbClr val="FFFF00"/>
            </a:solidFill>
          </a:ln>
        </p:spPr>
      </p:pic>
      <p:sp>
        <p:nvSpPr>
          <p:cNvPr id="250884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684213" y="5876925"/>
            <a:ext cx="7488237" cy="981075"/>
          </a:xfrm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ysClr val="windowText" lastClr="000000"/>
                </a:solidFill>
              </a:rPr>
              <a:t>Преподавал физику и математику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ysClr val="windowText" lastClr="000000"/>
                </a:solidFill>
              </a:rPr>
              <a:t> с 1899 по 1918 год </a:t>
            </a:r>
          </a:p>
        </p:txBody>
      </p:sp>
      <p:pic>
        <p:nvPicPr>
          <p:cNvPr id="250885" name="Picture 2" descr="C:\Users\Пользователь\Desktop\Изображение\Изображение 5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341438"/>
            <a:ext cx="3348038" cy="43195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08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341438"/>
            <a:ext cx="1944688" cy="34178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508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34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3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МОУ «Средняя школа №6 имени А.С.Пушкина»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Единая трудовая советская школа 2-ой ступени</a:t>
            </a:r>
            <a:r>
              <a:rPr lang="ru-RU" sz="4000" dirty="0" smtClean="0"/>
              <a:t> </a:t>
            </a:r>
          </a:p>
        </p:txBody>
      </p:sp>
      <p:pic>
        <p:nvPicPr>
          <p:cNvPr id="253955" name="Содержимое 5" descr="DSC0234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571625"/>
            <a:ext cx="4038600" cy="2801938"/>
          </a:xfrm>
          <a:ln w="57150">
            <a:solidFill>
              <a:srgbClr val="FFFF00"/>
            </a:solidFill>
          </a:ln>
        </p:spPr>
      </p:pic>
      <p:pic>
        <p:nvPicPr>
          <p:cNvPr id="253956" name="Picture 6" descr="C:\Documents and Settings\СимоноваОГ\Мои документы\фото Ликутова\DSC02350.JPG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557338"/>
            <a:ext cx="2195512" cy="3514725"/>
          </a:xfrm>
          <a:ln w="38100">
            <a:solidFill>
              <a:srgbClr val="FFFF00"/>
            </a:solidFill>
          </a:ln>
        </p:spPr>
      </p:pic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0" y="44291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latin typeface="Trebuchet MS" pitchFamily="34" charset="0"/>
              </a:rPr>
              <a:t>Преподавал физику, математику, </a:t>
            </a:r>
          </a:p>
          <a:p>
            <a:r>
              <a:rPr lang="ru-RU" sz="3200" b="1">
                <a:solidFill>
                  <a:srgbClr val="000000"/>
                </a:solidFill>
                <a:latin typeface="Trebuchet MS" pitchFamily="34" charset="0"/>
              </a:rPr>
              <a:t>химию и астрономию </a:t>
            </a:r>
          </a:p>
          <a:p>
            <a:r>
              <a:rPr lang="ru-RU" sz="3200" b="1">
                <a:solidFill>
                  <a:srgbClr val="000000"/>
                </a:solidFill>
                <a:latin typeface="Trebuchet MS" pitchFamily="34" charset="0"/>
              </a:rPr>
              <a:t>с ноября 1918 по октябрь 1921 </a:t>
            </a:r>
          </a:p>
        </p:txBody>
      </p:sp>
      <p:pic>
        <p:nvPicPr>
          <p:cNvPr id="253958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929438" y="1714500"/>
            <a:ext cx="1908175" cy="2624138"/>
          </a:xfrm>
          <a:ln w="57150">
            <a:solidFill>
              <a:srgbClr val="FFFF00"/>
            </a:solidFill>
          </a:ln>
        </p:spPr>
      </p:pic>
      <p:pic>
        <p:nvPicPr>
          <p:cNvPr id="7" name="Rectangl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1613" y="5748338"/>
            <a:ext cx="8589963" cy="1152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Награды ученого</a:t>
            </a:r>
          </a:p>
        </p:txBody>
      </p:sp>
      <p:pic>
        <p:nvPicPr>
          <p:cNvPr id="24269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9113" y="1268413"/>
            <a:ext cx="2881312" cy="3240087"/>
          </a:xfrm>
          <a:ln w="57150">
            <a:solidFill>
              <a:srgbClr val="FFFF00"/>
            </a:solidFill>
          </a:ln>
        </p:spPr>
      </p:pic>
      <p:pic>
        <p:nvPicPr>
          <p:cNvPr id="242691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412875"/>
            <a:ext cx="2520950" cy="3095625"/>
          </a:xfrm>
          <a:ln w="38100">
            <a:solidFill>
              <a:srgbClr val="FFFF00"/>
            </a:solidFill>
          </a:ln>
        </p:spPr>
      </p:pic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0" y="4797425"/>
            <a:ext cx="3065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1906г. – орден Святого </a:t>
            </a:r>
          </a:p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Станислава 3-й степени</a:t>
            </a:r>
          </a:p>
        </p:txBody>
      </p: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3132138" y="4941888"/>
            <a:ext cx="2884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1911г. – орден Святой</a:t>
            </a:r>
          </a:p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 Анны 3-й степени</a:t>
            </a:r>
          </a:p>
        </p:txBody>
      </p:sp>
      <p:pic>
        <p:nvPicPr>
          <p:cNvPr id="242697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572250" y="928688"/>
            <a:ext cx="2354263" cy="3714750"/>
          </a:xfrm>
          <a:ln w="57150">
            <a:solidFill>
              <a:srgbClr val="FFFF00"/>
            </a:solidFill>
          </a:ln>
        </p:spPr>
      </p:pic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6072188" y="4857750"/>
            <a:ext cx="3275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1932г. – орден Трудового</a:t>
            </a:r>
          </a:p>
          <a:p>
            <a:r>
              <a:rPr lang="ru-RU">
                <a:solidFill>
                  <a:srgbClr val="000000"/>
                </a:solidFill>
                <a:latin typeface="Verdana" pitchFamily="34" charset="0"/>
              </a:rPr>
              <a:t> Красного Знамени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42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426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2426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nimBg="1"/>
      <p:bldP spid="242692" grpId="0"/>
      <p:bldP spid="242696" grpId="0"/>
      <p:bldP spid="24270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752975" cy="4530725"/>
          </a:xfrm>
        </p:spPr>
        <p:txBody>
          <a:bodyPr/>
          <a:lstStyle/>
          <a:p>
            <a:r>
              <a:rPr lang="ru-RU" sz="2800" b="1" smtClean="0">
                <a:solidFill>
                  <a:srgbClr val="000000"/>
                </a:solidFill>
              </a:rPr>
              <a:t>1893 — в журнале «Вокруг света» опубликована научно-фантастическая повесть «На Луне», описывающая космические полеты.</a:t>
            </a:r>
          </a:p>
        </p:txBody>
      </p:sp>
      <p:pic>
        <p:nvPicPr>
          <p:cNvPr id="21504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908050"/>
            <a:ext cx="3165475" cy="45307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Rectangle 2"/>
          <p:cNvPicPr>
            <a:picLocks noGrp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7988" y="1543050"/>
            <a:ext cx="4183062" cy="4595813"/>
          </a:xfrm>
        </p:spPr>
      </p:pic>
      <p:pic>
        <p:nvPicPr>
          <p:cNvPr id="247811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052513"/>
            <a:ext cx="3067050" cy="45307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87042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3357563"/>
            <a:ext cx="2160587" cy="3500437"/>
          </a:xfrm>
        </p:spPr>
      </p:pic>
      <p:pic>
        <p:nvPicPr>
          <p:cNvPr id="87043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0"/>
            <a:ext cx="2305050" cy="3284538"/>
          </a:xfrm>
        </p:spPr>
      </p:pic>
      <p:pic>
        <p:nvPicPr>
          <p:cNvPr id="87044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268538" y="0"/>
            <a:ext cx="2447925" cy="3284538"/>
          </a:xfrm>
        </p:spPr>
      </p:pic>
      <p:pic>
        <p:nvPicPr>
          <p:cNvPr id="870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685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05200"/>
            <a:ext cx="2339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7050" y="3573463"/>
            <a:ext cx="226695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025" y="0"/>
            <a:ext cx="23399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8538" y="3286125"/>
            <a:ext cx="24479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250825" y="2133600"/>
            <a:ext cx="8682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Verdana" pitchFamily="34" charset="0"/>
              </a:rPr>
              <a:t>Всего Циолковским написано 181 произведение философского</a:t>
            </a:r>
          </a:p>
          <a:p>
            <a:r>
              <a:rPr lang="ru-RU" b="1">
                <a:solidFill>
                  <a:srgbClr val="FFFF00"/>
                </a:solidFill>
                <a:latin typeface="Verdana" pitchFamily="34" charset="0"/>
              </a:rPr>
              <a:t>характера, много научно-фантастичесикх произведений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1" y="188640"/>
            <a:ext cx="5364088" cy="45296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463A34"/>
                </a:solidFill>
              </a:rPr>
              <a:t>Один из организаторов</a:t>
            </a:r>
            <a:br>
              <a:rPr lang="ru-RU" sz="4400" dirty="0" smtClean="0">
                <a:solidFill>
                  <a:srgbClr val="463A34"/>
                </a:solidFill>
              </a:rPr>
            </a:br>
            <a:r>
              <a:rPr lang="ru-RU" sz="4400" dirty="0" smtClean="0">
                <a:solidFill>
                  <a:srgbClr val="463A34"/>
                </a:solidFill>
              </a:rPr>
              <a:t>и участников создания космодрома </a:t>
            </a:r>
            <a:br>
              <a:rPr lang="ru-RU" sz="4400" dirty="0" smtClean="0">
                <a:solidFill>
                  <a:srgbClr val="463A34"/>
                </a:solidFill>
              </a:rPr>
            </a:br>
            <a:r>
              <a:rPr lang="ru-RU" sz="4400" dirty="0" err="1" smtClean="0">
                <a:solidFill>
                  <a:srgbClr val="463A34"/>
                </a:solidFill>
              </a:rPr>
              <a:t>М.Г.Григоренко</a:t>
            </a:r>
            <a:endParaRPr lang="ru-RU" sz="4400" dirty="0">
              <a:solidFill>
                <a:srgbClr val="463A34"/>
              </a:solidFill>
            </a:endParaRPr>
          </a:p>
        </p:txBody>
      </p:sp>
      <p:pic>
        <p:nvPicPr>
          <p:cNvPr id="4" name="Содержимое 3" descr="grdkpi-4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54625" y="822325"/>
            <a:ext cx="4029075" cy="54324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5175"/>
            <a:ext cx="5292725" cy="5365750"/>
          </a:xfrm>
        </p:spPr>
        <p:txBody>
          <a:bodyPr/>
          <a:lstStyle/>
          <a:p>
            <a:r>
              <a:rPr lang="ru-RU" sz="2400" b="1" smtClean="0">
                <a:solidFill>
                  <a:srgbClr val="000000"/>
                </a:solidFill>
              </a:rPr>
              <a:t>В 1894 году ученый публикует в журнале «Наука и жизнь» свою работу «Аэроплан или птицеподобная (авиационная) летательная машина». Именно в этой работе были высказаны идеи моноплана, автопилота и применения гироскопов в авиации. </a:t>
            </a:r>
          </a:p>
        </p:txBody>
      </p:sp>
      <p:pic>
        <p:nvPicPr>
          <p:cNvPr id="220164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765175"/>
            <a:ext cx="1819275" cy="2617788"/>
          </a:xfrm>
          <a:ln w="57150">
            <a:solidFill>
              <a:srgbClr val="FFFF00"/>
            </a:solidFill>
          </a:ln>
        </p:spPr>
      </p:pic>
      <p:pic>
        <p:nvPicPr>
          <p:cNvPr id="220167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644900"/>
            <a:ext cx="4038600" cy="2087563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7164388" cy="4530725"/>
          </a:xfrm>
        </p:spPr>
        <p:txBody>
          <a:bodyPr/>
          <a:lstStyle/>
          <a:p>
            <a:r>
              <a:rPr lang="ru-RU" sz="2800" b="1" smtClean="0">
                <a:solidFill>
                  <a:srgbClr val="000000"/>
                </a:solidFill>
              </a:rPr>
              <a:t>В 1897г. Циолковский строит аэродинамическую трубу , </a:t>
            </a:r>
          </a:p>
          <a:p>
            <a:r>
              <a:rPr lang="ru-RU" sz="2800" b="1" smtClean="0">
                <a:solidFill>
                  <a:srgbClr val="000000"/>
                </a:solidFill>
              </a:rPr>
              <a:t>выводит «формулу ракеты»</a:t>
            </a:r>
          </a:p>
        </p:txBody>
      </p:sp>
      <p:pic>
        <p:nvPicPr>
          <p:cNvPr id="224260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0" y="1628775"/>
            <a:ext cx="3744913" cy="4724400"/>
          </a:xfrm>
          <a:ln w="57150">
            <a:solidFill>
              <a:srgbClr val="FFFF00"/>
            </a:solidFill>
          </a:ln>
        </p:spPr>
      </p:pic>
      <p:pic>
        <p:nvPicPr>
          <p:cNvPr id="224263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73238"/>
            <a:ext cx="3498850" cy="4608512"/>
          </a:xfrm>
          <a:ln w="57150">
            <a:solidFill>
              <a:srgbClr val="FFFF00"/>
            </a:solidFill>
          </a:ln>
        </p:spPr>
      </p:pic>
      <p:pic>
        <p:nvPicPr>
          <p:cNvPr id="22426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3050" y="0"/>
            <a:ext cx="2520950" cy="280828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2426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6075" y="4365625"/>
            <a:ext cx="2447925" cy="11525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1663" y="0"/>
            <a:ext cx="2192337" cy="35004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7883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2781300"/>
            <a:ext cx="2449513" cy="3933825"/>
          </a:xfrm>
          <a:ln w="57150">
            <a:solidFill>
              <a:srgbClr val="FFFF00"/>
            </a:solidFill>
          </a:ln>
        </p:spPr>
      </p:pic>
      <p:sp>
        <p:nvSpPr>
          <p:cNvPr id="207885" name="Rectangle 13"/>
          <p:cNvSpPr>
            <a:spLocks noGrp="1" noChangeArrowheads="1"/>
          </p:cNvSpPr>
          <p:nvPr>
            <p:ph sz="quarter" idx="1"/>
          </p:nvPr>
        </p:nvSpPr>
        <p:spPr>
          <a:xfrm>
            <a:off x="107950" y="0"/>
            <a:ext cx="5472113" cy="6597650"/>
          </a:xfrm>
        </p:spPr>
        <p:txBody>
          <a:bodyPr/>
          <a:lstStyle/>
          <a:p>
            <a:r>
              <a:rPr lang="ru-RU" sz="2000" b="1" smtClean="0">
                <a:solidFill>
                  <a:srgbClr val="000000"/>
                </a:solidFill>
              </a:rPr>
              <a:t>1903 — в журнале «Научное обозрение» опубликован первый в мире классический труд в области космонавтики — статья «Исследование мировых пространств реактивными приборами»</a:t>
            </a:r>
          </a:p>
          <a:p>
            <a:r>
              <a:rPr lang="ru-RU" sz="2000" b="1" smtClean="0">
                <a:solidFill>
                  <a:srgbClr val="000000"/>
                </a:solidFill>
              </a:rPr>
              <a:t>1911-1912 — в журнале «Вестник воздухоплавания» опубликована вторая часть работы «Исследование мировых пространств реактивными приборами». </a:t>
            </a:r>
          </a:p>
          <a:p>
            <a:r>
              <a:rPr lang="ru-RU" sz="2000" b="1" smtClean="0">
                <a:solidFill>
                  <a:srgbClr val="000000"/>
                </a:solidFill>
              </a:rPr>
              <a:t>1914 — в Калуге отдельной брошюрой опубликовано дополнение к работе «Исследование мировых пространств реактивными приборами».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7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7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7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7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7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30403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5888"/>
            <a:ext cx="5040313" cy="3213100"/>
          </a:xfrm>
          <a:ln w="76200">
            <a:solidFill>
              <a:srgbClr val="FFFF00"/>
            </a:solidFill>
          </a:ln>
        </p:spPr>
      </p:pic>
      <p:pic>
        <p:nvPicPr>
          <p:cNvPr id="230404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3860800"/>
            <a:ext cx="2665412" cy="2852738"/>
          </a:xfrm>
          <a:ln w="57150">
            <a:solidFill>
              <a:srgbClr val="FFFF00"/>
            </a:solidFill>
          </a:ln>
        </p:spPr>
      </p:pic>
      <p:pic>
        <p:nvPicPr>
          <p:cNvPr id="230405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832475" y="404813"/>
            <a:ext cx="3311525" cy="5949950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06963" cy="6858000"/>
          </a:xfrm>
          <a:ln w="76200">
            <a:solidFill>
              <a:srgbClr val="FFFF00"/>
            </a:solidFill>
          </a:ln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5003800" y="1341438"/>
            <a:ext cx="4360863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В 1918 году в дом Циолковских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 нагрянули пятеро людей.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 Обыскав дом, они забрали   главу семьии привезли в Москву, где посадили в тюрьму на Лубянке.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Там его допрашивали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 в течение нескольких недель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65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65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365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 animBg="1"/>
      <p:bldP spid="23654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>
                <a:solidFill>
                  <a:srgbClr val="FFFF00"/>
                </a:solidFill>
              </a:rPr>
              <a:t>Калужский сельхозтехникум (бывшее здание совнархоза)</a:t>
            </a:r>
            <a:r>
              <a:rPr lang="ru-RU" sz="4000" smtClean="0"/>
              <a:t> </a:t>
            </a:r>
          </a:p>
        </p:txBody>
      </p:sp>
      <p:pic>
        <p:nvPicPr>
          <p:cNvPr id="144387" name="Picture 2" descr="C:\Users\Пользователь\Desktop\Изображение\Изображение 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73238"/>
            <a:ext cx="4038600" cy="3028950"/>
          </a:xfrm>
          <a:ln w="57150">
            <a:solidFill>
              <a:srgbClr val="FFFF00"/>
            </a:solidFill>
          </a:ln>
        </p:spPr>
      </p:pic>
      <p:pic>
        <p:nvPicPr>
          <p:cNvPr id="14438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27763" y="1773238"/>
            <a:ext cx="2601912" cy="2962275"/>
          </a:xfrm>
          <a:ln w="57150">
            <a:solidFill>
              <a:srgbClr val="FFFF00"/>
            </a:solidFill>
          </a:ln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2195513" y="5734050"/>
            <a:ext cx="5008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Trebuchet MS" pitchFamily="34" charset="0"/>
              </a:rPr>
              <a:t>В 1921 – 1922 годах  работал</a:t>
            </a:r>
          </a:p>
          <a:p>
            <a:r>
              <a:rPr lang="ru-RU" b="1">
                <a:solidFill>
                  <a:srgbClr val="FFFF00"/>
                </a:solidFill>
                <a:latin typeface="Trebuchet MS" pitchFamily="34" charset="0"/>
              </a:rPr>
              <a:t> в качестве техника – конструктора</a:t>
            </a:r>
            <a:r>
              <a:rPr lang="ru-RU">
                <a:latin typeface="Trebuchet MS" pitchFamily="34" charset="0"/>
              </a:rPr>
              <a:t> </a:t>
            </a:r>
          </a:p>
        </p:txBody>
      </p:sp>
      <p:pic>
        <p:nvPicPr>
          <p:cNvPr id="144390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067175" y="2924175"/>
            <a:ext cx="2160588" cy="2436813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350"/>
            <a:ext cx="4752975" cy="6408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 </a:t>
            </a:r>
            <a:r>
              <a:rPr lang="ru-RU" sz="1800" b="1" smtClean="0">
                <a:solidFill>
                  <a:srgbClr val="000000"/>
                </a:solidFill>
              </a:rPr>
              <a:t>1926 г.-  для достижения первой космической скорости предложил применить двухступенчатую ракету</a:t>
            </a: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1929 г.- в работе "Космические ракетные поезда" дал стройную математическую теорию многоступенчатой ракеты,</a:t>
            </a: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1932 г.- Схема и расчет стратосферного самолета с двигателем, который мы сейчас относим к воздушно-реактивным, даны ученым в работе "Стратоплан полуреактивный" </a:t>
            </a: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000000"/>
                </a:solidFill>
              </a:rPr>
              <a:t>1934-1935 гг. - в рукописи "Основы построения газовых машин, моторов и летательных аппаратов" предложил еще один способ достижения космических скоростей, получивший название "эскадры  ракет»</a:t>
            </a:r>
          </a:p>
        </p:txBody>
      </p:sp>
      <p:pic>
        <p:nvPicPr>
          <p:cNvPr id="23757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0"/>
            <a:ext cx="2222500" cy="3455988"/>
          </a:xfrm>
          <a:ln w="38100">
            <a:solidFill>
              <a:srgbClr val="FFFF00"/>
            </a:solidFill>
          </a:ln>
        </p:spPr>
      </p:pic>
      <p:pic>
        <p:nvPicPr>
          <p:cNvPr id="237575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08788" y="2205038"/>
            <a:ext cx="2335212" cy="3494087"/>
          </a:xfrm>
          <a:ln w="57150">
            <a:solidFill>
              <a:srgbClr val="FFFF00"/>
            </a:solidFill>
          </a:ln>
        </p:spPr>
      </p:pic>
      <p:pic>
        <p:nvPicPr>
          <p:cNvPr id="23757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789363"/>
            <a:ext cx="2233612" cy="30686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36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С моделью дирижабля</a:t>
            </a:r>
          </a:p>
        </p:txBody>
      </p:sp>
      <p:pic>
        <p:nvPicPr>
          <p:cNvPr id="25497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484313"/>
            <a:ext cx="6465888" cy="4530725"/>
          </a:xfrm>
          <a:ln w="57150">
            <a:solidFill>
              <a:srgbClr val="FFFF00"/>
            </a:solidFill>
          </a:ln>
        </p:spPr>
      </p:pic>
      <p:pic>
        <p:nvPicPr>
          <p:cNvPr id="254980" name="Picture 4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1557338"/>
            <a:ext cx="2743200" cy="4286250"/>
          </a:xfrm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9" y="908720"/>
            <a:ext cx="9144000" cy="66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FF00"/>
                </a:solidFill>
              </a:rPr>
              <a:t>Заявочные материалы на изобретение,  1929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/>
              <a:t> 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557338"/>
            <a:ext cx="4038600" cy="5040312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/>
          <p:cNvPicPr>
            <a:picLocks noChangeAspect="1" noChangeArrowheads="1"/>
          </p:cNvPicPr>
          <p:nvPr>
            <p:ph type="title" sz="quarter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19475" y="3644900"/>
            <a:ext cx="2479675" cy="2503488"/>
          </a:xfrm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8722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692150"/>
            <a:ext cx="3563937" cy="2654300"/>
          </a:xfrm>
          <a:ln w="38100">
            <a:solidFill>
              <a:srgbClr val="FFFF00"/>
            </a:solidFill>
          </a:ln>
        </p:spPr>
      </p:pic>
      <p:pic>
        <p:nvPicPr>
          <p:cNvPr id="158723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795963" y="765175"/>
            <a:ext cx="3348037" cy="2663825"/>
          </a:xfrm>
          <a:ln w="57150">
            <a:solidFill>
              <a:srgbClr val="FFFF00"/>
            </a:solidFill>
          </a:ln>
        </p:spPr>
      </p:pic>
      <p:pic>
        <p:nvPicPr>
          <p:cNvPr id="158724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971550" y="3644900"/>
            <a:ext cx="2247900" cy="3213100"/>
          </a:xfrm>
          <a:ln w="38100">
            <a:solidFill>
              <a:srgbClr val="FFFF00"/>
            </a:solidFill>
          </a:ln>
        </p:spPr>
      </p:pic>
      <p:pic>
        <p:nvPicPr>
          <p:cNvPr id="158726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957888" y="3500438"/>
            <a:ext cx="2214562" cy="3357562"/>
          </a:xfrm>
          <a:ln w="57150">
            <a:solidFill>
              <a:srgbClr val="FFFF00"/>
            </a:solidFill>
          </a:ln>
        </p:spPr>
      </p:pic>
      <p:pic>
        <p:nvPicPr>
          <p:cNvPr id="1587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981075"/>
            <a:ext cx="2143125" cy="26035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2535238" y="131763"/>
            <a:ext cx="4557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Verdana" pitchFamily="34" charset="0"/>
              </a:rPr>
              <a:t>Чертежи конструктора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5" grpId="0" animBg="1"/>
      <p:bldP spid="1587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788024" cy="540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640A00"/>
                </a:solidFill>
              </a:rPr>
              <a:t>15 мая 1957 года со стартовой площадки полигона произведен первый пуск ракеты  конструкции </a:t>
            </a:r>
            <a:br>
              <a:rPr lang="ru-RU" dirty="0" smtClean="0">
                <a:solidFill>
                  <a:srgbClr val="640A00"/>
                </a:solidFill>
              </a:rPr>
            </a:br>
            <a:r>
              <a:rPr lang="ru-RU" dirty="0" smtClean="0">
                <a:solidFill>
                  <a:srgbClr val="640A00"/>
                </a:solidFill>
              </a:rPr>
              <a:t>С. П. Королева</a:t>
            </a:r>
            <a:endParaRPr lang="ru-RU" dirty="0">
              <a:solidFill>
                <a:srgbClr val="640A00"/>
              </a:solidFill>
            </a:endParaRPr>
          </a:p>
        </p:txBody>
      </p:sp>
      <p:pic>
        <p:nvPicPr>
          <p:cNvPr id="4" name="Содержимое 3" descr="bfb837f343985cb4a9e187549ea_prev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02163" y="990600"/>
            <a:ext cx="4537075" cy="58324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550" y="0"/>
            <a:ext cx="9144000" cy="11398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1935г.  — избран почетным членом технического совета Реактивного научно-исследовательского института в Москве.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941888"/>
            <a:ext cx="4038600" cy="1181100"/>
          </a:xfrm>
        </p:spPr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Верстак и "прокатный стан" для гофрирования дирижаблей</a:t>
            </a:r>
          </a:p>
        </p:txBody>
      </p:sp>
      <p:pic>
        <p:nvPicPr>
          <p:cNvPr id="24166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700213"/>
            <a:ext cx="1905000" cy="2592387"/>
          </a:xfrm>
          <a:ln w="38100">
            <a:solidFill>
              <a:srgbClr val="FFFF00"/>
            </a:solidFill>
          </a:ln>
        </p:spPr>
      </p:pic>
      <p:pic>
        <p:nvPicPr>
          <p:cNvPr id="241669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77050" y="1773238"/>
            <a:ext cx="2159000" cy="2592387"/>
          </a:xfrm>
          <a:ln w="57150">
            <a:solidFill>
              <a:srgbClr val="FFFF00"/>
            </a:solidFill>
          </a:ln>
        </p:spPr>
      </p:pic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4356100" y="5081588"/>
            <a:ext cx="4206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Электрофорная машина для</a:t>
            </a:r>
          </a:p>
          <a:p>
            <a:r>
              <a:rPr lang="ru-RU" b="1">
                <a:solidFill>
                  <a:srgbClr val="000000"/>
                </a:solidFill>
                <a:latin typeface="Trebuchet MS" pitchFamily="34" charset="0"/>
              </a:rPr>
              <a:t> извержения лабораторных молний</a:t>
            </a:r>
          </a:p>
        </p:txBody>
      </p:sp>
      <p:pic>
        <p:nvPicPr>
          <p:cNvPr id="2416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700213"/>
            <a:ext cx="2305050" cy="30241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16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1773238"/>
            <a:ext cx="2447925" cy="29829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build="p"/>
      <p:bldP spid="241670" grpId="0"/>
      <p:bldP spid="24167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43808" y="0"/>
            <a:ext cx="6300192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Вместе с семьей</a:t>
            </a:r>
          </a:p>
        </p:txBody>
      </p:sp>
      <p:pic>
        <p:nvPicPr>
          <p:cNvPr id="232451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052513"/>
            <a:ext cx="2771775" cy="2808287"/>
          </a:xfrm>
          <a:ln w="57150">
            <a:solidFill>
              <a:srgbClr val="FFFF00"/>
            </a:solidFill>
          </a:ln>
        </p:spPr>
      </p:pic>
      <p:pic>
        <p:nvPicPr>
          <p:cNvPr id="232452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049713"/>
            <a:ext cx="2832100" cy="2808287"/>
          </a:xfrm>
          <a:ln w="38100">
            <a:solidFill>
              <a:srgbClr val="FFFF00"/>
            </a:solidFill>
          </a:ln>
        </p:spPr>
      </p:pic>
      <p:pic>
        <p:nvPicPr>
          <p:cNvPr id="232453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227763" y="3933825"/>
            <a:ext cx="2760662" cy="2808288"/>
          </a:xfrm>
          <a:ln w="57150">
            <a:solidFill>
              <a:srgbClr val="FFFF00"/>
            </a:solidFill>
          </a:ln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3933825"/>
            <a:ext cx="3695700" cy="29241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543175" cy="3810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2543175" y="998538"/>
            <a:ext cx="42148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20 августа 1880г. –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женитьба на дочери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священника Варваре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Соколовой.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За годы их совместной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 жизни родили 7 детей: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4 сыновей и 3 дочерей,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пятеро из которых 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умерли еще при его жизни.</a:t>
            </a:r>
          </a:p>
          <a:p>
            <a:r>
              <a:rPr lang="ru-RU" b="1">
                <a:solidFill>
                  <a:srgbClr val="000000"/>
                </a:solidFill>
                <a:latin typeface="Verdana" pitchFamily="34" charset="0"/>
              </a:rPr>
              <a:t>Остались 2 дочери и 7 внучат.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"/>
            <a:ext cx="91440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Циолковский в памяти народа</a:t>
            </a:r>
          </a:p>
        </p:txBody>
      </p:sp>
      <p:pic>
        <p:nvPicPr>
          <p:cNvPr id="257027" name="Picture 4" descr="C:\Documents and Settings\СимоноваОГ\Мои документы\фото Ликутова\DSCN2245.jpg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2060575"/>
            <a:ext cx="2917825" cy="2189163"/>
          </a:xfrm>
          <a:ln w="57150">
            <a:solidFill>
              <a:srgbClr val="FFFF00"/>
            </a:solidFill>
          </a:ln>
        </p:spPr>
      </p:pic>
      <p:pic>
        <p:nvPicPr>
          <p:cNvPr id="257028" name="Picture 4" descr="C:\Documents and Settings\СимоноваОГ\Мои документы\фото Ликутова\SDC11513.JPG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84663" y="1125538"/>
            <a:ext cx="2232025" cy="2952750"/>
          </a:xfrm>
          <a:ln w="57150">
            <a:solidFill>
              <a:srgbClr val="FFFF00"/>
            </a:solidFill>
          </a:ln>
        </p:spPr>
      </p:pic>
      <p:pic>
        <p:nvPicPr>
          <p:cNvPr id="257029" name="Picture 4" descr="C:\Documents and Settings\СимоноваОГ\Мои документы\фото Ликутова\DSC02340.JPG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0163" y="765175"/>
            <a:ext cx="1857375" cy="2765425"/>
          </a:xfrm>
          <a:ln w="38100">
            <a:solidFill>
              <a:srgbClr val="FFFF00"/>
            </a:solidFill>
          </a:ln>
        </p:spPr>
      </p:pic>
      <p:pic>
        <p:nvPicPr>
          <p:cNvPr id="257030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821488" y="4508500"/>
            <a:ext cx="2322512" cy="2189163"/>
          </a:xfrm>
          <a:ln w="57150">
            <a:solidFill>
              <a:srgbClr val="FFFF00"/>
            </a:solidFill>
          </a:ln>
        </p:spPr>
      </p:pic>
      <p:pic>
        <p:nvPicPr>
          <p:cNvPr id="257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4652963"/>
            <a:ext cx="2074862" cy="19446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5" y="4652963"/>
            <a:ext cx="1873250" cy="187166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04025" y="1052513"/>
            <a:ext cx="2195513" cy="29527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7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2363" y="4437063"/>
            <a:ext cx="1735137" cy="22050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Государственный музей истории космонавтики им. </a:t>
            </a:r>
            <a:r>
              <a:rPr lang="ru-RU" dirty="0" err="1" smtClean="0">
                <a:solidFill>
                  <a:srgbClr val="FFFF00"/>
                </a:solidFill>
              </a:rPr>
              <a:t>К.Э.Циолковского</a:t>
            </a: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93188" name="Picture 5" descr="C:\Documents and Settings\СимоноваОГ\Мои документы\фото Ликутова\SDC11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276475"/>
            <a:ext cx="6688137" cy="40005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02402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59076" name="Picture 4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642938"/>
            <a:ext cx="3048000" cy="4260850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426" name="AutoShape 33" descr="82c2c9a0dc91"/>
          <p:cNvSpPr>
            <a:spLocks noChangeArrowheads="1"/>
          </p:cNvSpPr>
          <p:nvPr/>
        </p:nvSpPr>
        <p:spPr bwMode="auto">
          <a:xfrm>
            <a:off x="0" y="0"/>
            <a:ext cx="4681538" cy="6048375"/>
          </a:xfrm>
          <a:prstGeom prst="roundRect">
            <a:avLst>
              <a:gd name="adj" fmla="val 7324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03427" name="AutoShape 33" descr="Рисунок6"/>
          <p:cNvSpPr>
            <a:spLocks noChangeArrowheads="1"/>
          </p:cNvSpPr>
          <p:nvPr/>
        </p:nvSpPr>
        <p:spPr bwMode="auto">
          <a:xfrm>
            <a:off x="4462463" y="0"/>
            <a:ext cx="4681537" cy="6048375"/>
          </a:xfrm>
          <a:prstGeom prst="roundRect">
            <a:avLst>
              <a:gd name="adj" fmla="val 732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3286125"/>
            <a:ext cx="2500313" cy="33575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Стрелка влево 1">
            <a:hlinkClick r:id="rId5" action="ppaction://hlinksldjump"/>
          </p:cNvPr>
          <p:cNvSpPr/>
          <p:nvPr/>
        </p:nvSpPr>
        <p:spPr>
          <a:xfrm>
            <a:off x="6802438" y="6129338"/>
            <a:ext cx="1260475" cy="69215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6896" y="1988840"/>
            <a:ext cx="5122912" cy="187220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B59673"/>
                </a:solidFill>
              </a:rPr>
              <a:t>Второй корабль-спутник, стартовавший 19 августа 1960 года, имел на борту первых живых «испытателей»- собак Белку и Стрелку</a:t>
            </a:r>
            <a:endParaRPr lang="ru-RU" sz="3200" dirty="0">
              <a:solidFill>
                <a:srgbClr val="B59673"/>
              </a:solidFill>
            </a:endParaRPr>
          </a:p>
        </p:txBody>
      </p:sp>
      <p:pic>
        <p:nvPicPr>
          <p:cNvPr id="4" name="Содержимое 3" descr="76610629_3937459_pict_fef19b52a88140f082a88ce00b06872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3978275"/>
            <a:ext cx="4621213" cy="2879725"/>
          </a:xfrm>
        </p:spPr>
      </p:pic>
      <p:pic>
        <p:nvPicPr>
          <p:cNvPr id="6" name="Рисунок 5" descr="21410_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360045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349</TotalTime>
  <Words>547</Words>
  <Application>Microsoft Office PowerPoint</Application>
  <PresentationFormat>Экран (4:3)</PresentationFormat>
  <Paragraphs>97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85</vt:i4>
      </vt:variant>
    </vt:vector>
  </HeadingPairs>
  <TitlesOfParts>
    <vt:vector size="100" baseType="lpstr">
      <vt:lpstr>Trebuchet MS</vt:lpstr>
      <vt:lpstr>Arial</vt:lpstr>
      <vt:lpstr>Wingdings 2</vt:lpstr>
      <vt:lpstr>Wingdings</vt:lpstr>
      <vt:lpstr>Calibri</vt:lpstr>
      <vt:lpstr>Verdana</vt:lpstr>
      <vt:lpstr>Изящная</vt:lpstr>
      <vt:lpstr>Изящная</vt:lpstr>
      <vt:lpstr>Изящная</vt:lpstr>
      <vt:lpstr>Изящная</vt:lpstr>
      <vt:lpstr>Изящная</vt:lpstr>
      <vt:lpstr>Изящная</vt:lpstr>
      <vt:lpstr>Изящная</vt:lpstr>
      <vt:lpstr>Изящная</vt:lpstr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Космические Войска России</dc:title>
  <dc:creator>Test</dc:creator>
  <cp:lastModifiedBy>User</cp:lastModifiedBy>
  <cp:revision>23</cp:revision>
  <dcterms:created xsi:type="dcterms:W3CDTF">2012-09-28T10:56:29Z</dcterms:created>
  <dcterms:modified xsi:type="dcterms:W3CDTF">2013-03-08T15:22:45Z</dcterms:modified>
</cp:coreProperties>
</file>