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8" r:id="rId3"/>
    <p:sldId id="257" r:id="rId4"/>
    <p:sldId id="261" r:id="rId5"/>
    <p:sldId id="262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03" autoAdjust="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506B59-1AC2-4A46-A259-4B236DE36457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024CDA2-0820-4927-A238-111BE51EE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oup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6175" y="2614613"/>
            <a:ext cx="6875463" cy="1231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7B8616C-3D12-4A25-BC6B-693328B06D70}" type="datetime1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1E5EEF5-C353-473D-9FFA-6DEE47E00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672E1-11CA-47CB-9E35-D303556F4E1C}" type="datetime1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092CC-93BA-4A48-BF80-E552CD076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6D1DF-D4E8-42B9-85B4-02B47232F669}" type="datetime1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A1A8-DA26-45F4-ACBD-B638B628C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F0DA2-CD22-4297-A633-679A20D7C564}" type="datetime1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641E-EDC4-45B6-9694-E8FD04E69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B42A9-B69A-43EA-947C-DF8488D07483}" type="datetime1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79FE3-F7AF-420D-AB9F-7460E0A3B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B94ED-148C-4AF7-A1B5-E32134E55CE0}" type="datetime1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8181-50B9-46F5-9216-A81C2783F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22294-DA16-4C14-BAEC-B29C0EF247BE}" type="datetime1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5D8B7-D8F0-4C99-BAE1-E542E326B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3E87-686A-43C6-B550-EC20C6837797}" type="datetime1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E3E5-980B-4369-B0DF-023DB240A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29C4F-5BAE-4E26-8136-EECE4A44B897}" type="datetime1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9E70-3288-476E-B9A9-18A5381B4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0263-2FDB-4238-96AF-D20C094060AA}" type="datetime1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9A9A-5F15-4495-AEF6-C7180850E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1051-25EA-433C-B1DB-58099F813932}" type="datetime1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E0BA-6D9F-494B-8AE7-8D2A4D35C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C28B3C4-72C5-4FFF-AADF-38910B7A9DE9}" type="datetime1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3279F6B-9E79-460F-934B-4AF034CE9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1" r:id="rId7"/>
    <p:sldLayoutId id="2147483730" r:id="rId8"/>
    <p:sldLayoutId id="2147483729" r:id="rId9"/>
    <p:sldLayoutId id="2147483738" r:id="rId10"/>
    <p:sldLayoutId id="214748373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60363" y="268288"/>
            <a:ext cx="8594725" cy="2951162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8400" y="3860800"/>
            <a:ext cx="5032375" cy="225742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/>
              <a:t>Подготовила: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dirty="0" smtClean="0"/>
              <a:t>учитель истории и обществознания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dirty="0" err="1" smtClean="0"/>
              <a:t>Шилкина</a:t>
            </a:r>
            <a:r>
              <a:rPr lang="ru-RU" dirty="0" smtClean="0"/>
              <a:t> Елизавета Юрьевна</a:t>
            </a:r>
            <a:endParaRPr lang="ru-RU" dirty="0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736850" y="5589588"/>
            <a:ext cx="3024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Смоленск, 2013 год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B85C1A-D051-4441-89C4-623C99A883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611188" y="620713"/>
            <a:ext cx="80645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Times New Roman" pitchFamily="18" charset="0"/>
              </a:rPr>
              <a:t>Ключевский В.Д. Курс лекций по русской истории.</a:t>
            </a:r>
          </a:p>
          <a:p>
            <a:r>
              <a:rPr lang="ru-RU" sz="2400">
                <a:latin typeface="Times New Roman" pitchFamily="18" charset="0"/>
              </a:rPr>
              <a:t>«В этом Окско-волжском междуречье образовался центр расселения, сборный пункт переселенческого движения с юго-запада: здесь сходились колонисты и отсюда расходились в разных направлениях, на север за Волгу, а потом на восток и юго-восток за Оку. Здесь же со временем завязался и народнохозяйственный узел. Когда разделение народного труда стало приурочиваться к естественным географическим различиям, в этом краю встретились завязывавшиеся типы хозяйства лесного и степного, промыслового и земледельческого. Внешние опасности, особенно со стороны степи, вносили новый элемент разделения. Когда усилилось выделение военнослужилого люда из народной массы, в том же краю рабочее сельское население перемешивалось с вооружённым классом, который служил степным сторожем земли».</a:t>
            </a:r>
          </a:p>
        </p:txBody>
      </p:sp>
      <p:sp>
        <p:nvSpPr>
          <p:cNvPr id="2355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382AF4-D790-4B19-B834-28B5B55EDE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/>
              <a:t>Управление во Владимиро – Суздальском княжестве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349500"/>
            <a:ext cx="17748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7238" y="3783013"/>
            <a:ext cx="15303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767138"/>
            <a:ext cx="16557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2987675" y="2924175"/>
            <a:ext cx="863600" cy="1081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003800" y="2924175"/>
            <a:ext cx="1044575" cy="1081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76600" y="4194175"/>
            <a:ext cx="2249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B1CFCB-260E-4EBD-B666-E19C026AF17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8663" y="0"/>
            <a:ext cx="5146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80706F-B6C6-45E2-BCA8-032A1B6ACD4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323850" y="333375"/>
            <a:ext cx="84963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Times New Roman" pitchFamily="18" charset="0"/>
              </a:rPr>
              <a:t>Чистяков О.И. История отечественного государства и права.</a:t>
            </a:r>
          </a:p>
          <a:p>
            <a:r>
              <a:rPr lang="ru-RU" sz="2400">
                <a:latin typeface="Times New Roman" pitchFamily="18" charset="0"/>
              </a:rPr>
              <a:t>«На этих землях с их плодородными почвами и мягким климатом, быстро развивалось земледелие и скотоводство. Активно развивалось и промысловое хозяйство и ремесло. Через территорию Волыни и Галичины проходили торговые пути с востока на запад и с севера на юг. Водный путь из Балтийского моря в Черное проходил по рекам Висла - Западный Буг - Днестр, сухопутные торговые пути вели в страны Юго-Восточной Европы. По Дунаю шел сухопутный торговый путь со странами Востока. Все это обусловило на данной территории быстрый рост ремесла и торговли, появление богатых и самостоятельных городов, (более 80) с которыми вынуждены были считаться и князья, и бояре. Наиболее крупными были: Владимир-Волынский (резиденция наместников великого киевского князя), а также: Червен, Берестье, Холм, Галич, Перемышль, Дорогобуж, Теребовль, Луцк».</a:t>
            </a:r>
          </a:p>
        </p:txBody>
      </p:sp>
      <p:sp>
        <p:nvSpPr>
          <p:cNvPr id="2662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5D1903-8E69-4C8F-8CBC-8D279F2EEA9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/>
              <a:t>Управление в Галицко-Волынском княжестве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2213" y="3500438"/>
            <a:ext cx="1774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500438"/>
            <a:ext cx="15303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500438"/>
            <a:ext cx="16589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843213" y="3925888"/>
            <a:ext cx="12239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219700" y="3889375"/>
            <a:ext cx="12239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7CF7B4-4CCF-47EE-9A76-409CC48FC06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smtClean="0"/>
              <a:t>развитие крестьянского хозяйства, освоение новых пахотных земель;</a:t>
            </a:r>
          </a:p>
          <a:p>
            <a:r>
              <a:rPr lang="ru-RU" sz="3200" smtClean="0"/>
              <a:t>рост городов, развитие ремесла, торговли, промыслов;</a:t>
            </a:r>
          </a:p>
          <a:p>
            <a:r>
              <a:rPr lang="ru-RU" sz="3200" smtClean="0"/>
              <a:t> расцвет культуры;</a:t>
            </a:r>
          </a:p>
          <a:p>
            <a:r>
              <a:rPr lang="ru-RU" sz="3200" smtClean="0"/>
              <a:t> снижение обороноспособности страны.</a:t>
            </a:r>
          </a:p>
        </p:txBody>
      </p:sp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/>
              <a:t>Последствия феодальной раздробленности 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E77A67-F335-4C8F-99BE-786E1177057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Несомненно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то, что человек поминутно и попеременно то приспособляется к окружающей его природе, к её силам и способам действия, то их приспособляет к себе самому, к своим потребностям, от которых не может или не хочет отказаться, и на этой двусторонней борьбе с самим собой и с природой вырабатывает свою сообразительность и свой характер, энергию, понятия, чувства и стремления, а частью и свои отношения к другим людям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Ключевский В.О.:</a:t>
            </a:r>
          </a:p>
        </p:txBody>
      </p:sp>
      <p:sp>
        <p:nvSpPr>
          <p:cNvPr id="1536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7C70D-2AD8-46BE-BF5D-7308F43DDA3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Феодальная раздробленность как закономерный процесс в развитии государства (понятие, причины)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Основные политические центры удельной Руси: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Владимиро-Суздальское княжество;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Новгородское княжество;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Галицко-Волынское княжество.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Последствия феодальной раздробленности.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 урока: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947CF8-F808-44B1-A9C7-D9F2C94A937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smtClean="0"/>
              <a:t>Феодальная раздробленность </a:t>
            </a:r>
            <a:r>
              <a:rPr lang="ru-RU" smtClean="0"/>
              <a:t>– </a:t>
            </a:r>
            <a:r>
              <a:rPr lang="ru-RU" sz="2800" smtClean="0"/>
              <a:t>это закономерный этап развития государства, новая форма организации государственности в условиях дальнейшего развития феодального способа производства. </a:t>
            </a:r>
          </a:p>
        </p:txBody>
      </p:sp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6581FE-4D4C-42B6-90AF-0CEC72C0E6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650" y="2276475"/>
            <a:ext cx="7745413" cy="3878263"/>
          </a:xfrm>
        </p:spPr>
        <p:txBody>
          <a:bodyPr/>
          <a:lstStyle/>
          <a:p>
            <a:r>
              <a:rPr lang="ru-RU" smtClean="0"/>
              <a:t>господство натурального хозяйства;</a:t>
            </a:r>
          </a:p>
          <a:p>
            <a:r>
              <a:rPr lang="ru-RU" smtClean="0"/>
              <a:t>слабые внешнеэкономические связями между княжествами;</a:t>
            </a:r>
          </a:p>
          <a:p>
            <a:r>
              <a:rPr lang="ru-RU" smtClean="0"/>
              <a:t> многие древнерусские князья стремились выйти из-под власти киевского князя;</a:t>
            </a:r>
          </a:p>
          <a:p>
            <a:r>
              <a:rPr lang="ru-RU" smtClean="0"/>
              <a:t>ослабление власти Киева;</a:t>
            </a:r>
          </a:p>
          <a:p>
            <a:r>
              <a:rPr lang="ru-RU" smtClean="0"/>
              <a:t>появление и расцвет новых древнерусских городов.</a:t>
            </a:r>
          </a:p>
        </p:txBody>
      </p:sp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827088" y="333375"/>
            <a:ext cx="7756525" cy="1054100"/>
          </a:xfrm>
        </p:spPr>
        <p:txBody>
          <a:bodyPr/>
          <a:lstStyle/>
          <a:p>
            <a:r>
              <a:rPr lang="ru-RU" smtClean="0"/>
              <a:t>Причины феодальной раздробленности: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08F086-157B-4671-9DEE-8B8C4683A4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8663" y="0"/>
            <a:ext cx="5146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2E8B4C-C4CB-402F-8067-3AB3D895A2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8677275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1734F6-87A9-48D2-B969-7687B841A54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/>
              <a:t>Управление в Новгородской республике</a:t>
            </a:r>
          </a:p>
        </p:txBody>
      </p:sp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5435600" y="3921125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</a:rPr>
              <a:t>   </a:t>
            </a:r>
            <a:endParaRPr lang="ru-RU" sz="3600">
              <a:latin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84438" y="2708275"/>
            <a:ext cx="20161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</a:rPr>
              <a:t>ВЕЧЕ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26100" y="2713038"/>
            <a:ext cx="25209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</a:rPr>
              <a:t>БОЯРЕ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95738" y="4005263"/>
            <a:ext cx="1630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</a:rPr>
              <a:t>КНЯЗЬ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71550" y="4106863"/>
            <a:ext cx="1728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ПОСАДНИК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03350" y="4589463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</a:rPr>
              <a:t>ТЫСЯЦКИЙ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24075" y="5084763"/>
            <a:ext cx="295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АРХИЕПИСКОП</a:t>
            </a:r>
          </a:p>
        </p:txBody>
      </p:sp>
      <p:cxnSp>
        <p:nvCxnSpPr>
          <p:cNvPr id="1035" name="Прямая со стрелкой 1034"/>
          <p:cNvCxnSpPr/>
          <p:nvPr/>
        </p:nvCxnSpPr>
        <p:spPr>
          <a:xfrm>
            <a:off x="3995738" y="3001963"/>
            <a:ext cx="1800225" cy="476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 стрелкой 1036"/>
          <p:cNvCxnSpPr/>
          <p:nvPr/>
        </p:nvCxnSpPr>
        <p:spPr>
          <a:xfrm>
            <a:off x="3708400" y="3141663"/>
            <a:ext cx="935038" cy="965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/>
          <p:nvPr/>
        </p:nvCxnSpPr>
        <p:spPr>
          <a:xfrm flipH="1">
            <a:off x="5076825" y="3141663"/>
            <a:ext cx="719138" cy="965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 стрелкой 1040"/>
          <p:cNvCxnSpPr/>
          <p:nvPr/>
        </p:nvCxnSpPr>
        <p:spPr>
          <a:xfrm flipH="1">
            <a:off x="2303463" y="3141663"/>
            <a:ext cx="684212" cy="1079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 стрелкой 1042"/>
          <p:cNvCxnSpPr/>
          <p:nvPr/>
        </p:nvCxnSpPr>
        <p:spPr>
          <a:xfrm flipH="1">
            <a:off x="2843213" y="3141663"/>
            <a:ext cx="360362" cy="1511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Прямая со стрелкой 1044"/>
          <p:cNvCxnSpPr/>
          <p:nvPr/>
        </p:nvCxnSpPr>
        <p:spPr>
          <a:xfrm flipH="1">
            <a:off x="3276600" y="3141663"/>
            <a:ext cx="215900" cy="2016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728818-1CEE-4599-8673-96165BC73B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8663" y="0"/>
            <a:ext cx="5146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F82490-2792-456F-9D5C-019A71B65E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512</TotalTime>
  <Words>436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Times New Roman</vt:lpstr>
      <vt:lpstr>Arial</vt:lpstr>
      <vt:lpstr>Wingdings</vt:lpstr>
      <vt:lpstr>Calibri</vt:lpstr>
      <vt:lpstr>Book Antiqua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Слайд 1</vt:lpstr>
      <vt:lpstr>Ключевский В.О.:</vt:lpstr>
      <vt:lpstr>План урока:</vt:lpstr>
      <vt:lpstr>Слайд 4</vt:lpstr>
      <vt:lpstr>Причины феодальной раздробленности:</vt:lpstr>
      <vt:lpstr>Слайд 6</vt:lpstr>
      <vt:lpstr>Слайд 7</vt:lpstr>
      <vt:lpstr>Управление в Новгородской республике</vt:lpstr>
      <vt:lpstr>Слайд 9</vt:lpstr>
      <vt:lpstr>Слайд 10</vt:lpstr>
      <vt:lpstr>Управление во Владимиро – Суздальском княжестве</vt:lpstr>
      <vt:lpstr>Слайд 12</vt:lpstr>
      <vt:lpstr>Слайд 13</vt:lpstr>
      <vt:lpstr>Управление в Галицко-Волынском княжестве</vt:lpstr>
      <vt:lpstr>Последствия феодальной раздробленности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40</cp:revision>
  <dcterms:created xsi:type="dcterms:W3CDTF">2013-01-17T09:43:49Z</dcterms:created>
  <dcterms:modified xsi:type="dcterms:W3CDTF">2013-03-08T17:24:31Z</dcterms:modified>
</cp:coreProperties>
</file>