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7" r:id="rId3"/>
    <p:sldId id="268" r:id="rId4"/>
    <p:sldId id="269" r:id="rId5"/>
    <p:sldId id="270" r:id="rId6"/>
    <p:sldId id="271" r:id="rId7"/>
    <p:sldId id="272" r:id="rId8"/>
    <p:sldId id="273" r:id="rId9"/>
    <p:sldId id="274" r:id="rId10"/>
    <p:sldId id="275" r:id="rId11"/>
    <p:sldId id="276" r:id="rId12"/>
    <p:sldId id="277" r:id="rId13"/>
    <p:sldId id="280" r:id="rId14"/>
    <p:sldId id="279" r:id="rId15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5" d="100"/>
          <a:sy n="105" d="100"/>
        </p:scale>
        <p:origin x="-14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 bwMode="ltGray">
          <a:xfrm>
            <a:off x="0" y="0"/>
            <a:ext cx="9143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355848"/>
            <a:ext cx="80772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5800" y="1828800"/>
            <a:ext cx="80772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1/31/2013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0" y="5128334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pull dir="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1/31/2013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 bwMode="invGray">
          <a:xfrm>
            <a:off x="6598920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 bwMode="ltGray">
          <a:xfrm>
            <a:off x="6647687" y="0"/>
            <a:ext cx="25146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274640"/>
            <a:ext cx="19050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1/31/2013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40597" y="6377459"/>
            <a:ext cx="3836404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252728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1/31/2013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 bwMode="ltGray">
          <a:xfrm>
            <a:off x="0" y="1"/>
            <a:ext cx="9144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invGray">
          <a:xfrm>
            <a:off x="0" y="2602520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49808" y="118872"/>
            <a:ext cx="8013192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40664" y="1828800"/>
            <a:ext cx="8022336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1/31/2013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pull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40386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73936"/>
            <a:ext cx="40386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1/31/2013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98987"/>
            <a:ext cx="4040188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449512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698987"/>
            <a:ext cx="4041775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449512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1/31/2013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1/31/2013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1/31/2013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7838" y="152400"/>
            <a:ext cx="2523744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19377" y="1743133"/>
            <a:ext cx="5920641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7838" y="1730018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1/31/2013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Прямоугольник 11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>
    <p:pull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592" y="155448"/>
            <a:ext cx="2525150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903805" y="1484808"/>
            <a:ext cx="6247397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4592" y="1728216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164592" y="1170432"/>
            <a:ext cx="2523744" cy="201168"/>
          </a:xfrm>
        </p:spPr>
        <p:txBody>
          <a:bodyPr/>
          <a:lstStyle/>
          <a:p>
            <a:fld id="{7EAF463A-BC7C-46EE-9F1E-7F377CCA4891}" type="datetimeFigureOut">
              <a:rPr lang="en-US" smtClean="0"/>
              <a:pPr/>
              <a:t>1/31/2013</a:t>
            </a:fld>
            <a:endParaRPr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 bwMode="invGray"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35808" y="1170432"/>
            <a:ext cx="5193792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339328" y="1170432"/>
            <a:ext cx="733864" cy="201168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pull dir="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 bwMode="invGray">
          <a:xfrm>
            <a:off x="0" y="1435895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 bwMode="ltGray">
          <a:xfrm>
            <a:off x="0" y="0"/>
            <a:ext cx="9143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775191"/>
            <a:ext cx="82296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476999"/>
            <a:ext cx="21336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7EAF463A-BC7C-46EE-9F1E-7F377CCA4891}" type="datetimeFigureOut">
              <a:rPr lang="en-US" smtClean="0"/>
              <a:pPr/>
              <a:t>1/31/2013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640596" y="6476999"/>
            <a:ext cx="5507719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204396" y="6476999"/>
            <a:ext cx="733864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pull dir="d"/>
  </p:transition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Фракталы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667000" y="457200"/>
            <a:ext cx="6248400" cy="990600"/>
          </a:xfrm>
        </p:spPr>
        <p:txBody>
          <a:bodyPr>
            <a:normAutofit/>
          </a:bodyPr>
          <a:lstStyle/>
          <a:p>
            <a:r>
              <a:rPr lang="ru-RU" sz="2800" dirty="0" smtClean="0">
                <a:latin typeface="Monotype Corsiva" pitchFamily="66" charset="0"/>
              </a:rPr>
              <a:t>Математика - это язык, на котором написана книга природы . (Г. Галилей)</a:t>
            </a:r>
            <a:endParaRPr lang="ru-RU" sz="2800" dirty="0">
              <a:latin typeface="Monotype Corsiva" pitchFamily="66" charset="0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0000"/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Фракталы  в литературе: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sz="2900" b="1" dirty="0" smtClean="0">
                <a:latin typeface="Constantia" pitchFamily="18" charset="0"/>
              </a:rPr>
              <a:t>      В качестве других примеров текстов с вложенными в них текстами можно привести сборник арабских "Сказок тысячи и одной ночи", "готический" роман Яна </a:t>
            </a:r>
            <a:r>
              <a:rPr lang="ru-RU" sz="2900" b="1" dirty="0" err="1" smtClean="0">
                <a:latin typeface="Constantia" pitchFamily="18" charset="0"/>
              </a:rPr>
              <a:t>Потоцкого</a:t>
            </a:r>
            <a:r>
              <a:rPr lang="ru-RU" sz="2900" b="1" dirty="0" smtClean="0">
                <a:latin typeface="Constantia" pitchFamily="18" charset="0"/>
              </a:rPr>
              <a:t> "Рукопись, найденная в Сарагосе", романы "с выдвижными ящиками" Евгении </a:t>
            </a:r>
            <a:r>
              <a:rPr lang="ru-RU" sz="2900" b="1" dirty="0" err="1" smtClean="0">
                <a:latin typeface="Constantia" pitchFamily="18" charset="0"/>
              </a:rPr>
              <a:t>Сюэ</a:t>
            </a:r>
            <a:r>
              <a:rPr lang="ru-RU" sz="2900" b="1" dirty="0" smtClean="0">
                <a:latin typeface="Constantia" pitchFamily="18" charset="0"/>
              </a:rPr>
              <a:t>, а также произведения </a:t>
            </a:r>
            <a:r>
              <a:rPr lang="ru-RU" sz="2900" b="1" dirty="0" err="1" smtClean="0">
                <a:latin typeface="Constantia" pitchFamily="18" charset="0"/>
              </a:rPr>
              <a:t>Раймона</a:t>
            </a:r>
            <a:r>
              <a:rPr lang="ru-RU" sz="2900" b="1" dirty="0" smtClean="0">
                <a:latin typeface="Constantia" pitchFamily="18" charset="0"/>
              </a:rPr>
              <a:t> </a:t>
            </a:r>
            <a:r>
              <a:rPr lang="ru-RU" sz="2900" b="1" dirty="0" err="1" smtClean="0">
                <a:latin typeface="Constantia" pitchFamily="18" charset="0"/>
              </a:rPr>
              <a:t>Русселя</a:t>
            </a:r>
            <a:r>
              <a:rPr lang="ru-RU" sz="2900" b="1" dirty="0" smtClean="0">
                <a:latin typeface="Constantia" pitchFamily="18" charset="0"/>
              </a:rPr>
              <a:t>, в которых внутренние сюжеты до шести раз заключаются "в скобки".</a:t>
            </a:r>
          </a:p>
          <a:p>
            <a:pPr>
              <a:buNone/>
            </a:pPr>
            <a:r>
              <a:rPr lang="ru-RU" sz="2900" b="1" dirty="0" smtClean="0">
                <a:latin typeface="Constantia" pitchFamily="18" charset="0"/>
              </a:rPr>
              <a:t>        В классической литературе "рассказ в рассказе", вложение, сюжетно подобное оригиналу, осуществляет В.Шекспир в III действии "Гамлета", когда заезжие актеры по просьбе Гамлета разыгрывают перед двором сцену, которая дублирует ключевые события оригинальной пьесы - убийство короля и брак цареубийцы с королевой.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0000"/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Фракталы  в литературе: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28600" y="1600200"/>
            <a:ext cx="4800600" cy="5257800"/>
          </a:xfrm>
        </p:spPr>
        <p:txBody>
          <a:bodyPr>
            <a:normAutofit fontScale="47500" lnSpcReduction="20000"/>
          </a:bodyPr>
          <a:lstStyle/>
          <a:p>
            <a:pPr>
              <a:buNone/>
            </a:pPr>
            <a:r>
              <a:rPr lang="ru-RU" sz="3400" b="1" dirty="0" smtClean="0">
                <a:latin typeface="Constantia" pitchFamily="18" charset="0"/>
              </a:rPr>
              <a:t>         </a:t>
            </a:r>
            <a:r>
              <a:rPr lang="ru-RU" sz="3800" b="1" dirty="0" smtClean="0">
                <a:latin typeface="Constantia" pitchFamily="18" charset="0"/>
              </a:rPr>
              <a:t>Мы уже видели, что завораживающее действие фрактальных литературных произведений может происходить в той действительности, что предстает перед человеком во сне. Существует целый ряд произведений, в которых повествуется о снах, неотличимых от действительности, которые оказываются частью иного сна, а те - еще одного, так что всякое пробуждение приводит героя в новую </a:t>
            </a:r>
            <a:r>
              <a:rPr lang="ru-RU" sz="3800" b="1" dirty="0" err="1" smtClean="0">
                <a:latin typeface="Constantia" pitchFamily="18" charset="0"/>
              </a:rPr>
              <a:t>сновидческую</a:t>
            </a:r>
            <a:r>
              <a:rPr lang="ru-RU" sz="3800" b="1" dirty="0" smtClean="0">
                <a:latin typeface="Constantia" pitchFamily="18" charset="0"/>
              </a:rPr>
              <a:t> реальность. Фантасмагорическую последовательность пробуждений от сна во сне приводит </a:t>
            </a:r>
            <a:r>
              <a:rPr lang="ru-RU" sz="3800" b="1" dirty="0" err="1" smtClean="0">
                <a:latin typeface="Constantia" pitchFamily="18" charset="0"/>
              </a:rPr>
              <a:t>С.Лем</a:t>
            </a:r>
            <a:r>
              <a:rPr lang="ru-RU" sz="3800" b="1" dirty="0" smtClean="0">
                <a:latin typeface="Constantia" pitchFamily="18" charset="0"/>
              </a:rPr>
              <a:t> в одном из романов из серии "Приключения </a:t>
            </a:r>
            <a:r>
              <a:rPr lang="ru-RU" sz="3800" b="1" dirty="0" err="1" smtClean="0">
                <a:latin typeface="Constantia" pitchFamily="18" charset="0"/>
              </a:rPr>
              <a:t>Ийона</a:t>
            </a:r>
            <a:r>
              <a:rPr lang="ru-RU" sz="3800" b="1" dirty="0" smtClean="0">
                <a:latin typeface="Constantia" pitchFamily="18" charset="0"/>
              </a:rPr>
              <a:t> Тихого".</a:t>
            </a:r>
          </a:p>
          <a:p>
            <a:pPr>
              <a:buNone/>
            </a:pPr>
            <a:r>
              <a:rPr lang="ru-RU" sz="3800" b="1" dirty="0" smtClean="0">
                <a:latin typeface="Constantia" pitchFamily="18" charset="0"/>
              </a:rPr>
              <a:t>         Одним из примеров такого рода представлений может служить стихотворение Э.А.По "Сон во сне":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181600" y="1524000"/>
            <a:ext cx="3733800" cy="5334000"/>
          </a:xfrm>
        </p:spPr>
        <p:txBody>
          <a:bodyPr>
            <a:normAutofit fontScale="47500" lnSpcReduction="20000"/>
          </a:bodyPr>
          <a:lstStyle/>
          <a:p>
            <a:pPr>
              <a:buNone/>
            </a:pPr>
            <a:r>
              <a:rPr lang="ru-RU" sz="3400" b="1" dirty="0" smtClean="0">
                <a:latin typeface="Constantia" pitchFamily="18" charset="0"/>
              </a:rPr>
              <a:t>В лоб тебя целую я,</a:t>
            </a:r>
          </a:p>
          <a:p>
            <a:pPr>
              <a:buNone/>
            </a:pPr>
            <a:r>
              <a:rPr lang="ru-RU" sz="3400" b="1" dirty="0" smtClean="0">
                <a:latin typeface="Constantia" pitchFamily="18" charset="0"/>
              </a:rPr>
              <a:t>И позволь мне, уходя,</a:t>
            </a:r>
          </a:p>
          <a:p>
            <a:pPr>
              <a:buNone/>
            </a:pPr>
            <a:r>
              <a:rPr lang="ru-RU" sz="3400" b="1" dirty="0" smtClean="0">
                <a:latin typeface="Constantia" pitchFamily="18" charset="0"/>
              </a:rPr>
              <a:t>Прошептать, печаль тая:</a:t>
            </a:r>
          </a:p>
          <a:p>
            <a:pPr>
              <a:buNone/>
            </a:pPr>
            <a:r>
              <a:rPr lang="ru-RU" sz="3400" b="1" dirty="0" smtClean="0">
                <a:latin typeface="Constantia" pitchFamily="18" charset="0"/>
              </a:rPr>
              <a:t>Ты была права вполне, -</a:t>
            </a:r>
          </a:p>
          <a:p>
            <a:pPr>
              <a:buNone/>
            </a:pPr>
            <a:r>
              <a:rPr lang="ru-RU" sz="3400" b="1" dirty="0" smtClean="0">
                <a:latin typeface="Constantia" pitchFamily="18" charset="0"/>
              </a:rPr>
              <a:t>Дни мои прошли во сне!</a:t>
            </a:r>
          </a:p>
          <a:p>
            <a:pPr>
              <a:buNone/>
            </a:pPr>
            <a:r>
              <a:rPr lang="ru-RU" sz="3400" b="1" dirty="0" smtClean="0">
                <a:latin typeface="Constantia" pitchFamily="18" charset="0"/>
              </a:rPr>
              <a:t>Упованье было сном;</a:t>
            </a:r>
          </a:p>
          <a:p>
            <a:pPr>
              <a:buNone/>
            </a:pPr>
            <a:r>
              <a:rPr lang="ru-RU" sz="3400" b="1" dirty="0" smtClean="0">
                <a:latin typeface="Constantia" pitchFamily="18" charset="0"/>
              </a:rPr>
              <a:t>Всё равно, во мгле иль днём,</a:t>
            </a:r>
          </a:p>
          <a:p>
            <a:pPr>
              <a:buNone/>
            </a:pPr>
            <a:r>
              <a:rPr lang="ru-RU" sz="3400" b="1" dirty="0" smtClean="0">
                <a:latin typeface="Constantia" pitchFamily="18" charset="0"/>
              </a:rPr>
              <a:t>В дымном призраке иль нет,</a:t>
            </a:r>
          </a:p>
          <a:p>
            <a:pPr>
              <a:buNone/>
            </a:pPr>
            <a:r>
              <a:rPr lang="ru-RU" sz="3400" b="1" dirty="0" smtClean="0">
                <a:latin typeface="Constantia" pitchFamily="18" charset="0"/>
              </a:rPr>
              <a:t>Но оно прошло, как бред.</a:t>
            </a:r>
          </a:p>
          <a:p>
            <a:pPr>
              <a:buNone/>
            </a:pPr>
            <a:r>
              <a:rPr lang="ru-RU" sz="3400" b="1" dirty="0" smtClean="0">
                <a:latin typeface="Constantia" pitchFamily="18" charset="0"/>
              </a:rPr>
              <a:t>Всё, что в мире зримо мне</a:t>
            </a:r>
          </a:p>
          <a:p>
            <a:pPr>
              <a:buNone/>
            </a:pPr>
            <a:r>
              <a:rPr lang="ru-RU" sz="3400" b="1" dirty="0" smtClean="0">
                <a:latin typeface="Constantia" pitchFamily="18" charset="0"/>
              </a:rPr>
              <a:t>Или мнится, - сон во сне.</a:t>
            </a:r>
          </a:p>
          <a:p>
            <a:pPr>
              <a:buNone/>
            </a:pPr>
            <a:r>
              <a:rPr lang="ru-RU" sz="3400" b="1" dirty="0" smtClean="0">
                <a:latin typeface="Constantia" pitchFamily="18" charset="0"/>
              </a:rPr>
              <a:t>Стою у бурных вод,</a:t>
            </a:r>
          </a:p>
          <a:p>
            <a:pPr>
              <a:buNone/>
            </a:pPr>
            <a:r>
              <a:rPr lang="ru-RU" sz="3400" b="1" dirty="0" smtClean="0">
                <a:latin typeface="Constantia" pitchFamily="18" charset="0"/>
              </a:rPr>
              <a:t>Кругом гроза растёт;</a:t>
            </a:r>
          </a:p>
          <a:p>
            <a:pPr>
              <a:buNone/>
            </a:pPr>
            <a:r>
              <a:rPr lang="ru-RU" sz="3400" b="1" dirty="0" smtClean="0">
                <a:latin typeface="Constantia" pitchFamily="18" charset="0"/>
              </a:rPr>
              <a:t>Хранит моя рука</a:t>
            </a:r>
          </a:p>
          <a:p>
            <a:pPr>
              <a:buNone/>
            </a:pPr>
            <a:r>
              <a:rPr lang="ru-RU" sz="3400" b="1" dirty="0" smtClean="0">
                <a:latin typeface="Constantia" pitchFamily="18" charset="0"/>
              </a:rPr>
              <a:t>Горсть зёрнышек песка.</a:t>
            </a:r>
          </a:p>
          <a:p>
            <a:pPr>
              <a:buNone/>
            </a:pPr>
            <a:r>
              <a:rPr lang="ru-RU" sz="3400" b="1" dirty="0" smtClean="0">
                <a:latin typeface="Constantia" pitchFamily="18" charset="0"/>
              </a:rPr>
              <a:t>Как мало! Как скользят</a:t>
            </a:r>
          </a:p>
          <a:p>
            <a:pPr>
              <a:buNone/>
            </a:pPr>
            <a:r>
              <a:rPr lang="ru-RU" sz="3400" b="1" dirty="0" smtClean="0">
                <a:latin typeface="Constantia" pitchFamily="18" charset="0"/>
              </a:rPr>
              <a:t>Меж пальцев все назад...</a:t>
            </a:r>
          </a:p>
          <a:p>
            <a:pPr>
              <a:buNone/>
            </a:pPr>
            <a:r>
              <a:rPr lang="ru-RU" sz="3400" b="1" dirty="0" smtClean="0">
                <a:latin typeface="Constantia" pitchFamily="18" charset="0"/>
              </a:rPr>
              <a:t>И я в слезах,- в слезах:</a:t>
            </a:r>
          </a:p>
          <a:p>
            <a:pPr>
              <a:buNone/>
            </a:pPr>
            <a:r>
              <a:rPr lang="ru-RU" sz="3400" b="1" dirty="0" smtClean="0">
                <a:latin typeface="Constantia" pitchFamily="18" charset="0"/>
              </a:rPr>
              <a:t>О боже! как в руках</a:t>
            </a:r>
          </a:p>
          <a:p>
            <a:pPr>
              <a:buNone/>
            </a:pPr>
            <a:r>
              <a:rPr lang="ru-RU" sz="3400" b="1" dirty="0" smtClean="0">
                <a:latin typeface="Constantia" pitchFamily="18" charset="0"/>
              </a:rPr>
              <a:t>Сжать золотистый прах?</a:t>
            </a:r>
          </a:p>
          <a:p>
            <a:pPr>
              <a:buNone/>
            </a:pPr>
            <a:r>
              <a:rPr lang="ru-RU" sz="3400" b="1" dirty="0" smtClean="0">
                <a:latin typeface="Constantia" pitchFamily="18" charset="0"/>
              </a:rPr>
              <a:t>Пусть будет хоть одно</a:t>
            </a:r>
          </a:p>
          <a:p>
            <a:pPr>
              <a:buNone/>
            </a:pPr>
            <a:r>
              <a:rPr lang="ru-RU" sz="3400" b="1" dirty="0" smtClean="0">
                <a:latin typeface="Constantia" pitchFamily="18" charset="0"/>
              </a:rPr>
              <a:t>Зерно сохранено!</a:t>
            </a:r>
          </a:p>
          <a:p>
            <a:pPr>
              <a:buNone/>
            </a:pPr>
            <a:r>
              <a:rPr lang="ru-RU" sz="3400" b="1" dirty="0" smtClean="0">
                <a:latin typeface="Constantia" pitchFamily="18" charset="0"/>
              </a:rPr>
              <a:t>Все ль то, что зримо мне</a:t>
            </a:r>
          </a:p>
          <a:p>
            <a:pPr>
              <a:buNone/>
            </a:pPr>
            <a:r>
              <a:rPr lang="ru-RU" sz="3400" b="1" dirty="0" smtClean="0">
                <a:latin typeface="Constantia" pitchFamily="18" charset="0"/>
              </a:rPr>
              <a:t>Иль мнится, - сон во сне?</a:t>
            </a:r>
            <a:br>
              <a:rPr lang="ru-RU" sz="3400" b="1" dirty="0" smtClean="0">
                <a:latin typeface="Constantia" pitchFamily="18" charset="0"/>
              </a:rPr>
            </a:br>
            <a:endParaRPr lang="ru-RU" sz="3400" b="1" dirty="0" smtClean="0">
              <a:latin typeface="Constantia" pitchFamily="18" charset="0"/>
            </a:endParaRPr>
          </a:p>
          <a:p>
            <a:pPr>
              <a:buNone/>
            </a:pPr>
            <a:r>
              <a:rPr lang="ru-RU" sz="3400" b="1" i="1" dirty="0" smtClean="0">
                <a:latin typeface="Constantia" pitchFamily="18" charset="0"/>
              </a:rPr>
              <a:t>(1827-1849, пер.В.Брюсова, 1924)</a:t>
            </a:r>
            <a:endParaRPr lang="ru-RU" sz="3400" b="1" dirty="0" smtClean="0">
              <a:latin typeface="Constantia" pitchFamily="18" charset="0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0000"/>
            <a:lum/>
          </a:blip>
          <a:srcRect/>
          <a:stretch>
            <a:fillRect l="-19000" r="-1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Фракталы  в литературе:</a:t>
            </a:r>
            <a:endParaRPr lang="ru-RU" dirty="0"/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457200" y="1775191"/>
            <a:ext cx="8382000" cy="4930409"/>
          </a:xfrm>
        </p:spPr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ru-RU" b="1" dirty="0" smtClean="0">
                <a:latin typeface="Constantia" pitchFamily="18" charset="0"/>
              </a:rPr>
              <a:t>         Иную возможность осуществить фрактальность текста реализуют литературные произведения, в которых о подобии части бесконечному и вечному целому только рассказывается. В таких произведениях писатель демонстрирует, что предметы, явления или люди повторяются в бесконечной цепи сходств-подобий. Обычно в такой цепи перерождений нет и быть не может оригинала, всегда была и всегда будет только эта дурная бесконечность повторов, из которой нет выхода. Уразумев сказанное, читатель приобретает и представление о беспредельной красоте сущего и беспредельный же экзистенциальный ужас. </a:t>
            </a:r>
          </a:p>
          <a:p>
            <a:pPr>
              <a:buNone/>
            </a:pPr>
            <a:r>
              <a:rPr lang="ru-RU" b="1" dirty="0" smtClean="0">
                <a:latin typeface="Constantia" pitchFamily="18" charset="0"/>
              </a:rPr>
              <a:t>         К таким текстам отнесем рассказ Х.Л.Борхеса "В кругу развалин»</a:t>
            </a:r>
            <a:r>
              <a:rPr lang="ru-RU" b="1" i="1" dirty="0" smtClean="0">
                <a:latin typeface="Constantia" pitchFamily="18" charset="0"/>
              </a:rPr>
              <a:t> </a:t>
            </a:r>
            <a:r>
              <a:rPr lang="ru-RU" b="1" dirty="0" smtClean="0">
                <a:latin typeface="Constantia" pitchFamily="18" charset="0"/>
              </a:rPr>
              <a:t>о неизвестном, появившемся у развалин храма Огня. Этот человек во сне создает человека, столь реального, что даже сам он верит в свое существование. Кудесник  же испытывает ужас, что его сын догадается, что является подделкой, отражением чужого сна, и тут же понимает, что и сам он тоже только "лишь призрак, снящийся другому".</a:t>
            </a:r>
            <a:endParaRPr lang="ru-RU" b="1" dirty="0">
              <a:latin typeface="Constantia" pitchFamily="18" charset="0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6000" b="-2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597152"/>
          </a:xfrm>
        </p:spPr>
        <p:txBody>
          <a:bodyPr>
            <a:normAutofit fontScale="90000"/>
          </a:bodyPr>
          <a:lstStyle/>
          <a:p>
            <a:r>
              <a:rPr lang="ru-RU" sz="3100" b="0" dirty="0" smtClean="0">
                <a:solidFill>
                  <a:schemeClr val="bg1"/>
                </a:solidFill>
                <a:latin typeface="Monotype Corsiva" pitchFamily="66" charset="0"/>
              </a:rPr>
              <a:t>Предмет математики настолько серьезен, что полезно не упустить случая сделать его немного занимательным.</a:t>
            </a:r>
            <a:br>
              <a:rPr lang="ru-RU" sz="3100" b="0" dirty="0" smtClean="0">
                <a:solidFill>
                  <a:schemeClr val="bg1"/>
                </a:solidFill>
                <a:latin typeface="Monotype Corsiva" pitchFamily="66" charset="0"/>
              </a:rPr>
            </a:br>
            <a:r>
              <a:rPr lang="ru-RU" sz="3100" b="0" dirty="0" smtClean="0">
                <a:solidFill>
                  <a:schemeClr val="bg1"/>
                </a:solidFill>
                <a:latin typeface="Monotype Corsiva" pitchFamily="66" charset="0"/>
              </a:rPr>
              <a:t>Б. Паскаль</a:t>
            </a:r>
            <a:r>
              <a:rPr lang="ru-RU" b="0" dirty="0" smtClean="0"/>
              <a:t/>
            </a:r>
            <a:br>
              <a:rPr lang="ru-RU" b="0" dirty="0" smtClean="0"/>
            </a:b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609600" y="3886200"/>
            <a:ext cx="7924800" cy="1143000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accent1"/>
                </a:solidFill>
                <a:latin typeface="+mn-lt"/>
              </a:rPr>
              <a:t>Дудник Юлия</a:t>
            </a:r>
            <a:endParaRPr lang="ru-RU" dirty="0">
              <a:solidFill>
                <a:schemeClr val="accent1"/>
              </a:solidFill>
              <a:latin typeface="+mn-lt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4343400" y="228600"/>
            <a:ext cx="4419600" cy="1143000"/>
          </a:xfrm>
        </p:spPr>
        <p:txBody>
          <a:bodyPr>
            <a:normAutofit/>
          </a:bodyPr>
          <a:lstStyle/>
          <a:p>
            <a:r>
              <a:rPr lang="ru-RU" sz="4400" dirty="0" smtClean="0">
                <a:latin typeface="Monotype Corsiva" pitchFamily="66" charset="0"/>
              </a:rPr>
              <a:t>Подготовила:</a:t>
            </a:r>
            <a:endParaRPr lang="ru-RU" sz="4400" dirty="0">
              <a:latin typeface="Monotype Corsiva" pitchFamily="66" charset="0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0000"/>
            <a:lum/>
          </a:blip>
          <a:srcRect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Фракталы в искусстве: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52400" y="1676401"/>
            <a:ext cx="8686800" cy="5029200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sz="2000" b="1" dirty="0" smtClean="0">
                <a:latin typeface="Constantia" pitchFamily="18" charset="0"/>
              </a:rPr>
              <a:t>       </a:t>
            </a:r>
            <a:r>
              <a:rPr lang="ru-RU" sz="2400" b="1" dirty="0" smtClean="0">
                <a:latin typeface="Constantia" pitchFamily="18" charset="0"/>
              </a:rPr>
              <a:t>Некоторые произведения искусства, в том числе литературы, также могут быть </a:t>
            </a:r>
            <a:r>
              <a:rPr lang="ru-RU" sz="2400" b="1" dirty="0" smtClean="0">
                <a:latin typeface="Constantia" pitchFamily="18" charset="0"/>
              </a:rPr>
              <a:t>рассмотрены </a:t>
            </a:r>
            <a:r>
              <a:rPr lang="ru-RU" sz="2400" b="1" dirty="0" smtClean="0">
                <a:latin typeface="Constantia" pitchFamily="18" charset="0"/>
              </a:rPr>
              <a:t>как фракталы. Мы будем рассматривать фрактал исключительно как произведение искусства, оставляя за рамками нашего исследования определяющие математические формулы. Тогда характерными чертами фрактала будут следующие: </a:t>
            </a:r>
            <a:endParaRPr lang="ru-RU" sz="2400" b="1" dirty="0" smtClean="0">
              <a:latin typeface="Constantia" pitchFamily="18" charset="0"/>
            </a:endParaRPr>
          </a:p>
          <a:p>
            <a:pPr>
              <a:buNone/>
            </a:pPr>
            <a:r>
              <a:rPr lang="ru-RU" sz="2400" b="1" dirty="0" smtClean="0">
                <a:latin typeface="Constantia" pitchFamily="18" charset="0"/>
              </a:rPr>
              <a:t>1) часть </a:t>
            </a:r>
            <a:r>
              <a:rPr lang="ru-RU" sz="2400" b="1" dirty="0" smtClean="0">
                <a:latin typeface="Constantia" pitchFamily="18" charset="0"/>
              </a:rPr>
              <a:t>его неким образом подобна целому (в идеале эта последовательность подобий распространяется на бесконечность, хотя никто никогда не видел действительно бесконечной последовательности фрактальных итераций); </a:t>
            </a:r>
            <a:endParaRPr lang="ru-RU" sz="2400" b="1" dirty="0" smtClean="0">
              <a:latin typeface="Constantia" pitchFamily="18" charset="0"/>
            </a:endParaRPr>
          </a:p>
          <a:p>
            <a:pPr>
              <a:buNone/>
            </a:pPr>
            <a:r>
              <a:rPr lang="ru-RU" sz="2400" b="1" dirty="0" smtClean="0">
                <a:latin typeface="Constantia" pitchFamily="18" charset="0"/>
              </a:rPr>
              <a:t>2</a:t>
            </a:r>
            <a:r>
              <a:rPr lang="ru-RU" sz="2400" b="1" dirty="0" smtClean="0">
                <a:latin typeface="Constantia" pitchFamily="18" charset="0"/>
              </a:rPr>
              <a:t>) его восприятие происходит по последовательности вложенных уровней.</a:t>
            </a:r>
            <a:endParaRPr lang="ru-RU" sz="2400" b="1" dirty="0">
              <a:latin typeface="Constantia" pitchFamily="18" charset="0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0000"/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Фракталы в литературе: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775191"/>
            <a:ext cx="8382000" cy="4930409"/>
          </a:xfrm>
        </p:spPr>
        <p:txBody>
          <a:bodyPr/>
          <a:lstStyle/>
          <a:p>
            <a:pPr>
              <a:buNone/>
            </a:pPr>
            <a:r>
              <a:rPr lang="ru-RU" sz="2000" b="1" dirty="0" smtClean="0">
                <a:latin typeface="Constantia" pitchFamily="18" charset="0"/>
              </a:rPr>
              <a:t>     Бесконечные повторяющиеся тексты и их модификации</a:t>
            </a:r>
          </a:p>
          <a:p>
            <a:pPr>
              <a:buNone/>
            </a:pPr>
            <a:r>
              <a:rPr lang="ru-RU" sz="2000" b="1" dirty="0" smtClean="0">
                <a:latin typeface="Constantia" pitchFamily="18" charset="0"/>
              </a:rPr>
              <a:t>     Самыми простым бесконечным текстом будет текст из бесконечного количества дублирующихся элементов, или куплетов, повторяющейся частью которого является его "хвост" - тот же текст с любым количеством отброшенных начальных куплетов.</a:t>
            </a:r>
          </a:p>
          <a:p>
            <a:pPr>
              <a:buNone/>
            </a:pPr>
            <a:r>
              <a:rPr lang="ru-RU" sz="2000" b="1" dirty="0" smtClean="0">
                <a:latin typeface="Constantia" pitchFamily="18" charset="0"/>
              </a:rPr>
              <a:t>     Среди таких бесконечных произведений - стихи для детей или народные песенки, как, например, стишок о попе и его собаке из русской народной поэзии, или стихотворение </a:t>
            </a:r>
            <a:r>
              <a:rPr lang="ru-RU" sz="2000" b="1" dirty="0" err="1" smtClean="0">
                <a:latin typeface="Constantia" pitchFamily="18" charset="0"/>
              </a:rPr>
              <a:t>М.Яснова</a:t>
            </a:r>
            <a:r>
              <a:rPr lang="ru-RU" sz="2000" b="1" dirty="0" smtClean="0">
                <a:latin typeface="Constantia" pitchFamily="18" charset="0"/>
              </a:rPr>
              <a:t> </a:t>
            </a:r>
            <a:r>
              <a:rPr lang="ru-RU" sz="2000" b="1" dirty="0" smtClean="0">
                <a:latin typeface="Constantia" pitchFamily="18" charset="0"/>
              </a:rPr>
              <a:t>"Чучело-</a:t>
            </a:r>
            <a:r>
              <a:rPr lang="ru-RU" sz="2000" b="1" dirty="0" err="1" smtClean="0">
                <a:latin typeface="Constantia" pitchFamily="18" charset="0"/>
              </a:rPr>
              <a:t>мяучело</a:t>
            </a:r>
            <a:r>
              <a:rPr lang="ru-RU" sz="2000" b="1" dirty="0" smtClean="0">
                <a:latin typeface="Constantia" pitchFamily="18" charset="0"/>
              </a:rPr>
              <a:t>", повествующее о котенке, который поет о котенке, который поет о котенке: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0000"/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Фракталы в литературе: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 fontScale="70000" lnSpcReduction="20000"/>
          </a:bodyPr>
          <a:lstStyle/>
          <a:p>
            <a:pPr>
              <a:buNone/>
            </a:pPr>
            <a:endParaRPr lang="ru-RU" b="1" dirty="0" smtClean="0">
              <a:latin typeface="Constantia" pitchFamily="18" charset="0"/>
            </a:endParaRPr>
          </a:p>
          <a:p>
            <a:pPr>
              <a:buNone/>
            </a:pPr>
            <a:r>
              <a:rPr lang="ru-RU" b="1" dirty="0" err="1" smtClean="0">
                <a:latin typeface="Constantia" pitchFamily="18" charset="0"/>
              </a:rPr>
              <a:t>Чучело-мяучело</a:t>
            </a:r>
            <a:endParaRPr lang="ru-RU" b="1" dirty="0" smtClean="0">
              <a:latin typeface="Constantia" pitchFamily="18" charset="0"/>
            </a:endParaRPr>
          </a:p>
          <a:p>
            <a:pPr>
              <a:buNone/>
            </a:pPr>
            <a:r>
              <a:rPr lang="ru-RU" b="1" dirty="0" smtClean="0">
                <a:latin typeface="Constantia" pitchFamily="18" charset="0"/>
              </a:rPr>
              <a:t>На трубе сидело.</a:t>
            </a:r>
          </a:p>
          <a:p>
            <a:pPr>
              <a:buNone/>
            </a:pPr>
            <a:r>
              <a:rPr lang="ru-RU" b="1" dirty="0" err="1" smtClean="0">
                <a:latin typeface="Constantia" pitchFamily="18" charset="0"/>
              </a:rPr>
              <a:t>Чучело-мяучело</a:t>
            </a:r>
            <a:endParaRPr lang="ru-RU" b="1" dirty="0" smtClean="0">
              <a:latin typeface="Constantia" pitchFamily="18" charset="0"/>
            </a:endParaRPr>
          </a:p>
          <a:p>
            <a:pPr>
              <a:buNone/>
            </a:pPr>
            <a:r>
              <a:rPr lang="ru-RU" b="1" dirty="0" smtClean="0">
                <a:latin typeface="Constantia" pitchFamily="18" charset="0"/>
              </a:rPr>
              <a:t>Песенку запело.</a:t>
            </a:r>
          </a:p>
          <a:p>
            <a:pPr>
              <a:buNone/>
            </a:pPr>
            <a:r>
              <a:rPr lang="ru-RU" b="1" dirty="0" err="1" smtClean="0">
                <a:latin typeface="Constantia" pitchFamily="18" charset="0"/>
              </a:rPr>
              <a:t>Чучело-мяучело</a:t>
            </a:r>
            <a:endParaRPr lang="ru-RU" b="1" dirty="0" smtClean="0">
              <a:latin typeface="Constantia" pitchFamily="18" charset="0"/>
            </a:endParaRPr>
          </a:p>
          <a:p>
            <a:pPr>
              <a:buNone/>
            </a:pPr>
            <a:r>
              <a:rPr lang="ru-RU" b="1" dirty="0" smtClean="0">
                <a:latin typeface="Constantia" pitchFamily="18" charset="0"/>
              </a:rPr>
              <a:t>С пастью красной-красной -</a:t>
            </a:r>
          </a:p>
          <a:p>
            <a:pPr>
              <a:buNone/>
            </a:pPr>
            <a:r>
              <a:rPr lang="ru-RU" b="1" dirty="0" smtClean="0">
                <a:latin typeface="Constantia" pitchFamily="18" charset="0"/>
              </a:rPr>
              <a:t>Всех оно замучило</a:t>
            </a:r>
          </a:p>
          <a:p>
            <a:pPr>
              <a:buNone/>
            </a:pPr>
            <a:r>
              <a:rPr lang="ru-RU" b="1" dirty="0" smtClean="0">
                <a:latin typeface="Constantia" pitchFamily="18" charset="0"/>
              </a:rPr>
              <a:t>Песенкой ужасной.</a:t>
            </a:r>
          </a:p>
          <a:p>
            <a:pPr>
              <a:buNone/>
            </a:pPr>
            <a:r>
              <a:rPr lang="ru-RU" b="1" dirty="0" smtClean="0">
                <a:latin typeface="Constantia" pitchFamily="18" charset="0"/>
              </a:rPr>
              <a:t>Всем кругом от чучела</a:t>
            </a:r>
          </a:p>
          <a:p>
            <a:pPr>
              <a:buNone/>
            </a:pPr>
            <a:r>
              <a:rPr lang="ru-RU" b="1" dirty="0" smtClean="0">
                <a:latin typeface="Constantia" pitchFamily="18" charset="0"/>
              </a:rPr>
              <a:t>Горестно и тошно,</a:t>
            </a:r>
          </a:p>
          <a:p>
            <a:pPr>
              <a:buNone/>
            </a:pPr>
            <a:r>
              <a:rPr lang="ru-RU" b="1" dirty="0" smtClean="0">
                <a:latin typeface="Constantia" pitchFamily="18" charset="0"/>
              </a:rPr>
              <a:t>Потому что песенка</a:t>
            </a:r>
          </a:p>
          <a:p>
            <a:pPr>
              <a:buNone/>
            </a:pPr>
            <a:r>
              <a:rPr lang="ru-RU" b="1" dirty="0" smtClean="0">
                <a:latin typeface="Constantia" pitchFamily="18" charset="0"/>
              </a:rPr>
              <a:t>У него про то, что:</a:t>
            </a:r>
          </a:p>
          <a:p>
            <a:pPr>
              <a:buNone/>
            </a:pPr>
            <a:r>
              <a:rPr lang="ru-RU" b="1" dirty="0" err="1" smtClean="0">
                <a:latin typeface="Constantia" pitchFamily="18" charset="0"/>
              </a:rPr>
              <a:t>Чучело-мяучело</a:t>
            </a:r>
            <a:endParaRPr lang="ru-RU" b="1" dirty="0" smtClean="0">
              <a:latin typeface="Constantia" pitchFamily="18" charset="0"/>
            </a:endParaRPr>
          </a:p>
          <a:p>
            <a:pPr>
              <a:buNone/>
            </a:pPr>
            <a:r>
              <a:rPr lang="ru-RU" b="1" dirty="0" smtClean="0">
                <a:latin typeface="Constantia" pitchFamily="18" charset="0"/>
              </a:rPr>
              <a:t>На трубе сидело: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419600" y="1773936"/>
            <a:ext cx="4495800" cy="4623816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b="1" dirty="0" smtClean="0">
                <a:latin typeface="Constantia" pitchFamily="18" charset="0"/>
              </a:rPr>
              <a:t>У попа была собака, он ее любил.</a:t>
            </a:r>
          </a:p>
          <a:p>
            <a:pPr>
              <a:buNone/>
            </a:pPr>
            <a:r>
              <a:rPr lang="ru-RU" b="1" dirty="0" smtClean="0">
                <a:latin typeface="Constantia" pitchFamily="18" charset="0"/>
              </a:rPr>
              <a:t>Она съела кусок мяса, он ее убил.</a:t>
            </a:r>
          </a:p>
          <a:p>
            <a:pPr>
              <a:buNone/>
            </a:pPr>
            <a:r>
              <a:rPr lang="ru-RU" b="1" dirty="0" smtClean="0">
                <a:latin typeface="Constantia" pitchFamily="18" charset="0"/>
              </a:rPr>
              <a:t>В землю закопал,</a:t>
            </a:r>
          </a:p>
          <a:p>
            <a:pPr>
              <a:buNone/>
            </a:pPr>
            <a:r>
              <a:rPr lang="ru-RU" b="1" dirty="0" smtClean="0">
                <a:latin typeface="Constantia" pitchFamily="18" charset="0"/>
              </a:rPr>
              <a:t>Надпись написал,</a:t>
            </a:r>
          </a:p>
          <a:p>
            <a:pPr>
              <a:buNone/>
            </a:pPr>
            <a:r>
              <a:rPr lang="ru-RU" b="1" dirty="0" smtClean="0">
                <a:latin typeface="Constantia" pitchFamily="18" charset="0"/>
              </a:rPr>
              <a:t>Что</a:t>
            </a:r>
          </a:p>
          <a:p>
            <a:pPr>
              <a:buNone/>
            </a:pPr>
            <a:r>
              <a:rPr lang="ru-RU" b="1" dirty="0" smtClean="0">
                <a:latin typeface="Constantia" pitchFamily="18" charset="0"/>
              </a:rPr>
              <a:t>У попа была собака...</a:t>
            </a:r>
          </a:p>
          <a:p>
            <a:pPr>
              <a:buNone/>
            </a:pPr>
            <a:r>
              <a:rPr lang="ru-RU" b="1" dirty="0" smtClean="0">
                <a:latin typeface="Constantia" pitchFamily="18" charset="0"/>
              </a:rPr>
              <a:t/>
            </a:r>
            <a:br>
              <a:rPr lang="ru-RU" b="1" dirty="0" smtClean="0">
                <a:latin typeface="Constantia" pitchFamily="18" charset="0"/>
              </a:rPr>
            </a:br>
            <a:r>
              <a:rPr lang="ru-RU" b="1" dirty="0" smtClean="0">
                <a:latin typeface="Constantia" pitchFamily="18" charset="0"/>
              </a:rPr>
              <a:t/>
            </a:r>
            <a:br>
              <a:rPr lang="ru-RU" b="1" dirty="0" smtClean="0">
                <a:latin typeface="Constantia" pitchFamily="18" charset="0"/>
              </a:rPr>
            </a:br>
            <a:endParaRPr lang="ru-RU" b="1" dirty="0" smtClean="0">
              <a:latin typeface="Constantia" pitchFamily="18" charset="0"/>
            </a:endParaRPr>
          </a:p>
          <a:p>
            <a:pPr>
              <a:buNone/>
            </a:pPr>
            <a:r>
              <a:rPr lang="ru-RU" b="1" dirty="0" smtClean="0">
                <a:latin typeface="Constantia" pitchFamily="18" charset="0"/>
              </a:rPr>
              <a:t>Вот море,</a:t>
            </a:r>
          </a:p>
          <a:p>
            <a:pPr>
              <a:buNone/>
            </a:pPr>
            <a:r>
              <a:rPr lang="ru-RU" b="1" dirty="0" smtClean="0">
                <a:latin typeface="Constantia" pitchFamily="18" charset="0"/>
              </a:rPr>
              <a:t>А на море </a:t>
            </a:r>
            <a:r>
              <a:rPr lang="ru-RU" b="1" dirty="0" err="1" smtClean="0">
                <a:latin typeface="Constantia" pitchFamily="18" charset="0"/>
              </a:rPr>
              <a:t>сyша</a:t>
            </a:r>
            <a:r>
              <a:rPr lang="ru-RU" b="1" dirty="0" smtClean="0">
                <a:latin typeface="Constantia" pitchFamily="18" charset="0"/>
              </a:rPr>
              <a:t>,</a:t>
            </a:r>
          </a:p>
          <a:p>
            <a:pPr>
              <a:buNone/>
            </a:pPr>
            <a:r>
              <a:rPr lang="ru-RU" b="1" dirty="0" smtClean="0">
                <a:latin typeface="Constantia" pitchFamily="18" charset="0"/>
              </a:rPr>
              <a:t>А на </a:t>
            </a:r>
            <a:r>
              <a:rPr lang="ru-RU" b="1" dirty="0" err="1" smtClean="0">
                <a:latin typeface="Constantia" pitchFamily="18" charset="0"/>
              </a:rPr>
              <a:t>сyше</a:t>
            </a:r>
            <a:r>
              <a:rPr lang="ru-RU" b="1" dirty="0" smtClean="0">
                <a:latin typeface="Constantia" pitchFamily="18" charset="0"/>
              </a:rPr>
              <a:t> пальма,</a:t>
            </a:r>
          </a:p>
          <a:p>
            <a:pPr>
              <a:buNone/>
            </a:pPr>
            <a:r>
              <a:rPr lang="ru-RU" b="1" dirty="0" smtClean="0">
                <a:latin typeface="Constantia" pitchFamily="18" charset="0"/>
              </a:rPr>
              <a:t>А на пальме клоп сидит</a:t>
            </a:r>
          </a:p>
          <a:p>
            <a:pPr>
              <a:buNone/>
            </a:pPr>
            <a:r>
              <a:rPr lang="ru-RU" b="1" dirty="0" smtClean="0">
                <a:latin typeface="Constantia" pitchFamily="18" charset="0"/>
              </a:rPr>
              <a:t>И видит море,</a:t>
            </a:r>
          </a:p>
          <a:p>
            <a:pPr>
              <a:buNone/>
            </a:pPr>
            <a:r>
              <a:rPr lang="ru-RU" b="1" dirty="0" smtClean="0">
                <a:latin typeface="Constantia" pitchFamily="18" charset="0"/>
              </a:rPr>
              <a:t>А на море </a:t>
            </a:r>
            <a:r>
              <a:rPr lang="ru-RU" b="1" dirty="0" err="1" smtClean="0">
                <a:latin typeface="Constantia" pitchFamily="18" charset="0"/>
              </a:rPr>
              <a:t>сyша</a:t>
            </a:r>
            <a:r>
              <a:rPr lang="ru-RU" b="1" dirty="0" smtClean="0">
                <a:latin typeface="Constantia" pitchFamily="18" charset="0"/>
              </a:rPr>
              <a:t>...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0000"/>
            <a:lum/>
          </a:blip>
          <a:srcRect/>
          <a:stretch>
            <a:fillRect t="-26000" b="-2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Фракталы  в литературе: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228600" y="1524001"/>
            <a:ext cx="8763000" cy="48768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000" b="1" dirty="0" smtClean="0">
                <a:latin typeface="Constantia" pitchFamily="18" charset="0"/>
              </a:rPr>
              <a:t>       Другие стихотворения этого класса представляют собой череду противоположных утверждений или описаний, например:</a:t>
            </a:r>
            <a:br>
              <a:rPr lang="ru-RU" sz="2000" b="1" dirty="0" smtClean="0">
                <a:latin typeface="Constantia" pitchFamily="18" charset="0"/>
              </a:rPr>
            </a:br>
            <a:endParaRPr lang="ru-RU" sz="2000" b="1" dirty="0" smtClean="0">
              <a:latin typeface="Constantia" pitchFamily="18" charset="0"/>
            </a:endParaRPr>
          </a:p>
          <a:p>
            <a:pPr>
              <a:buNone/>
            </a:pPr>
            <a:r>
              <a:rPr lang="ru-RU" sz="2000" b="1" dirty="0" smtClean="0">
                <a:latin typeface="Constantia" pitchFamily="18" charset="0"/>
              </a:rPr>
              <a:t>Еду я и вижу мост, под мостом ворона мокнет,</a:t>
            </a:r>
          </a:p>
          <a:p>
            <a:pPr>
              <a:buNone/>
            </a:pPr>
            <a:r>
              <a:rPr lang="ru-RU" sz="2000" b="1" dirty="0" smtClean="0">
                <a:latin typeface="Constantia" pitchFamily="18" charset="0"/>
              </a:rPr>
              <a:t>Взял ворону я за хвост, положил ее на мост, пусть ворона сохнет.</a:t>
            </a:r>
          </a:p>
          <a:p>
            <a:pPr>
              <a:buNone/>
            </a:pPr>
            <a:r>
              <a:rPr lang="ru-RU" sz="2000" b="1" dirty="0" smtClean="0">
                <a:latin typeface="Constantia" pitchFamily="18" charset="0"/>
              </a:rPr>
              <a:t>Еду я и вижу мост, на мосту ворона сохнет,</a:t>
            </a:r>
          </a:p>
          <a:p>
            <a:pPr>
              <a:buNone/>
            </a:pPr>
            <a:r>
              <a:rPr lang="ru-RU" sz="2000" b="1" dirty="0" smtClean="0">
                <a:latin typeface="Constantia" pitchFamily="18" charset="0"/>
              </a:rPr>
              <a:t>Взял ворону я за хвост, положил ее под мост, пусть ворона мокнет...</a:t>
            </a:r>
            <a:br>
              <a:rPr lang="ru-RU" sz="2000" b="1" dirty="0" smtClean="0">
                <a:latin typeface="Constantia" pitchFamily="18" charset="0"/>
              </a:rPr>
            </a:br>
            <a:endParaRPr lang="ru-RU" sz="2000" b="1" dirty="0" smtClean="0">
              <a:latin typeface="Constantia" pitchFamily="18" charset="0"/>
            </a:endParaRPr>
          </a:p>
          <a:p>
            <a:pPr>
              <a:buNone/>
            </a:pPr>
            <a:r>
              <a:rPr lang="ru-RU" sz="2000" b="1" dirty="0" smtClean="0">
                <a:latin typeface="Constantia" pitchFamily="18" charset="0"/>
              </a:rPr>
              <a:t>         К последним текстам можно отнести знаменитую притчу о бабочке </a:t>
            </a:r>
            <a:r>
              <a:rPr lang="ru-RU" sz="2000" b="1" dirty="0" err="1" smtClean="0">
                <a:latin typeface="Constantia" pitchFamily="18" charset="0"/>
              </a:rPr>
              <a:t>Чжуан</a:t>
            </a:r>
            <a:r>
              <a:rPr lang="ru-RU" sz="2000" b="1" dirty="0" smtClean="0">
                <a:latin typeface="Constantia" pitchFamily="18" charset="0"/>
              </a:rPr>
              <a:t> </a:t>
            </a:r>
            <a:r>
              <a:rPr lang="ru-RU" sz="2000" b="1" dirty="0" err="1" smtClean="0">
                <a:latin typeface="Constantia" pitchFamily="18" charset="0"/>
              </a:rPr>
              <a:t>Цзы</a:t>
            </a:r>
            <a:r>
              <a:rPr lang="ru-RU" sz="2000" b="1" dirty="0" smtClean="0">
                <a:latin typeface="Constantia" pitchFamily="18" charset="0"/>
              </a:rPr>
              <a:t>, если перефразировать ее следующим образом: "Притча о философе, которому снится, что он бабочка, которой снится, что она философ, которому снится, что он бабочка, которой снится, что        она философ, которому снится...".</a:t>
            </a:r>
          </a:p>
          <a:p>
            <a:pPr>
              <a:buNone/>
            </a:pPr>
            <a:r>
              <a:rPr lang="ru-RU" sz="2000" b="1" dirty="0" smtClean="0">
                <a:latin typeface="Constantia" pitchFamily="18" charset="0"/>
              </a:rPr>
              <a:t>          Заметим, что тема сна и сновидений еще встретится нам в других произведениях фрактальной литературы.</a:t>
            </a:r>
          </a:p>
          <a:p>
            <a:pPr>
              <a:buNone/>
            </a:pPr>
            <a:endParaRPr lang="ru-RU" sz="2000" b="1" dirty="0">
              <a:latin typeface="Constantia" pitchFamily="18" charset="0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0000"/>
            <a:lum/>
          </a:blip>
          <a:srcRect/>
          <a:stretch>
            <a:fillRect l="-19000" r="-1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Фракталы  в литературе: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ru-RU" dirty="0" smtClean="0"/>
              <a:t>         </a:t>
            </a:r>
            <a:r>
              <a:rPr lang="ru-RU" b="1" dirty="0" smtClean="0">
                <a:latin typeface="Constantia" pitchFamily="18" charset="0"/>
              </a:rPr>
              <a:t>К подобным текстам относится и знаменитый парадокс "Лжеца", состоящий из противоположных суждений, записанных на двух сторонах одной карточки. Первое из суждений гласит: "Утверждение на обратной стороне карточки ложно", а другое: "Утверждение на обратной стороне карточки истинно". Перефразируя их в единый бесконечный лексически фрактальный текст, получаем: "ложным является утверждение, что истинным является утверждение, что ложным является утверждение, что истинным...".</a:t>
            </a:r>
          </a:p>
          <a:p>
            <a:pPr>
              <a:buNone/>
            </a:pPr>
            <a:r>
              <a:rPr lang="ru-RU" b="1" dirty="0" smtClean="0">
                <a:latin typeface="Constantia" pitchFamily="18" charset="0"/>
              </a:rPr>
              <a:t>         С формальной точки зрения, развернутое в бесконечное высказывание суждение о лжеце представляет собой лексический фрактал без вариаций, связывающий в единую цепь взаимных отражений два противоречивых суждения, в чем проявляется и характерная для фрактальных текстов парадоксальность, и энигматичность, выводящая читателя из рамки привычных представлений о конечных логичных текстах.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0000"/>
            <a:lum/>
          </a:blip>
          <a:srcRect/>
          <a:stretch>
            <a:fillRect t="-26000" b="-2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Фракталы  в литературе: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2000" b="1" dirty="0" smtClean="0">
                <a:latin typeface="Constantia" pitchFamily="18" charset="0"/>
              </a:rPr>
              <a:t>        Ещё один вид фрактальной литературы – произведения с конечным количеством повторяющихся строф.  К таким произведениям относятся: песенка про десять зеленых бутылок ("</a:t>
            </a:r>
            <a:r>
              <a:rPr lang="ru-RU" sz="2000" b="1" dirty="0" err="1" smtClean="0">
                <a:latin typeface="Constantia" pitchFamily="18" charset="0"/>
              </a:rPr>
              <a:t>Ten</a:t>
            </a:r>
            <a:r>
              <a:rPr lang="ru-RU" sz="2000" b="1" dirty="0" smtClean="0">
                <a:latin typeface="Constantia" pitchFamily="18" charset="0"/>
              </a:rPr>
              <a:t> </a:t>
            </a:r>
            <a:r>
              <a:rPr lang="ru-RU" sz="2000" b="1" dirty="0" err="1" smtClean="0">
                <a:latin typeface="Constantia" pitchFamily="18" charset="0"/>
              </a:rPr>
              <a:t>green</a:t>
            </a:r>
            <a:r>
              <a:rPr lang="ru-RU" sz="2000" b="1" dirty="0" smtClean="0">
                <a:latin typeface="Constantia" pitchFamily="18" charset="0"/>
              </a:rPr>
              <a:t> </a:t>
            </a:r>
            <a:r>
              <a:rPr lang="ru-RU" sz="2000" b="1" dirty="0" err="1" smtClean="0">
                <a:latin typeface="Constantia" pitchFamily="18" charset="0"/>
              </a:rPr>
              <a:t>bottles</a:t>
            </a:r>
            <a:r>
              <a:rPr lang="ru-RU" sz="2000" b="1" dirty="0" smtClean="0">
                <a:latin typeface="Constantia" pitchFamily="18" charset="0"/>
              </a:rPr>
              <a:t> </a:t>
            </a:r>
            <a:r>
              <a:rPr lang="ru-RU" sz="2000" b="1" dirty="0" err="1" smtClean="0">
                <a:latin typeface="Constantia" pitchFamily="18" charset="0"/>
              </a:rPr>
              <a:t>hanging</a:t>
            </a:r>
            <a:r>
              <a:rPr lang="ru-RU" sz="2000" b="1" dirty="0" smtClean="0">
                <a:latin typeface="Constantia" pitchFamily="18" charset="0"/>
              </a:rPr>
              <a:t> </a:t>
            </a:r>
            <a:r>
              <a:rPr lang="ru-RU" sz="2000" b="1" dirty="0" err="1" smtClean="0">
                <a:latin typeface="Constantia" pitchFamily="18" charset="0"/>
              </a:rPr>
              <a:t>on</a:t>
            </a:r>
            <a:r>
              <a:rPr lang="ru-RU" sz="2000" b="1" dirty="0" smtClean="0">
                <a:latin typeface="Constantia" pitchFamily="18" charset="0"/>
              </a:rPr>
              <a:t> </a:t>
            </a:r>
            <a:r>
              <a:rPr lang="ru-RU" sz="2000" b="1" dirty="0" err="1" smtClean="0">
                <a:latin typeface="Constantia" pitchFamily="18" charset="0"/>
              </a:rPr>
              <a:t>the</a:t>
            </a:r>
            <a:r>
              <a:rPr lang="ru-RU" sz="2000" b="1" dirty="0" smtClean="0">
                <a:latin typeface="Constantia" pitchFamily="18" charset="0"/>
              </a:rPr>
              <a:t> </a:t>
            </a:r>
            <a:r>
              <a:rPr lang="ru-RU" sz="2000" b="1" dirty="0" err="1" smtClean="0">
                <a:latin typeface="Constantia" pitchFamily="18" charset="0"/>
              </a:rPr>
              <a:t>wall</a:t>
            </a:r>
            <a:r>
              <a:rPr lang="ru-RU" sz="2000" b="1" dirty="0" smtClean="0">
                <a:latin typeface="Constantia" pitchFamily="18" charset="0"/>
              </a:rPr>
              <a:t>..."), в которой куплеты различаются только числом висящих на стене бутылок, в каждом следующем - на единицу меньшем, чем в предыдущем, песенка про пять сосисок ("</a:t>
            </a:r>
            <a:r>
              <a:rPr lang="ru-RU" sz="2000" b="1" dirty="0" err="1" smtClean="0">
                <a:latin typeface="Constantia" pitchFamily="18" charset="0"/>
              </a:rPr>
              <a:t>Five</a:t>
            </a:r>
            <a:r>
              <a:rPr lang="ru-RU" sz="2000" b="1" dirty="0" smtClean="0">
                <a:latin typeface="Constantia" pitchFamily="18" charset="0"/>
              </a:rPr>
              <a:t> </a:t>
            </a:r>
            <a:r>
              <a:rPr lang="ru-RU" sz="2000" b="1" dirty="0" err="1" smtClean="0">
                <a:latin typeface="Constantia" pitchFamily="18" charset="0"/>
              </a:rPr>
              <a:t>fat</a:t>
            </a:r>
            <a:r>
              <a:rPr lang="ru-RU" sz="2000" b="1" dirty="0" smtClean="0">
                <a:latin typeface="Constantia" pitchFamily="18" charset="0"/>
              </a:rPr>
              <a:t> </a:t>
            </a:r>
            <a:r>
              <a:rPr lang="ru-RU" sz="2000" b="1" dirty="0" err="1" smtClean="0">
                <a:latin typeface="Constantia" pitchFamily="18" charset="0"/>
              </a:rPr>
              <a:t>sausages</a:t>
            </a:r>
            <a:r>
              <a:rPr lang="ru-RU" sz="2000" b="1" dirty="0" smtClean="0">
                <a:latin typeface="Constantia" pitchFamily="18" charset="0"/>
              </a:rPr>
              <a:t> </a:t>
            </a:r>
            <a:r>
              <a:rPr lang="ru-RU" sz="2000" b="1" dirty="0" err="1" smtClean="0">
                <a:latin typeface="Constantia" pitchFamily="18" charset="0"/>
              </a:rPr>
              <a:t>sizzling</a:t>
            </a:r>
            <a:r>
              <a:rPr lang="ru-RU" sz="2000" b="1" dirty="0" smtClean="0">
                <a:latin typeface="Constantia" pitchFamily="18" charset="0"/>
              </a:rPr>
              <a:t> </a:t>
            </a:r>
            <a:r>
              <a:rPr lang="ru-RU" sz="2000" b="1" dirty="0" err="1" smtClean="0">
                <a:latin typeface="Constantia" pitchFamily="18" charset="0"/>
              </a:rPr>
              <a:t>in</a:t>
            </a:r>
            <a:r>
              <a:rPr lang="ru-RU" sz="2000" b="1" dirty="0" smtClean="0">
                <a:latin typeface="Constantia" pitchFamily="18" charset="0"/>
              </a:rPr>
              <a:t> </a:t>
            </a:r>
            <a:r>
              <a:rPr lang="ru-RU" sz="2000" b="1" dirty="0" err="1" smtClean="0">
                <a:latin typeface="Constantia" pitchFamily="18" charset="0"/>
              </a:rPr>
              <a:t>a</a:t>
            </a:r>
            <a:r>
              <a:rPr lang="ru-RU" sz="2000" b="1" dirty="0" smtClean="0">
                <a:latin typeface="Constantia" pitchFamily="18" charset="0"/>
              </a:rPr>
              <a:t> </a:t>
            </a:r>
            <a:r>
              <a:rPr lang="ru-RU" sz="2000" b="1" dirty="0" err="1" smtClean="0">
                <a:latin typeface="Constantia" pitchFamily="18" charset="0"/>
              </a:rPr>
              <a:t>pan</a:t>
            </a:r>
            <a:r>
              <a:rPr lang="ru-RU" sz="2000" b="1" dirty="0" smtClean="0">
                <a:latin typeface="Constantia" pitchFamily="18" charset="0"/>
              </a:rPr>
              <a:t>..."), которые постепенно исчезали со сковородки, песенка про десять </a:t>
            </a:r>
            <a:r>
              <a:rPr lang="ru-RU" sz="2000" b="1" dirty="0" err="1" smtClean="0">
                <a:latin typeface="Constantia" pitchFamily="18" charset="0"/>
              </a:rPr>
              <a:t>негритят</a:t>
            </a:r>
            <a:r>
              <a:rPr lang="ru-RU" sz="2000" b="1" dirty="0" smtClean="0">
                <a:latin typeface="Constantia" pitchFamily="18" charset="0"/>
              </a:rPr>
              <a:t> ("</a:t>
            </a:r>
            <a:r>
              <a:rPr lang="ru-RU" sz="2000" b="1" dirty="0" err="1" smtClean="0">
                <a:latin typeface="Constantia" pitchFamily="18" charset="0"/>
              </a:rPr>
              <a:t>Ten</a:t>
            </a:r>
            <a:r>
              <a:rPr lang="ru-RU" sz="2000" b="1" dirty="0" smtClean="0">
                <a:latin typeface="Constantia" pitchFamily="18" charset="0"/>
              </a:rPr>
              <a:t> </a:t>
            </a:r>
            <a:r>
              <a:rPr lang="ru-RU" sz="2000" b="1" dirty="0" err="1" smtClean="0">
                <a:latin typeface="Constantia" pitchFamily="18" charset="0"/>
              </a:rPr>
              <a:t>little</a:t>
            </a:r>
            <a:r>
              <a:rPr lang="ru-RU" sz="2000" b="1" dirty="0" smtClean="0">
                <a:latin typeface="Constantia" pitchFamily="18" charset="0"/>
              </a:rPr>
              <a:t> </a:t>
            </a:r>
            <a:r>
              <a:rPr lang="ru-RU" sz="2000" b="1" dirty="0" err="1" smtClean="0">
                <a:latin typeface="Constantia" pitchFamily="18" charset="0"/>
              </a:rPr>
              <a:t>nigger</a:t>
            </a:r>
            <a:r>
              <a:rPr lang="ru-RU" sz="2000" b="1" dirty="0" smtClean="0">
                <a:latin typeface="Constantia" pitchFamily="18" charset="0"/>
              </a:rPr>
              <a:t> </a:t>
            </a:r>
            <a:r>
              <a:rPr lang="ru-RU" sz="2000" b="1" dirty="0" err="1" smtClean="0">
                <a:latin typeface="Constantia" pitchFamily="18" charset="0"/>
              </a:rPr>
              <a:t>boys</a:t>
            </a:r>
            <a:r>
              <a:rPr lang="ru-RU" sz="2000" b="1" dirty="0" smtClean="0">
                <a:latin typeface="Constantia" pitchFamily="18" charset="0"/>
              </a:rPr>
              <a:t> </a:t>
            </a:r>
            <a:r>
              <a:rPr lang="ru-RU" sz="2000" b="1" dirty="0" err="1" smtClean="0">
                <a:latin typeface="Constantia" pitchFamily="18" charset="0"/>
              </a:rPr>
              <a:t>went</a:t>
            </a:r>
            <a:r>
              <a:rPr lang="ru-RU" sz="2000" b="1" dirty="0" smtClean="0">
                <a:latin typeface="Constantia" pitchFamily="18" charset="0"/>
              </a:rPr>
              <a:t> </a:t>
            </a:r>
            <a:r>
              <a:rPr lang="ru-RU" sz="2000" b="1" dirty="0" err="1" smtClean="0">
                <a:latin typeface="Constantia" pitchFamily="18" charset="0"/>
              </a:rPr>
              <a:t>out</a:t>
            </a:r>
            <a:r>
              <a:rPr lang="ru-RU" sz="2000" b="1" dirty="0" smtClean="0">
                <a:latin typeface="Constantia" pitchFamily="18" charset="0"/>
              </a:rPr>
              <a:t> </a:t>
            </a:r>
            <a:r>
              <a:rPr lang="ru-RU" sz="2000" b="1" dirty="0" err="1" smtClean="0">
                <a:latin typeface="Constantia" pitchFamily="18" charset="0"/>
              </a:rPr>
              <a:t>to</a:t>
            </a:r>
            <a:r>
              <a:rPr lang="ru-RU" sz="2000" b="1" dirty="0" smtClean="0">
                <a:latin typeface="Constantia" pitchFamily="18" charset="0"/>
              </a:rPr>
              <a:t> </a:t>
            </a:r>
            <a:r>
              <a:rPr lang="ru-RU" sz="2000" b="1" dirty="0" err="1" smtClean="0">
                <a:latin typeface="Constantia" pitchFamily="18" charset="0"/>
              </a:rPr>
              <a:t>dine</a:t>
            </a:r>
            <a:r>
              <a:rPr lang="ru-RU" sz="2000" b="1" dirty="0" smtClean="0">
                <a:latin typeface="Constantia" pitchFamily="18" charset="0"/>
              </a:rPr>
              <a:t>..."), в которой различия уже событийные, аналогичная песенка про одиннадцать солдат Ю.Кима, и другие.</a:t>
            </a:r>
            <a:endParaRPr lang="ru-RU" sz="2000" b="1" dirty="0">
              <a:latin typeface="Constantia" pitchFamily="18" charset="0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0000"/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Фракталы  в литературе: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52400" y="1600200"/>
            <a:ext cx="5105400" cy="4797552"/>
          </a:xfrm>
        </p:spPr>
        <p:txBody>
          <a:bodyPr>
            <a:normAutofit fontScale="25000" lnSpcReduction="20000"/>
          </a:bodyPr>
          <a:lstStyle/>
          <a:p>
            <a:pPr>
              <a:buNone/>
            </a:pPr>
            <a:r>
              <a:rPr lang="ru-RU" sz="8000" b="1" dirty="0" smtClean="0">
                <a:latin typeface="Constantia" pitchFamily="18" charset="0"/>
                <a:cs typeface="Times New Roman" pitchFamily="18" charset="0"/>
              </a:rPr>
              <a:t>         Интересно стихотворение "Четыре червячка", занявшее первое место в </a:t>
            </a:r>
            <a:r>
              <a:rPr lang="ru-RU" sz="8000" b="1" dirty="0" err="1" smtClean="0">
                <a:latin typeface="Constantia" pitchFamily="18" charset="0"/>
                <a:cs typeface="Times New Roman" pitchFamily="18" charset="0"/>
              </a:rPr>
              <a:t>интернет-конкурсе</a:t>
            </a:r>
            <a:r>
              <a:rPr lang="ru-RU" sz="8000" b="1" dirty="0" smtClean="0">
                <a:latin typeface="Constantia" pitchFamily="18" charset="0"/>
                <a:cs typeface="Times New Roman" pitchFamily="18" charset="0"/>
              </a:rPr>
              <a:t> бесконечных стихотворений.</a:t>
            </a:r>
          </a:p>
          <a:p>
            <a:pPr>
              <a:buNone/>
            </a:pPr>
            <a:r>
              <a:rPr lang="ru-RU" sz="8000" b="1" dirty="0" smtClean="0">
                <a:latin typeface="Constantia" pitchFamily="18" charset="0"/>
                <a:cs typeface="Times New Roman" pitchFamily="18" charset="0"/>
              </a:rPr>
              <a:t>         В нем бесконечная последовательность куплетов по образцу простых бесконечных стихотворений, разобранных выше, соединяется с уменьшением количества лирических героев, свойственным конечным куплетам. Особенности функционирования этих лирических героев, земляных червяков, позволяют кольцу убывающих субъектов замкнуться на начало - и повествование начинается снова.</a:t>
            </a:r>
          </a:p>
          <a:p>
            <a:pPr>
              <a:buNone/>
            </a:pPr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400" b="1" dirty="0">
              <a:latin typeface="Constantia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5410200" y="1600200"/>
            <a:ext cx="3276600" cy="5105400"/>
          </a:xfrm>
        </p:spPr>
        <p:txBody>
          <a:bodyPr>
            <a:normAutofit fontScale="25000" lnSpcReduction="20000"/>
          </a:bodyPr>
          <a:lstStyle/>
          <a:p>
            <a:pPr>
              <a:buNone/>
            </a:pPr>
            <a:r>
              <a:rPr lang="ru-RU" sz="7200" b="1" dirty="0" smtClean="0">
                <a:latin typeface="Constantia" pitchFamily="18" charset="0"/>
              </a:rPr>
              <a:t>Четыре червячка</a:t>
            </a:r>
          </a:p>
          <a:p>
            <a:pPr>
              <a:buNone/>
            </a:pPr>
            <a:r>
              <a:rPr lang="ru-RU" sz="7200" b="1" dirty="0" smtClean="0">
                <a:latin typeface="Constantia" pitchFamily="18" charset="0"/>
              </a:rPr>
              <a:t>Весеннею порою</a:t>
            </a:r>
          </a:p>
          <a:p>
            <a:pPr>
              <a:buNone/>
            </a:pPr>
            <a:r>
              <a:rPr lang="ru-RU" sz="7200" b="1" dirty="0" smtClean="0">
                <a:latin typeface="Constantia" pitchFamily="18" charset="0"/>
              </a:rPr>
              <a:t>Обедали с грачом,</a:t>
            </a:r>
          </a:p>
          <a:p>
            <a:pPr>
              <a:buNone/>
            </a:pPr>
            <a:r>
              <a:rPr lang="ru-RU" sz="7200" b="1" dirty="0" smtClean="0">
                <a:latin typeface="Constantia" pitchFamily="18" charset="0"/>
              </a:rPr>
              <a:t>И их осталось трое.</a:t>
            </a:r>
          </a:p>
          <a:p>
            <a:pPr>
              <a:buNone/>
            </a:pPr>
            <a:r>
              <a:rPr lang="ru-RU" sz="7200" b="1" dirty="0" smtClean="0">
                <a:latin typeface="Constantia" pitchFamily="18" charset="0"/>
              </a:rPr>
              <a:t> </a:t>
            </a:r>
          </a:p>
          <a:p>
            <a:pPr>
              <a:buNone/>
            </a:pPr>
            <a:r>
              <a:rPr lang="ru-RU" sz="7200" b="1" dirty="0" smtClean="0">
                <a:latin typeface="Constantia" pitchFamily="18" charset="0"/>
              </a:rPr>
              <a:t>Три червячка встречали</a:t>
            </a:r>
          </a:p>
          <a:p>
            <a:pPr>
              <a:buNone/>
            </a:pPr>
            <a:r>
              <a:rPr lang="ru-RU" sz="7200" b="1" dirty="0" smtClean="0">
                <a:latin typeface="Constantia" pitchFamily="18" charset="0"/>
              </a:rPr>
              <a:t>Экспресс на Бологое,</a:t>
            </a:r>
          </a:p>
          <a:p>
            <a:pPr>
              <a:buNone/>
            </a:pPr>
            <a:r>
              <a:rPr lang="ru-RU" sz="7200" b="1" dirty="0" smtClean="0">
                <a:latin typeface="Constantia" pitchFamily="18" charset="0"/>
              </a:rPr>
              <a:t>Перебегали путь,</a:t>
            </a:r>
          </a:p>
          <a:p>
            <a:pPr>
              <a:buNone/>
            </a:pPr>
            <a:r>
              <a:rPr lang="ru-RU" sz="7200" b="1" dirty="0" smtClean="0">
                <a:latin typeface="Constantia" pitchFamily="18" charset="0"/>
              </a:rPr>
              <a:t>И их осталось двое.</a:t>
            </a:r>
          </a:p>
          <a:p>
            <a:pPr>
              <a:buNone/>
            </a:pPr>
            <a:r>
              <a:rPr lang="ru-RU" sz="7200" b="1" dirty="0" smtClean="0">
                <a:latin typeface="Constantia" pitchFamily="18" charset="0"/>
              </a:rPr>
              <a:t> </a:t>
            </a:r>
          </a:p>
          <a:p>
            <a:pPr>
              <a:buNone/>
            </a:pPr>
            <a:r>
              <a:rPr lang="ru-RU" sz="7200" b="1" dirty="0" smtClean="0">
                <a:latin typeface="Constantia" pitchFamily="18" charset="0"/>
              </a:rPr>
              <a:t>Два червячка гуляли</a:t>
            </a:r>
          </a:p>
          <a:p>
            <a:pPr>
              <a:buNone/>
            </a:pPr>
            <a:r>
              <a:rPr lang="ru-RU" sz="7200" b="1" dirty="0" smtClean="0">
                <a:latin typeface="Constantia" pitchFamily="18" charset="0"/>
              </a:rPr>
              <a:t>Среди прибрежных ив,</a:t>
            </a:r>
          </a:p>
          <a:p>
            <a:pPr>
              <a:buNone/>
            </a:pPr>
            <a:r>
              <a:rPr lang="ru-RU" sz="7200" b="1" dirty="0" smtClean="0">
                <a:latin typeface="Constantia" pitchFamily="18" charset="0"/>
              </a:rPr>
              <a:t>Один ушел рыбачить,</a:t>
            </a:r>
          </a:p>
          <a:p>
            <a:pPr>
              <a:buNone/>
            </a:pPr>
            <a:r>
              <a:rPr lang="ru-RU" sz="7200" b="1" dirty="0" smtClean="0">
                <a:latin typeface="Constantia" pitchFamily="18" charset="0"/>
              </a:rPr>
              <a:t>Один остался жив.</a:t>
            </a:r>
          </a:p>
          <a:p>
            <a:pPr>
              <a:buNone/>
            </a:pPr>
            <a:r>
              <a:rPr lang="ru-RU" sz="7200" b="1" dirty="0" smtClean="0">
                <a:latin typeface="Constantia" pitchFamily="18" charset="0"/>
              </a:rPr>
              <a:t> </a:t>
            </a:r>
          </a:p>
          <a:p>
            <a:pPr>
              <a:buNone/>
            </a:pPr>
            <a:r>
              <a:rPr lang="ru-RU" sz="7200" b="1" dirty="0" smtClean="0">
                <a:latin typeface="Constantia" pitchFamily="18" charset="0"/>
              </a:rPr>
              <a:t>Один червяк не вынес</a:t>
            </a:r>
          </a:p>
          <a:p>
            <a:pPr>
              <a:buNone/>
            </a:pPr>
            <a:r>
              <a:rPr lang="ru-RU" sz="7200" b="1" dirty="0" smtClean="0">
                <a:latin typeface="Constantia" pitchFamily="18" charset="0"/>
              </a:rPr>
              <a:t>Несовершенства в мире,</a:t>
            </a:r>
          </a:p>
          <a:p>
            <a:pPr>
              <a:buNone/>
            </a:pPr>
            <a:r>
              <a:rPr lang="ru-RU" sz="7200" b="1" dirty="0" smtClean="0">
                <a:latin typeface="Constantia" pitchFamily="18" charset="0"/>
              </a:rPr>
              <a:t>Метнулся под лопату...</a:t>
            </a:r>
          </a:p>
          <a:p>
            <a:pPr>
              <a:buNone/>
            </a:pPr>
            <a:r>
              <a:rPr lang="ru-RU" sz="7200" b="1" dirty="0" smtClean="0">
                <a:latin typeface="Constantia" pitchFamily="18" charset="0"/>
              </a:rPr>
              <a:t>И стало их четыре.</a:t>
            </a:r>
          </a:p>
          <a:p>
            <a:pPr>
              <a:buNone/>
            </a:pPr>
            <a:r>
              <a:rPr lang="ru-RU" sz="7200" b="1" dirty="0" smtClean="0">
                <a:latin typeface="Constantia" pitchFamily="18" charset="0"/>
              </a:rPr>
              <a:t> </a:t>
            </a:r>
          </a:p>
          <a:p>
            <a:pPr>
              <a:buNone/>
            </a:pPr>
            <a:r>
              <a:rPr lang="ru-RU" sz="7200" b="1" dirty="0" smtClean="0">
                <a:latin typeface="Constantia" pitchFamily="18" charset="0"/>
              </a:rPr>
              <a:t>Четыре червячка...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0000"/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Фракталы  в литературе: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228600" y="1524001"/>
            <a:ext cx="8763000" cy="51816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000" b="1" dirty="0" smtClean="0">
                <a:latin typeface="Constantia" pitchFamily="18" charset="0"/>
              </a:rPr>
              <a:t>       Рассказ в рассказе - достаточно древнее явление в литературе. Рассказы в рассказах  появлялись уже в "Метаморфозах" Овидия: внутри истории об обращении Ио в корову находится рассказ о Пане и </a:t>
            </a:r>
            <a:r>
              <a:rPr lang="ru-RU" sz="2000" b="1" dirty="0" err="1" smtClean="0">
                <a:latin typeface="Constantia" pitchFamily="18" charset="0"/>
              </a:rPr>
              <a:t>Сиринге</a:t>
            </a:r>
            <a:r>
              <a:rPr lang="ru-RU" sz="2000" b="1" dirty="0" smtClean="0">
                <a:latin typeface="Constantia" pitchFamily="18" charset="0"/>
              </a:rPr>
              <a:t>, которым посланец Зевса пытается усыпить </a:t>
            </a:r>
            <a:r>
              <a:rPr lang="ru-RU" sz="2000" b="1" dirty="0" err="1" smtClean="0">
                <a:latin typeface="Constantia" pitchFamily="18" charset="0"/>
              </a:rPr>
              <a:t>стоокого</a:t>
            </a:r>
            <a:r>
              <a:rPr lang="ru-RU" sz="2000" b="1" dirty="0" smtClean="0">
                <a:latin typeface="Constantia" pitchFamily="18" charset="0"/>
              </a:rPr>
              <a:t> Аргуса, стража несчастной Ио. А внутри "Золотого </a:t>
            </a:r>
            <a:r>
              <a:rPr lang="ru-RU" sz="2000" b="1" dirty="0" err="1" smtClean="0">
                <a:latin typeface="Constantia" pitchFamily="18" charset="0"/>
              </a:rPr>
              <a:t>осла</a:t>
            </a:r>
            <a:r>
              <a:rPr lang="ru-RU" sz="2000" b="1" dirty="0" smtClean="0">
                <a:latin typeface="Constantia" pitchFamily="18" charset="0"/>
              </a:rPr>
              <a:t>" </a:t>
            </a:r>
            <a:r>
              <a:rPr lang="ru-RU" sz="2000" b="1" dirty="0" err="1" smtClean="0">
                <a:latin typeface="Constantia" pitchFamily="18" charset="0"/>
              </a:rPr>
              <a:t>Апулея</a:t>
            </a:r>
            <a:r>
              <a:rPr lang="ru-RU" sz="2000" b="1" dirty="0" smtClean="0">
                <a:latin typeface="Constantia" pitchFamily="18" charset="0"/>
              </a:rPr>
              <a:t> мы встречаем, например, изложение истории об Амуре и Психее.</a:t>
            </a:r>
          </a:p>
          <a:p>
            <a:pPr>
              <a:buNone/>
            </a:pPr>
            <a:r>
              <a:rPr lang="ru-RU" sz="2000" b="1" dirty="0" smtClean="0">
                <a:latin typeface="Constantia" pitchFamily="18" charset="0"/>
              </a:rPr>
              <a:t>        Часто автор предпосылает своему произведению предисловие, в котором создает повествователя, который якобы сочинил или записал следующее произведение. Так поступает А.С.Пушкин, предваряя "Повести Белкина" биографией "покойного Ивана Петровича Белкина", написанной по просьбе издателя его соседом-помещиком. Оказывается, что "настоящий" автор повестей мертв, его наследница никогда с ним не встречалась и ничего о нем сказать не может, а свидетель-сосед не желает открывать свое имя и публично выступать в роли писателя, даже автора небольшой биографии.</a:t>
            </a:r>
            <a:endParaRPr lang="ru-RU" sz="2000" b="1" dirty="0">
              <a:latin typeface="Constantia" pitchFamily="18" charset="0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Модуль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Модульная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2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102</TotalTime>
  <Words>1044</Words>
  <Application>Microsoft Office PowerPoint</Application>
  <PresentationFormat>Экран (4:3)</PresentationFormat>
  <Paragraphs>117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Модульная</vt:lpstr>
      <vt:lpstr>Фракталы</vt:lpstr>
      <vt:lpstr>Фракталы в искусстве:</vt:lpstr>
      <vt:lpstr>Фракталы в литературе:</vt:lpstr>
      <vt:lpstr>Фракталы в литературе:</vt:lpstr>
      <vt:lpstr>Фракталы  в литературе:</vt:lpstr>
      <vt:lpstr>Фракталы  в литературе:</vt:lpstr>
      <vt:lpstr>Фракталы  в литературе:</vt:lpstr>
      <vt:lpstr>Фракталы  в литературе:</vt:lpstr>
      <vt:lpstr>Фракталы  в литературе:</vt:lpstr>
      <vt:lpstr>Фракталы  в литературе:</vt:lpstr>
      <vt:lpstr>Фракталы  в литературе:</vt:lpstr>
      <vt:lpstr>Фракталы  в литературе:</vt:lpstr>
      <vt:lpstr>Предмет математики настолько серьезен, что полезно не упустить случая сделать его немного занимательным. Б. Паскаль </vt:lpstr>
      <vt:lpstr>Дудник Юлия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Фракталы</dc:title>
  <dc:creator>Юлия; Дудник Юлия</dc:creator>
  <cp:lastModifiedBy>Алла Белоусова</cp:lastModifiedBy>
  <cp:revision>20</cp:revision>
  <dcterms:created xsi:type="dcterms:W3CDTF">2012-11-15T18:54:20Z</dcterms:created>
  <dcterms:modified xsi:type="dcterms:W3CDTF">2013-01-30T20:16:16Z</dcterms:modified>
</cp:coreProperties>
</file>