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56" r:id="rId1"/>
  </p:sldMasterIdLst>
  <p:sldIdLst>
    <p:sldId id="256" r:id="rId2"/>
    <p:sldId id="259" r:id="rId3"/>
    <p:sldId id="260" r:id="rId4"/>
    <p:sldId id="271" r:id="rId5"/>
    <p:sldId id="268" r:id="rId6"/>
    <p:sldId id="261" r:id="rId7"/>
    <p:sldId id="262" r:id="rId8"/>
    <p:sldId id="275" r:id="rId9"/>
    <p:sldId id="276" r:id="rId10"/>
    <p:sldId id="265" r:id="rId11"/>
    <p:sldId id="263" r:id="rId12"/>
    <p:sldId id="267" r:id="rId13"/>
    <p:sldId id="269" r:id="rId14"/>
    <p:sldId id="272" r:id="rId15"/>
    <p:sldId id="273" r:id="rId16"/>
    <p:sldId id="274" r:id="rId17"/>
    <p:sldId id="258" r:id="rId18"/>
    <p:sldId id="264" r:id="rId19"/>
  </p:sldIdLst>
  <p:sldSz cx="9144000" cy="6858000" type="screen4x3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Wingdings 2" pitchFamily="18" charset="2"/>
      <p:regular r:id="rId24"/>
    </p:embeddedFont>
    <p:embeddedFont>
      <p:font typeface="Gabriola" pitchFamily="82" charset="0"/>
      <p:regular r:id="rId25"/>
    </p:embeddedFont>
    <p:embeddedFont>
      <p:font typeface="Gautami" pitchFamily="2"/>
      <p:regular r:id="rId26"/>
    </p:embeddedFont>
    <p:embeddedFont>
      <p:font typeface="Arial Black" pitchFamily="34" charset="0"/>
      <p:bold r:id="rId27"/>
    </p:embeddedFont>
    <p:embeddedFont>
      <p:font typeface="Cordia New" pitchFamily="34" charset="-34"/>
      <p:regular r:id="rId28"/>
      <p:bold r:id="rId29"/>
      <p:italic r:id="rId30"/>
      <p:boldItalic r:id="rId31"/>
    </p:embeddedFont>
    <p:embeddedFont>
      <p:font typeface="Tw Cen MT" pitchFamily="34" charset="0"/>
      <p:regular r:id="rId32"/>
      <p:bold r:id="rId33"/>
      <p:italic r:id="rId34"/>
      <p:boldItalic r:id="rId35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869"/>
    <a:srgbClr val="9A25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78" d="100"/>
          <a:sy n="78" d="100"/>
        </p:scale>
        <p:origin x="-2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04716D-0235-43C3-9A4A-FECDC0B855A2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C703180-C9AD-4FD8-BAF7-E8E419A9C9CB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 anchor="ctr"/>
        <a:lstStyle/>
        <a:p>
          <a:r>
            <a:rPr lang="ru-RU" sz="3200" b="1" dirty="0" smtClean="0">
              <a:latin typeface="Gabriola" pitchFamily="82" charset="0"/>
            </a:rPr>
            <a:t>Строгая избирательность</a:t>
          </a:r>
          <a:endParaRPr lang="ru-RU" sz="3200" b="1" dirty="0">
            <a:latin typeface="Gabriola" pitchFamily="82" charset="0"/>
          </a:endParaRPr>
        </a:p>
      </dgm:t>
    </dgm:pt>
    <dgm:pt modelId="{20C1DD59-B4FE-49CC-9BF7-B719B07583B3}" type="parTrans" cxnId="{F18D6762-6876-410D-AB09-4F579C3FA86B}">
      <dgm:prSet/>
      <dgm:spPr/>
      <dgm:t>
        <a:bodyPr/>
        <a:lstStyle/>
        <a:p>
          <a:endParaRPr lang="ru-RU"/>
        </a:p>
      </dgm:t>
    </dgm:pt>
    <dgm:pt modelId="{5B4715CA-E215-4717-82CE-DCBD49C9273A}" type="sibTrans" cxnId="{F18D6762-6876-410D-AB09-4F579C3FA86B}">
      <dgm:prSet/>
      <dgm:spPr/>
      <dgm:t>
        <a:bodyPr/>
        <a:lstStyle/>
        <a:p>
          <a:endParaRPr lang="ru-RU"/>
        </a:p>
      </dgm:t>
    </dgm:pt>
    <dgm:pt modelId="{C1DFBD1D-10B2-4748-84EA-D5921DABF7B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 anchor="ctr"/>
        <a:lstStyle/>
        <a:p>
          <a:r>
            <a:rPr lang="ru-RU" sz="3600" b="1" dirty="0" smtClean="0">
              <a:latin typeface="Gabriola" pitchFamily="82" charset="0"/>
            </a:rPr>
            <a:t>Высокая скорость</a:t>
          </a:r>
          <a:endParaRPr lang="ru-RU" sz="3600" b="1" dirty="0">
            <a:latin typeface="Gabriola" pitchFamily="82" charset="0"/>
          </a:endParaRPr>
        </a:p>
      </dgm:t>
    </dgm:pt>
    <dgm:pt modelId="{69A488E7-C074-406F-A558-A79908E1AACB}" type="parTrans" cxnId="{F88A44DE-E076-4D96-9696-BBF9FF76502F}">
      <dgm:prSet/>
      <dgm:spPr/>
      <dgm:t>
        <a:bodyPr/>
        <a:lstStyle/>
        <a:p>
          <a:endParaRPr lang="ru-RU"/>
        </a:p>
      </dgm:t>
    </dgm:pt>
    <dgm:pt modelId="{9EB5B4E3-6AD1-4BCE-A943-5C423721496C}" type="sibTrans" cxnId="{F88A44DE-E076-4D96-9696-BBF9FF76502F}">
      <dgm:prSet/>
      <dgm:spPr/>
      <dgm:t>
        <a:bodyPr/>
        <a:lstStyle/>
        <a:p>
          <a:endParaRPr lang="ru-RU"/>
        </a:p>
      </dgm:t>
    </dgm:pt>
    <dgm:pt modelId="{BF142B75-60FF-4281-AA09-8179A9C9E19D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2.</a:t>
          </a:r>
          <a:endParaRPr lang="ru-RU" dirty="0">
            <a:solidFill>
              <a:schemeClr val="tx1"/>
            </a:solidFill>
          </a:endParaRPr>
        </a:p>
      </dgm:t>
    </dgm:pt>
    <dgm:pt modelId="{21FE1BE3-3165-46D1-9963-843860AE09ED}" type="sibTrans" cxnId="{F6F4CB1E-4845-49F3-A6FB-C9249DBA8208}">
      <dgm:prSet/>
      <dgm:spPr/>
      <dgm:t>
        <a:bodyPr/>
        <a:lstStyle/>
        <a:p>
          <a:endParaRPr lang="ru-RU"/>
        </a:p>
      </dgm:t>
    </dgm:pt>
    <dgm:pt modelId="{E71B7F6C-2A51-49E3-9B6A-1784A67CC711}" type="parTrans" cxnId="{F6F4CB1E-4845-49F3-A6FB-C9249DBA8208}">
      <dgm:prSet/>
      <dgm:spPr/>
      <dgm:t>
        <a:bodyPr/>
        <a:lstStyle/>
        <a:p>
          <a:endParaRPr lang="ru-RU"/>
        </a:p>
      </dgm:t>
    </dgm:pt>
    <dgm:pt modelId="{A5136643-57F4-4398-9C0D-A0CFE25911E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1.</a:t>
          </a:r>
          <a:endParaRPr lang="ru-RU" dirty="0">
            <a:solidFill>
              <a:schemeClr val="tx1"/>
            </a:solidFill>
          </a:endParaRPr>
        </a:p>
      </dgm:t>
    </dgm:pt>
    <dgm:pt modelId="{8258F4F6-016F-440C-8A91-626F533CBE66}" type="sibTrans" cxnId="{51F5F444-2C5A-4DD2-B8DF-45B0EFEF4943}">
      <dgm:prSet/>
      <dgm:spPr/>
      <dgm:t>
        <a:bodyPr/>
        <a:lstStyle/>
        <a:p>
          <a:endParaRPr lang="ru-RU"/>
        </a:p>
      </dgm:t>
    </dgm:pt>
    <dgm:pt modelId="{25FBC853-A273-441A-A345-472851AE6E9C}" type="parTrans" cxnId="{51F5F444-2C5A-4DD2-B8DF-45B0EFEF4943}">
      <dgm:prSet/>
      <dgm:spPr/>
      <dgm:t>
        <a:bodyPr/>
        <a:lstStyle/>
        <a:p>
          <a:endParaRPr lang="ru-RU"/>
        </a:p>
      </dgm:t>
    </dgm:pt>
    <dgm:pt modelId="{8ED3CBD7-3780-426B-834A-8EFA5BED2B85}" type="pres">
      <dgm:prSet presAssocID="{7304716D-0235-43C3-9A4A-FECDC0B855A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0698C6D-83C3-4337-AEC6-B017555BEAAE}" type="pres">
      <dgm:prSet presAssocID="{A5136643-57F4-4398-9C0D-A0CFE25911EB}" presName="linNode" presStyleCnt="0"/>
      <dgm:spPr/>
    </dgm:pt>
    <dgm:pt modelId="{B2C75D4B-E39B-47AE-B116-86BEAE3FF736}" type="pres">
      <dgm:prSet presAssocID="{A5136643-57F4-4398-9C0D-A0CFE25911EB}" presName="parentShp" presStyleLbl="node1" presStyleIdx="0" presStyleCnt="2" custScaleX="55650" custLinFactNeighborX="-23932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5BFD1-11E3-4603-BF44-B3B80C12E815}" type="pres">
      <dgm:prSet presAssocID="{A5136643-57F4-4398-9C0D-A0CFE25911EB}" presName="childShp" presStyleLbl="bgAccFollowNode1" presStyleIdx="0" presStyleCnt="2" custScaleX="140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93BFFC-07FC-4E68-9240-707EE3FB5492}" type="pres">
      <dgm:prSet presAssocID="{8258F4F6-016F-440C-8A91-626F533CBE66}" presName="spacing" presStyleCnt="0"/>
      <dgm:spPr/>
    </dgm:pt>
    <dgm:pt modelId="{EECF39BC-057C-4291-B40D-7A22179FE424}" type="pres">
      <dgm:prSet presAssocID="{BF142B75-60FF-4281-AA09-8179A9C9E19D}" presName="linNode" presStyleCnt="0"/>
      <dgm:spPr/>
    </dgm:pt>
    <dgm:pt modelId="{94F96B30-CD3A-4299-80F7-8EE8A14D0328}" type="pres">
      <dgm:prSet presAssocID="{BF142B75-60FF-4281-AA09-8179A9C9E19D}" presName="parentShp" presStyleLbl="node1" presStyleIdx="1" presStyleCnt="2" custScaleX="50000" custLinFactNeighborX="-16667" custLinFactNeighborY="-27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0DDE6-E033-42E2-B6C6-797EE87B9733}" type="pres">
      <dgm:prSet presAssocID="{BF142B75-60FF-4281-AA09-8179A9C9E19D}" presName="childShp" presStyleLbl="bgAccFollowNode1" presStyleIdx="1" presStyleCnt="2" custScaleX="132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F4CB1E-4845-49F3-A6FB-C9249DBA8208}" srcId="{7304716D-0235-43C3-9A4A-FECDC0B855A2}" destId="{BF142B75-60FF-4281-AA09-8179A9C9E19D}" srcOrd="1" destOrd="0" parTransId="{E71B7F6C-2A51-49E3-9B6A-1784A67CC711}" sibTransId="{21FE1BE3-3165-46D1-9963-843860AE09ED}"/>
    <dgm:cxn modelId="{CCA13E96-B544-4D38-A6E8-40A4971C9676}" type="presOf" srcId="{C1DFBD1D-10B2-4748-84EA-D5921DABF7BB}" destId="{EAA0DDE6-E033-42E2-B6C6-797EE87B9733}" srcOrd="0" destOrd="0" presId="urn:microsoft.com/office/officeart/2005/8/layout/vList6"/>
    <dgm:cxn modelId="{B2A3733D-54B1-4983-BB76-A63B31D034C1}" type="presOf" srcId="{BF142B75-60FF-4281-AA09-8179A9C9E19D}" destId="{94F96B30-CD3A-4299-80F7-8EE8A14D0328}" srcOrd="0" destOrd="0" presId="urn:microsoft.com/office/officeart/2005/8/layout/vList6"/>
    <dgm:cxn modelId="{F88A44DE-E076-4D96-9696-BBF9FF76502F}" srcId="{BF142B75-60FF-4281-AA09-8179A9C9E19D}" destId="{C1DFBD1D-10B2-4748-84EA-D5921DABF7BB}" srcOrd="0" destOrd="0" parTransId="{69A488E7-C074-406F-A558-A79908E1AACB}" sibTransId="{9EB5B4E3-6AD1-4BCE-A943-5C423721496C}"/>
    <dgm:cxn modelId="{51F5F444-2C5A-4DD2-B8DF-45B0EFEF4943}" srcId="{7304716D-0235-43C3-9A4A-FECDC0B855A2}" destId="{A5136643-57F4-4398-9C0D-A0CFE25911EB}" srcOrd="0" destOrd="0" parTransId="{25FBC853-A273-441A-A345-472851AE6E9C}" sibTransId="{8258F4F6-016F-440C-8A91-626F533CBE66}"/>
    <dgm:cxn modelId="{A0CF3853-9591-4387-B24B-426116A15094}" type="presOf" srcId="{7304716D-0235-43C3-9A4A-FECDC0B855A2}" destId="{8ED3CBD7-3780-426B-834A-8EFA5BED2B85}" srcOrd="0" destOrd="0" presId="urn:microsoft.com/office/officeart/2005/8/layout/vList6"/>
    <dgm:cxn modelId="{7E5226B3-384F-4C66-9BE9-6BC82094D0B1}" type="presOf" srcId="{8C703180-C9AD-4FD8-BAF7-E8E419A9C9CB}" destId="{F665BFD1-11E3-4603-BF44-B3B80C12E815}" srcOrd="0" destOrd="0" presId="urn:microsoft.com/office/officeart/2005/8/layout/vList6"/>
    <dgm:cxn modelId="{B7C7832E-8BF3-4122-A5C4-7E08446FAE72}" type="presOf" srcId="{A5136643-57F4-4398-9C0D-A0CFE25911EB}" destId="{B2C75D4B-E39B-47AE-B116-86BEAE3FF736}" srcOrd="0" destOrd="0" presId="urn:microsoft.com/office/officeart/2005/8/layout/vList6"/>
    <dgm:cxn modelId="{F18D6762-6876-410D-AB09-4F579C3FA86B}" srcId="{A5136643-57F4-4398-9C0D-A0CFE25911EB}" destId="{8C703180-C9AD-4FD8-BAF7-E8E419A9C9CB}" srcOrd="0" destOrd="0" parTransId="{20C1DD59-B4FE-49CC-9BF7-B719B07583B3}" sibTransId="{5B4715CA-E215-4717-82CE-DCBD49C9273A}"/>
    <dgm:cxn modelId="{EF811000-CC82-4ED8-B857-13113C855F1B}" type="presParOf" srcId="{8ED3CBD7-3780-426B-834A-8EFA5BED2B85}" destId="{90698C6D-83C3-4337-AEC6-B017555BEAAE}" srcOrd="0" destOrd="0" presId="urn:microsoft.com/office/officeart/2005/8/layout/vList6"/>
    <dgm:cxn modelId="{50EE8AE2-3A6D-4556-AF76-EFA7A9D8660D}" type="presParOf" srcId="{90698C6D-83C3-4337-AEC6-B017555BEAAE}" destId="{B2C75D4B-E39B-47AE-B116-86BEAE3FF736}" srcOrd="0" destOrd="0" presId="urn:microsoft.com/office/officeart/2005/8/layout/vList6"/>
    <dgm:cxn modelId="{ED5007BA-F4EE-4F03-AA52-0FDBC1EBAF64}" type="presParOf" srcId="{90698C6D-83C3-4337-AEC6-B017555BEAAE}" destId="{F665BFD1-11E3-4603-BF44-B3B80C12E815}" srcOrd="1" destOrd="0" presId="urn:microsoft.com/office/officeart/2005/8/layout/vList6"/>
    <dgm:cxn modelId="{2B8BFCBD-93A1-4BA6-8892-DD0507C8356E}" type="presParOf" srcId="{8ED3CBD7-3780-426B-834A-8EFA5BED2B85}" destId="{EB93BFFC-07FC-4E68-9240-707EE3FB5492}" srcOrd="1" destOrd="0" presId="urn:microsoft.com/office/officeart/2005/8/layout/vList6"/>
    <dgm:cxn modelId="{337580A4-93F6-4FE3-B825-B1355877C6A3}" type="presParOf" srcId="{8ED3CBD7-3780-426B-834A-8EFA5BED2B85}" destId="{EECF39BC-057C-4291-B40D-7A22179FE424}" srcOrd="2" destOrd="0" presId="urn:microsoft.com/office/officeart/2005/8/layout/vList6"/>
    <dgm:cxn modelId="{2DFA9A22-FA98-4687-8EEE-AF35C5C7D44E}" type="presParOf" srcId="{EECF39BC-057C-4291-B40D-7A22179FE424}" destId="{94F96B30-CD3A-4299-80F7-8EE8A14D0328}" srcOrd="0" destOrd="0" presId="urn:microsoft.com/office/officeart/2005/8/layout/vList6"/>
    <dgm:cxn modelId="{6A7B10B2-9990-4C13-8D40-F79014647702}" type="presParOf" srcId="{EECF39BC-057C-4291-B40D-7A22179FE424}" destId="{EAA0DDE6-E033-42E2-B6C6-797EE87B9733}" srcOrd="1" destOrd="0" presId="urn:microsoft.com/office/officeart/2005/8/layout/vList6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A144255-4437-4F04-AC2A-78146DAE1C83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1C6E01D-F17A-43F3-9308-82A90A3033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AA4DD-B988-4AA2-9482-4DC82E1C9363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7A826-377F-44DB-9A8A-BCA22A6F7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5B253-CB45-426F-85CF-79B685708B28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5C037-1768-4D96-9E25-A16225AC2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65466-CEE3-41AE-A64C-9B0D17C858BB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E9CD8-9E39-4E9B-BDDC-DC9325701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72BC9-A7D8-4F41-A557-5F09ACF6924D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FB0D595-72C0-463F-87EC-49C94D180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5FFBAEE-8C46-46A7-90F8-CB6877FFFF89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DD13AC3-879E-4DBD-9CD5-2E4360275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6D0C37A-7E3A-4C88-95D2-40FF3142F2ED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0039711-3E9B-4F83-BB62-B0E6AB439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D69C2-3EDE-4C9B-AE09-F67F6213EF97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DBF76-0C4C-4ADF-B38E-0136C3DFF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3994A-D009-4AD5-AD7B-FDB3D606AF36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E505271-8617-42C9-86F3-F86AD12FD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193E4-3024-412A-A5E7-8CC02162E8FA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254F9-399D-4E7C-B087-ECBDB5C37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FD76028-6104-4E96-A7E4-9D07CF6A1D18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FAEB0BC5-5B6A-41A1-A04F-C80D66EA48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A6A67B-0CE2-4364-9370-11B1B64B2A14}" type="datetimeFigureOut">
              <a:rPr lang="ru-RU"/>
              <a:pPr>
                <a:defRPr/>
              </a:pPr>
              <a:t>09.04.2013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BA310D-9858-4DB2-9B31-91B910B8E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6" r:id="rId2"/>
    <p:sldLayoutId id="2147483798" r:id="rId3"/>
    <p:sldLayoutId id="2147483799" r:id="rId4"/>
    <p:sldLayoutId id="2147483800" r:id="rId5"/>
    <p:sldLayoutId id="2147483795" r:id="rId6"/>
    <p:sldLayoutId id="2147483801" r:id="rId7"/>
    <p:sldLayoutId id="2147483794" r:id="rId8"/>
    <p:sldLayoutId id="2147483802" r:id="rId9"/>
    <p:sldLayoutId id="2147483793" r:id="rId10"/>
    <p:sldLayoutId id="21474838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B32C16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F5CD2D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video" Target="&#1086;&#1087;&#1099;&#1090;1.avi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gif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10" Type="http://schemas.openxmlformats.org/officeDocument/2006/relationships/image" Target="../media/image14.gif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&#1088;&#1072;&#1079;&#1083;&#1086;&#1078;&#1077;&#1085;&#1080;&#1077;%20&#1087;&#1077;&#1088;&#1086;&#1082;&#1089;&#1080;&#1076;&#1072;%20&#1074;&#1086;&#1076;&#1086;&#1088;&#1086;&#1076;&#1072;.AVI.wmv" TargetMode="External"/><Relationship Id="rId1" Type="http://schemas.openxmlformats.org/officeDocument/2006/relationships/video" Target="&#1086;&#1082;&#1080;&#1089;&#1083;&#1077;&#1085;&#1080;&#1077;%20&#1072;&#1084;&#1084;&#1080;&#1072;&#1082;&#1072;1.wmv" TargetMode="External"/><Relationship Id="rId6" Type="http://schemas.openxmlformats.org/officeDocument/2006/relationships/image" Target="../media/image19.gi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6238" y="1484313"/>
            <a:ext cx="6477000" cy="1828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катализ</a:t>
            </a:r>
            <a:endParaRPr lang="ru-RU" sz="9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613" y="3789363"/>
            <a:ext cx="7088187" cy="2946400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Автор: учитель химии</a:t>
            </a:r>
          </a:p>
          <a:p>
            <a:pPr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ГБОУ СОШ №630 г. Москвы</a:t>
            </a:r>
          </a:p>
          <a:p>
            <a:pPr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РЕБРОВА ТАТЬЯНА  АНАТОЛЬЕВНА</a:t>
            </a:r>
          </a:p>
          <a:p>
            <a:pPr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2013 год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475" y="328613"/>
            <a:ext cx="3254375" cy="5121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285750" y="188913"/>
            <a:ext cx="8858250" cy="86995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МЕХАНИЗМ ДЕЙСТВИЯ КАТАЛИЗАТОРА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18" name="Текст 17"/>
          <p:cNvSpPr>
            <a:spLocks noGrp="1"/>
          </p:cNvSpPr>
          <p:nvPr>
            <p:ph type="body" idx="2"/>
          </p:nvPr>
        </p:nvSpPr>
        <p:spPr>
          <a:xfrm>
            <a:off x="323850" y="1752600"/>
            <a:ext cx="1885950" cy="4629150"/>
          </a:xfrm>
        </p:spPr>
        <p:txBody>
          <a:bodyPr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Энергия активации без катализатора</a:t>
            </a:r>
          </a:p>
          <a:p>
            <a:pPr algn="ctr" eaLnBrk="1" fontAlgn="auto" hangingPunct="1">
              <a:buFont typeface="Wingdings"/>
              <a:buNone/>
              <a:defRPr/>
            </a:pPr>
            <a:endParaRPr lang="ru-RU" sz="2000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  <a:p>
            <a:pPr algn="ctr" eaLnBrk="1" fontAlgn="auto" hangingPunct="1">
              <a:buFont typeface="Wingdings"/>
              <a:buNone/>
              <a:defRPr/>
            </a:pPr>
            <a:endParaRPr lang="ru-RU" sz="2000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Энергия активации с катализатора</a:t>
            </a:r>
          </a:p>
          <a:p>
            <a:pPr algn="ctr" eaLnBrk="1" fontAlgn="auto" hangingPunct="1">
              <a:buFont typeface="Wingdings"/>
              <a:buNone/>
              <a:defRPr/>
            </a:pPr>
            <a:endParaRPr lang="ru-RU" sz="2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9" name="Содержимое 18" descr="Рисунок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09813" y="1573213"/>
            <a:ext cx="6705600" cy="5151437"/>
          </a:xfrm>
        </p:spPr>
      </p:pic>
      <p:pic>
        <p:nvPicPr>
          <p:cNvPr id="21" name="Рисунок 20" descr="Рисунок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" y="3048000"/>
            <a:ext cx="1768475" cy="1042988"/>
          </a:xfrm>
          <a:prstGeom prst="rect">
            <a:avLst/>
          </a:prstGeom>
          <a:noFill/>
        </p:spPr>
      </p:pic>
      <p:pic>
        <p:nvPicPr>
          <p:cNvPr id="22" name="Рисунок 21" descr="Рисунок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5284788"/>
            <a:ext cx="1828800" cy="1122362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>
            <a:off x="2124075" y="5229225"/>
            <a:ext cx="2232025" cy="64770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Прямая со стрелкой 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90738" y="3449638"/>
            <a:ext cx="5930900" cy="2706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Свойства катализаторов</a:t>
            </a:r>
            <a:endParaRPr lang="ru-RU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19459" name="Текст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z="4800" b="1" smtClean="0">
              <a:solidFill>
                <a:schemeClr val="tx1"/>
              </a:solidFill>
              <a:latin typeface="Gabriola" pitchFamily="82" charset="0"/>
            </a:endParaRPr>
          </a:p>
          <a:p>
            <a:pPr eaLnBrk="1" hangingPunct="1"/>
            <a:endParaRPr lang="ru-RU" sz="4000" b="1" smtClean="0">
              <a:solidFill>
                <a:srgbClr val="FFFFFF"/>
              </a:solidFill>
              <a:latin typeface="Gabriola" pitchFamily="82" charset="0"/>
            </a:endParaRPr>
          </a:p>
        </p:txBody>
      </p:sp>
      <p:sp>
        <p:nvSpPr>
          <p:cNvPr id="19460" name="Текст 10"/>
          <p:cNvSpPr txBox="1">
            <a:spLocks/>
          </p:cNvSpPr>
          <p:nvPr/>
        </p:nvSpPr>
        <p:spPr bwMode="auto">
          <a:xfrm>
            <a:off x="395288" y="4868863"/>
            <a:ext cx="85693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</a:pPr>
            <a:endParaRPr lang="ru-RU" sz="4800" b="1">
              <a:solidFill>
                <a:schemeClr val="tx2"/>
              </a:solidFill>
              <a:latin typeface="Gabriola" pitchFamily="82" charset="0"/>
            </a:endParaRP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ru-RU" sz="4000" b="1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19461" name="Текст 10"/>
          <p:cNvSpPr txBox="1">
            <a:spLocks/>
          </p:cNvSpPr>
          <p:nvPr/>
        </p:nvSpPr>
        <p:spPr bwMode="auto">
          <a:xfrm>
            <a:off x="2627313" y="1844675"/>
            <a:ext cx="626586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ru-RU" sz="4000" b="1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19462" name="Текст 10"/>
          <p:cNvSpPr txBox="1">
            <a:spLocks/>
          </p:cNvSpPr>
          <p:nvPr/>
        </p:nvSpPr>
        <p:spPr bwMode="auto">
          <a:xfrm>
            <a:off x="395288" y="4941888"/>
            <a:ext cx="85693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ru-RU" sz="4800" b="1">
                <a:latin typeface="Gabriola" pitchFamily="82" charset="0"/>
              </a:rPr>
              <a:t> 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ru-RU" sz="4000" b="1">
              <a:solidFill>
                <a:schemeClr val="tx2"/>
              </a:solidFill>
              <a:latin typeface="Gabriola" pitchFamily="82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627313" y="1989138"/>
            <a:ext cx="6192837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Gabriola" pitchFamily="82" charset="0"/>
              </a:rPr>
              <a:t>2. Для обратимых реакций катализаторы не смещают равновесие, а лишь ускоряют процесс достижения равновесного состояния;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1500188"/>
            <a:ext cx="2900363" cy="5491162"/>
          </a:xfrm>
          <a:prstGeom prst="rect">
            <a:avLst/>
          </a:prstGeom>
          <a:noFill/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00338" y="1989138"/>
            <a:ext cx="611981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Gabriola" pitchFamily="82" charset="0"/>
              </a:rPr>
              <a:t>1. Катализаторы не создают процесса, а только изменяют его скорость;</a:t>
            </a:r>
            <a:endParaRPr lang="ru-RU" sz="4400"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627313" y="2025650"/>
            <a:ext cx="6516687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ru-RU" sz="4400" b="1">
                <a:latin typeface="Gabriola" pitchFamily="82" charset="0"/>
              </a:rPr>
              <a:t>3. Катализатор снижает необходимую для реакции энергию активации, предоставляя реагентам альтернативный путь разрушения и образования связей;</a:t>
            </a:r>
            <a:endParaRPr lang="ru-RU"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06700" y="2205038"/>
            <a:ext cx="63373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Gabriola" pitchFamily="82" charset="0"/>
              </a:rPr>
              <a:t>4. Катализаторы обладают избирательностью, т.е. ускоряют только одну из нескольких реакций.</a:t>
            </a:r>
            <a:endParaRPr lang="ru-RU" sz="4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4" grpId="0"/>
      <p:bldP spid="14" grpId="1"/>
      <p:bldP spid="16" grpId="0"/>
      <p:bldP spid="16" grpId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850" y="260350"/>
            <a:ext cx="8531225" cy="990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Селективность катализатора </a:t>
            </a:r>
            <a:endParaRPr lang="ru-RU" sz="6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1828800"/>
          </a:xfrm>
        </p:spPr>
        <p:txBody>
          <a:bodyPr>
            <a:normAutofit lnSpcReduction="1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Gabriola" pitchFamily="82" charset="0"/>
              </a:rPr>
              <a:t>  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Способность ускорять одну из возможных при данных условиях параллельных реакций. Благодаря этому можно, применяя различные катализаторы, из одних и тех же исходных веществ получать различные продукты: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50825" y="3429000"/>
          <a:ext cx="8713788" cy="3253105"/>
        </p:xfrm>
        <a:graphic>
          <a:graphicData uri="http://schemas.openxmlformats.org/drawingml/2006/table">
            <a:tbl>
              <a:tblPr/>
              <a:tblGrid>
                <a:gridCol w="2297113"/>
                <a:gridCol w="3009900"/>
                <a:gridCol w="3406775"/>
              </a:tblGrid>
              <a:tr h="784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briola" pitchFamily="82" charset="0"/>
                        </a:rPr>
                        <a:t>реагенты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briola" pitchFamily="82" charset="0"/>
                        </a:rPr>
                        <a:t>катализатор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briola" pitchFamily="82" charset="0"/>
                        </a:rPr>
                        <a:t>продукты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9725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briola" pitchFamily="82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</a:rPr>
                        <a:t>СО + Н</a:t>
                      </a:r>
                      <a:r>
                        <a:rPr kumimoji="0" lang="ru-RU" sz="5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Со,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Ni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Ru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Алканы  (преимущественно)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339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Fe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Алкены (преимущественно)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396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Zn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∙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CuO, ZnO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∙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CrO</a:t>
                      </a:r>
                      <a:r>
                        <a:rPr kumimoji="0" 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Метанол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  <a:tr h="396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ZnO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∙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CrO</a:t>
                      </a:r>
                      <a:r>
                        <a:rPr kumimoji="0" 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+ щелочь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Высшие спирты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DE8"/>
                    </a:solidFill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Fe +BeO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Gabriola" pitchFamily="82" charset="0"/>
                          <a:cs typeface="Times New Roman" pitchFamily="18" charset="0"/>
                        </a:rPr>
                        <a:t>Альдегиды и кетоны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Gabriola" pitchFamily="82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9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Биологические катализаторы 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9" name="Текст 8"/>
          <p:cNvPicPr>
            <a:picLocks noGrp="1" noChangeArrowheads="1"/>
          </p:cNvPicPr>
          <p:nvPr>
            <p:ph type="body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33350" y="1657350"/>
            <a:ext cx="1171575" cy="5103813"/>
          </a:xfrm>
          <a:noFill/>
          <a:ln w="9525" cmpd="sng">
            <a:noFill/>
          </a:ln>
        </p:spPr>
      </p:pic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1619250" y="1844675"/>
            <a:ext cx="43926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1403648" y="1700808"/>
          <a:ext cx="5400600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1187450" y="5805488"/>
            <a:ext cx="3671888" cy="800100"/>
            <a:chOff x="1187624" y="5805264"/>
            <a:chExt cx="3672408" cy="800799"/>
          </a:xfrm>
        </p:grpSpPr>
        <p:sp>
          <p:nvSpPr>
            <p:cNvPr id="12" name="Цилиндр 11"/>
            <p:cNvSpPr/>
            <p:nvPr/>
          </p:nvSpPr>
          <p:spPr>
            <a:xfrm>
              <a:off x="1187624" y="5805264"/>
              <a:ext cx="3672408" cy="792854"/>
            </a:xfrm>
            <a:prstGeom prst="can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530" name="TextBox 13"/>
            <p:cNvSpPr txBox="1">
              <a:spLocks noChangeArrowheads="1"/>
            </p:cNvSpPr>
            <p:nvPr/>
          </p:nvSpPr>
          <p:spPr bwMode="auto">
            <a:xfrm>
              <a:off x="1691680" y="6021288"/>
              <a:ext cx="309634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 b="1">
                  <a:latin typeface="Gabriola" pitchFamily="82" charset="0"/>
                </a:rPr>
                <a:t>Вареная морковь</a:t>
              </a:r>
            </a:p>
          </p:txBody>
        </p:sp>
      </p:grp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5292725" y="5805488"/>
            <a:ext cx="3671888" cy="800100"/>
            <a:chOff x="5292080" y="5805264"/>
            <a:chExt cx="3672408" cy="800799"/>
          </a:xfrm>
        </p:grpSpPr>
        <p:sp>
          <p:nvSpPr>
            <p:cNvPr id="13" name="Цилиндр 12"/>
            <p:cNvSpPr/>
            <p:nvPr/>
          </p:nvSpPr>
          <p:spPr>
            <a:xfrm>
              <a:off x="5292080" y="5805264"/>
              <a:ext cx="3672408" cy="792854"/>
            </a:xfrm>
            <a:prstGeom prst="can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528" name="TextBox 14"/>
            <p:cNvSpPr txBox="1">
              <a:spLocks noChangeArrowheads="1"/>
            </p:cNvSpPr>
            <p:nvPr/>
          </p:nvSpPr>
          <p:spPr bwMode="auto">
            <a:xfrm>
              <a:off x="6012160" y="6021288"/>
              <a:ext cx="284482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200" b="1">
                  <a:latin typeface="Gabriola" pitchFamily="82" charset="0"/>
                </a:rPr>
                <a:t>Морковный сок</a:t>
              </a:r>
            </a:p>
          </p:txBody>
        </p:sp>
      </p:grpSp>
      <p:pic>
        <p:nvPicPr>
          <p:cNvPr id="19" name="Рисунок 18" descr="пероксид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59238" y="3060700"/>
            <a:ext cx="1579562" cy="2554288"/>
          </a:xfrm>
          <a:prstGeom prst="rect">
            <a:avLst/>
          </a:prstGeom>
          <a:noFill/>
        </p:spPr>
      </p:pic>
      <p:sp>
        <p:nvSpPr>
          <p:cNvPr id="20" name="Капля 19"/>
          <p:cNvSpPr/>
          <p:nvPr/>
        </p:nvSpPr>
        <p:spPr>
          <a:xfrm rot="19395870">
            <a:off x="2347913" y="5010150"/>
            <a:ext cx="346075" cy="346075"/>
          </a:xfrm>
          <a:prstGeom prst="teardrop">
            <a:avLst>
              <a:gd name="adj" fmla="val 17670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Капля 20"/>
          <p:cNvSpPr/>
          <p:nvPr/>
        </p:nvSpPr>
        <p:spPr>
          <a:xfrm rot="19395870">
            <a:off x="7056438" y="4881563"/>
            <a:ext cx="393700" cy="344487"/>
          </a:xfrm>
          <a:prstGeom prst="teardrop">
            <a:avLst>
              <a:gd name="adj" fmla="val 17670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" name="Группа 32"/>
          <p:cNvGrpSpPr>
            <a:grpSpLocks/>
          </p:cNvGrpSpPr>
          <p:nvPr/>
        </p:nvGrpSpPr>
        <p:grpSpPr bwMode="auto">
          <a:xfrm>
            <a:off x="5867400" y="5805488"/>
            <a:ext cx="2592388" cy="360362"/>
            <a:chOff x="5868144" y="5805264"/>
            <a:chExt cx="2592288" cy="360040"/>
          </a:xfrm>
        </p:grpSpPr>
        <p:sp>
          <p:nvSpPr>
            <p:cNvPr id="22" name="Овал 21"/>
            <p:cNvSpPr/>
            <p:nvPr/>
          </p:nvSpPr>
          <p:spPr>
            <a:xfrm>
              <a:off x="7020625" y="6020971"/>
              <a:ext cx="144457" cy="14433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812757" y="5876637"/>
              <a:ext cx="142869" cy="14433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7668300" y="6020971"/>
              <a:ext cx="144457" cy="14433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7380974" y="6020971"/>
              <a:ext cx="142869" cy="14433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6804733" y="5876637"/>
              <a:ext cx="142869" cy="14433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7452408" y="5805264"/>
              <a:ext cx="144457" cy="14433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8100083" y="6020971"/>
              <a:ext cx="144457" cy="14433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8315975" y="5949597"/>
              <a:ext cx="144457" cy="14433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5868144" y="5949597"/>
              <a:ext cx="144457" cy="14433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6228493" y="6020971"/>
              <a:ext cx="144456" cy="14433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6588841" y="6020971"/>
              <a:ext cx="142869" cy="14433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0.00399 0.2009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-0.00191 0.2145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0.00018 -0.91875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каменный уго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542925"/>
            <a:ext cx="2932113" cy="22733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0"/>
            <a:ext cx="8153400" cy="990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Значение катализа</a:t>
            </a:r>
            <a:endParaRPr lang="ru-RU" sz="6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нефть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813" y="4157663"/>
            <a:ext cx="2943226" cy="4419600"/>
          </a:xfrm>
          <a:prstGeom prst="rect">
            <a:avLst/>
          </a:prstGeom>
          <a:noFill/>
        </p:spPr>
      </p:pic>
      <p:pic>
        <p:nvPicPr>
          <p:cNvPr id="3" name="Рисунок 2" descr="нефт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50850" y="1858963"/>
            <a:ext cx="4016375" cy="3541712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-357188" y="5672138"/>
            <a:ext cx="9437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450850" algn="just"/>
            <a:r>
              <a:rPr lang="ru-RU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briola" pitchFamily="82" charset="0"/>
                <a:cs typeface="Times New Roman" pitchFamily="18" charset="0"/>
              </a:rPr>
              <a:t>С помощью катализатора многие полезные ископаемые </a:t>
            </a:r>
          </a:p>
          <a:p>
            <a:pPr indent="450850" algn="just"/>
            <a:r>
              <a:rPr lang="ru-RU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briola" pitchFamily="82" charset="0"/>
                <a:cs typeface="Times New Roman" pitchFamily="18" charset="0"/>
              </a:rPr>
              <a:t>можно превратить в полезные синтетические материалы;</a:t>
            </a:r>
            <a:endParaRPr lang="ru-RU" sz="3600" b="1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briola" pitchFamily="82" charset="0"/>
            </a:endParaRPr>
          </a:p>
        </p:txBody>
      </p:sp>
      <p:pic>
        <p:nvPicPr>
          <p:cNvPr id="20" name="Рисунок 19" descr="полимерные материал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08325" y="3279775"/>
            <a:ext cx="5700713" cy="3633788"/>
          </a:xfrm>
          <a:prstGeom prst="rect">
            <a:avLst/>
          </a:prstGeom>
          <a:noFill/>
        </p:spPr>
      </p:pic>
      <p:pic>
        <p:nvPicPr>
          <p:cNvPr id="19" name="Рисунок 18" descr="полимерные материалы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60913" y="1547813"/>
            <a:ext cx="3438525" cy="8583612"/>
          </a:xfrm>
          <a:prstGeom prst="rect">
            <a:avLst/>
          </a:prstGeom>
          <a:noFill/>
        </p:spPr>
      </p:pic>
      <p:pic>
        <p:nvPicPr>
          <p:cNvPr id="18" name="Рисунок 17" descr="полимерные материалы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14800" y="2992438"/>
            <a:ext cx="4730750" cy="5865812"/>
          </a:xfrm>
          <a:prstGeom prst="rect">
            <a:avLst/>
          </a:prstGeom>
          <a:noFill/>
        </p:spPr>
      </p:pic>
      <p:pic>
        <p:nvPicPr>
          <p:cNvPr id="21" name="Рисунок 20" descr="полимерные материалы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1350" y="1620838"/>
            <a:ext cx="4438650" cy="5292725"/>
          </a:xfrm>
          <a:prstGeom prst="rect">
            <a:avLst/>
          </a:prstGeom>
          <a:noFill/>
        </p:spPr>
      </p:pic>
      <p:grpSp>
        <p:nvGrpSpPr>
          <p:cNvPr id="5" name="Группа 21"/>
          <p:cNvGrpSpPr>
            <a:grpSpLocks/>
          </p:cNvGrpSpPr>
          <p:nvPr/>
        </p:nvGrpSpPr>
        <p:grpSpPr bwMode="auto">
          <a:xfrm>
            <a:off x="3563938" y="1557338"/>
            <a:ext cx="5400675" cy="4319587"/>
            <a:chOff x="3347864" y="1628800"/>
            <a:chExt cx="5400600" cy="4320480"/>
          </a:xfrm>
        </p:grpSpPr>
        <p:pic>
          <p:nvPicPr>
            <p:cNvPr id="17" name="Рисунок 16" descr="полимерные материалы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325702" y="1619844"/>
              <a:ext cx="3645357" cy="4390027"/>
            </a:xfrm>
            <a:prstGeom prst="rect">
              <a:avLst/>
            </a:prstGeom>
            <a:noFill/>
          </p:spPr>
        </p:pic>
        <p:pic>
          <p:nvPicPr>
            <p:cNvPr id="16" name="Рисунок 15" descr="полимерные материалы.jp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910640" y="3638037"/>
              <a:ext cx="3864810" cy="464611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84213" y="188913"/>
            <a:ext cx="8153400" cy="990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Значение катализа</a:t>
            </a:r>
            <a:endParaRPr lang="ru-RU" sz="6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8775" y="5657850"/>
            <a:ext cx="87852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+mn-cs"/>
              </a:rPr>
              <a:t>Производство твёрдых жиров, например маргарина, из жидких масел невозможно без катализатора;</a:t>
            </a:r>
          </a:p>
        </p:txBody>
      </p:sp>
      <p:pic>
        <p:nvPicPr>
          <p:cNvPr id="6" name="Рисунок 5" descr="подсолнечное масл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288" y="2005013"/>
            <a:ext cx="5121275" cy="3614737"/>
          </a:xfrm>
          <a:prstGeom prst="rect">
            <a:avLst/>
          </a:prstGeom>
          <a:noFill/>
        </p:spPr>
      </p:pic>
      <p:pic>
        <p:nvPicPr>
          <p:cNvPr id="7" name="Рисунок 6" descr="маргар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9038" y="2127250"/>
            <a:ext cx="3754437" cy="303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Значение катализа</a:t>
            </a:r>
            <a:endParaRPr lang="ru-RU" sz="6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103813"/>
            <a:ext cx="9144000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+mn-cs"/>
              </a:rPr>
              <a:t>В хлебопечении большое значение имеет фермент амилаза, расщепляющий крахмал, и протеаза, расщепляющий белок. От активности амилазы зависит скорость брожения теста</a:t>
            </a:r>
          </a:p>
        </p:txBody>
      </p:sp>
      <p:pic>
        <p:nvPicPr>
          <p:cNvPr id="6" name="Рисунок 5" descr="броже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9650" y="2219325"/>
            <a:ext cx="4346575" cy="3406775"/>
          </a:xfrm>
          <a:prstGeom prst="rect">
            <a:avLst/>
          </a:prstGeom>
          <a:noFill/>
        </p:spPr>
      </p:pic>
      <p:pic>
        <p:nvPicPr>
          <p:cNvPr id="5" name="Рисунок 4" descr="брожение тес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" y="1408113"/>
            <a:ext cx="2859088" cy="4852987"/>
          </a:xfrm>
          <a:prstGeom prst="rect">
            <a:avLst/>
          </a:prstGeom>
          <a:noFill/>
        </p:spPr>
      </p:pic>
      <p:pic>
        <p:nvPicPr>
          <p:cNvPr id="7" name="Рисунок 6" descr="хлеб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05538" y="3565525"/>
            <a:ext cx="2457450" cy="3657600"/>
          </a:xfrm>
          <a:prstGeom prst="rect">
            <a:avLst/>
          </a:prstGeom>
          <a:noFill/>
        </p:spPr>
      </p:pic>
      <p:pic>
        <p:nvPicPr>
          <p:cNvPr id="8" name="Рисунок 7" descr="хлеб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45238" y="1620838"/>
            <a:ext cx="2317750" cy="343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0" y="0"/>
          <a:ext cx="9255193" cy="6796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527"/>
                <a:gridCol w="1800200"/>
                <a:gridCol w="2016224"/>
                <a:gridCol w="1551355"/>
                <a:gridCol w="3563887"/>
              </a:tblGrid>
              <a:tr h="90872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Gabriola" pitchFamily="82" charset="0"/>
                        </a:rPr>
                        <a:t>№</a:t>
                      </a:r>
                      <a:endParaRPr lang="ru-RU" sz="2800" dirty="0">
                        <a:solidFill>
                          <a:schemeClr val="tx1"/>
                        </a:solidFill>
                        <a:latin typeface="Gabriola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Gabriola" pitchFamily="82" charset="0"/>
                        </a:rPr>
                        <a:t>Вещества, вступающие  в реакцию </a:t>
                      </a:r>
                      <a:endParaRPr lang="ru-RU" sz="2400" dirty="0">
                        <a:solidFill>
                          <a:schemeClr val="tx1"/>
                        </a:solidFill>
                        <a:latin typeface="Gabriola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Gabriola" pitchFamily="82" charset="0"/>
                        </a:rPr>
                        <a:t>Катализатор </a:t>
                      </a:r>
                      <a:endParaRPr lang="ru-RU" sz="2400" dirty="0">
                        <a:solidFill>
                          <a:schemeClr val="tx1"/>
                        </a:solidFill>
                        <a:latin typeface="Gabriola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Gabriola" pitchFamily="82" charset="0"/>
                        </a:rPr>
                        <a:t>Вид катализа</a:t>
                      </a:r>
                      <a:endParaRPr lang="ru-RU" sz="2400" dirty="0">
                        <a:solidFill>
                          <a:schemeClr val="tx1"/>
                        </a:solidFill>
                        <a:latin typeface="Gabriola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Gabriola" pitchFamily="82" charset="0"/>
                        </a:rPr>
                        <a:t>Уравнение химической реакции</a:t>
                      </a:r>
                      <a:endParaRPr lang="ru-RU" sz="2400" dirty="0">
                        <a:solidFill>
                          <a:schemeClr val="tx1"/>
                        </a:solidFill>
                        <a:latin typeface="Gabriola" pitchFamily="82" charset="0"/>
                      </a:endParaRPr>
                    </a:p>
                  </a:txBody>
                  <a:tcPr/>
                </a:tc>
              </a:tr>
              <a:tr h="86526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Алюминий и йод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Вода</a:t>
                      </a:r>
                      <a:r>
                        <a:rPr lang="en-U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Гетерогенный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2Al +3 I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en-US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= 2 AlI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6526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Пероксид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водорода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Тетраамминмеди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(II)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Гомогенный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2Н</a:t>
                      </a:r>
                      <a:r>
                        <a:rPr lang="ru-RU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= 2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 +О</a:t>
                      </a:r>
                      <a:r>
                        <a:rPr lang="ru-RU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9344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Аммиак и кислород 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Оксид хрома </a:t>
                      </a:r>
                      <a:r>
                        <a:rPr lang="en-U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(III)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Гетерогенный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NH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+5O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=4NO + 6H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634383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Роданид железа </a:t>
                      </a:r>
                      <a:r>
                        <a:rPr lang="en-U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(III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 тиосульфат натрия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Сульфат меди </a:t>
                      </a:r>
                      <a:r>
                        <a:rPr lang="en-U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(II)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Гомогенный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2Fe(NCS)</a:t>
                      </a:r>
                      <a:r>
                        <a:rPr lang="en-US" sz="1800" b="1" baseline="-20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+Na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1800" b="1" baseline="-22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</a:p>
                    <a:p>
                      <a:pPr algn="ctr"/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=2Fe(NCS)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+2NaNCS+Na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800" b="1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24982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Алюминий и сульфат меди </a:t>
                      </a:r>
                      <a:r>
                        <a:rPr lang="en-U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(II)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Хлорид натрия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Гетерогенный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2Al + 3CuSO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= Al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(SO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1800" b="1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+ 3Cu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9600" b="1" smtClean="0">
                <a:solidFill>
                  <a:srgbClr val="002060"/>
                </a:solidFill>
                <a:latin typeface="Gabriola" pitchFamily="82" charset="0"/>
              </a:rPr>
              <a:t>СИНКВЕЙН</a:t>
            </a:r>
          </a:p>
        </p:txBody>
      </p:sp>
      <p:pic>
        <p:nvPicPr>
          <p:cNvPr id="9" name="Текст 8"/>
          <p:cNvPicPr>
            <a:picLocks noGrp="1" noChangeArrowheads="1"/>
          </p:cNvPicPr>
          <p:nvPr>
            <p:ph type="body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79438" y="1524000"/>
            <a:ext cx="1127125" cy="5102225"/>
          </a:xfrm>
          <a:noFill/>
          <a:ln w="9525" cmpd="sng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979613" y="1484313"/>
            <a:ext cx="56165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+mn-cs"/>
              </a:rPr>
              <a:t>КАТАЛИЗ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6375" y="2349500"/>
            <a:ext cx="7667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+mn-cs"/>
              </a:rPr>
              <a:t>ГОМОГЕННЫЙ, ГЕТЕРОГЕННЫЙ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813" y="3284538"/>
            <a:ext cx="7596187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+mn-cs"/>
              </a:rPr>
              <a:t>РАЗРУШАЕТ, УСКОРЯЕТ, ВПЕЧАТЛЯЕТ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76375" y="4076700"/>
            <a:ext cx="766762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+mn-cs"/>
              </a:rPr>
              <a:t>Нормальные герои всегда идут в обход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95513" y="4941888"/>
            <a:ext cx="5616575" cy="1014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+mn-cs"/>
              </a:rPr>
              <a:t>ЧУДО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388" y="273050"/>
            <a:ext cx="8964612" cy="869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Что такое катализатор и каталитические реакции?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1" name="Текст 10"/>
          <p:cNvPicPr>
            <a:picLocks noGrp="1" noChangeArrowheads="1"/>
          </p:cNvPicPr>
          <p:nvPr>
            <p:ph type="body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9438" y="1725613"/>
            <a:ext cx="1663700" cy="4625975"/>
          </a:xfrm>
          <a:noFill/>
          <a:ln w="9525" cmpd="sng">
            <a:noFill/>
          </a:ln>
        </p:spPr>
      </p:pic>
      <p:pic>
        <p:nvPicPr>
          <p:cNvPr id="13" name="опыт1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2411413" y="1773238"/>
            <a:ext cx="6327775" cy="4217987"/>
          </a:xfrm>
        </p:spPr>
      </p:pic>
      <p:sp>
        <p:nvSpPr>
          <p:cNvPr id="5" name="TextBox 4"/>
          <p:cNvSpPr txBox="1"/>
          <p:nvPr/>
        </p:nvSpPr>
        <p:spPr>
          <a:xfrm>
            <a:off x="2700338" y="6308725"/>
            <a:ext cx="59753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Gautami" pitchFamily="34" charset="0"/>
              </a:rPr>
              <a:t>Демонстрационный опыт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Это надо знать</a:t>
            </a:r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250825" y="2438400"/>
            <a:ext cx="4392613" cy="3581400"/>
          </a:xfrm>
        </p:spPr>
        <p:txBody>
          <a:bodyPr>
            <a:noAutofit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</a:t>
            </a:r>
            <a:r>
              <a:rPr lang="ru-RU" sz="3200" b="1" i="1" dirty="0" smtClean="0">
                <a:latin typeface="Gabriola" pitchFamily="82" charset="0"/>
              </a:rPr>
              <a:t>(от греч. с</a:t>
            </a:r>
            <a:r>
              <a:rPr lang="en-US" sz="3200" b="1" i="1" dirty="0" smtClean="0">
                <a:latin typeface="Gabriola" pitchFamily="82" charset="0"/>
              </a:rPr>
              <a:t>atalysis</a:t>
            </a:r>
            <a:r>
              <a:rPr lang="ru-RU" sz="3200" b="1" i="1" dirty="0" smtClean="0">
                <a:latin typeface="Gabriola" pitchFamily="82" charset="0"/>
              </a:rPr>
              <a:t> – разрушение) – изменение скорости химической реакции при воздействии веществ (катализаторов или ингибиторов), которые участвуют в реакции, но не входят в состав продуктов.</a:t>
            </a:r>
            <a:endParaRPr lang="ru-RU" sz="3200" b="1" i="1" dirty="0">
              <a:latin typeface="Gabriola" pitchFamily="82" charset="0"/>
            </a:endParaRPr>
          </a:p>
        </p:txBody>
      </p:sp>
      <p:sp>
        <p:nvSpPr>
          <p:cNvPr id="11268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r>
              <a:rPr lang="ru-RU" sz="3600" b="1" i="1" smtClean="0">
                <a:latin typeface="Gabriola" pitchFamily="82" charset="0"/>
              </a:rPr>
              <a:t>это вещества, повышающие скорость химических реакций, но состав и количество которых в конце реакции остаётся неизменным.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3976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Катализ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397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Катализаторы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рать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4225" y="2992438"/>
            <a:ext cx="2889250" cy="3548062"/>
          </a:xfrm>
          <a:prstGeom prst="rect">
            <a:avLst/>
          </a:prstGeom>
          <a:noFill/>
        </p:spPr>
      </p:pic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611188" y="0"/>
            <a:ext cx="8172450" cy="6092825"/>
            <a:chOff x="0" y="260648"/>
            <a:chExt cx="8335863" cy="6597352"/>
          </a:xfrm>
        </p:grpSpPr>
        <p:pic>
          <p:nvPicPr>
            <p:cNvPr id="12316" name="Рисунок 3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3635896" y="2780928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17" name="Рисунок 4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4139952" y="2564904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18" name="Рисунок 5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3131840" y="3212976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19" name="Рисунок 6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5004048" y="1772816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0" name="Рисунок 7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5868144" y="1196752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1" name="Рисунок 8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4572000" y="2204864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2" name="Рисунок 9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6300192" y="836712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3" name="Рисунок 10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5436096" y="1484784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4" name="Рисунок 11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7164288" y="260648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5" name="Рисунок 12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6732240" y="548680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6" name="Рисунок 13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323528" y="5445224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7" name="Рисунок 14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0" y="5848350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8" name="Рисунок 15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2051720" y="3933056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9" name="Рисунок 16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755576" y="5085184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30" name="Рисунок 17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1187624" y="4653136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31" name="Рисунок 18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1619672" y="4293096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32" name="Рисунок 19" descr="анимация.gif"/>
            <p:cNvPicPr>
              <a:picLocks noChangeAspect="1"/>
            </p:cNvPicPr>
            <p:nvPr/>
          </p:nvPicPr>
          <p:blipFill>
            <a:blip r:embed="rId3" cstate="email">
              <a:lum bright="-40000" contrast="40000"/>
            </a:blip>
            <a:srcRect/>
            <a:stretch>
              <a:fillRect/>
            </a:stretch>
          </p:blipFill>
          <p:spPr bwMode="auto">
            <a:xfrm>
              <a:off x="2627784" y="3573016"/>
              <a:ext cx="117157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" name="Рисунок 20" descr="делени верблюдо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" y="255588"/>
            <a:ext cx="1597025" cy="2365375"/>
          </a:xfrm>
          <a:prstGeom prst="rect">
            <a:avLst/>
          </a:prstGeom>
          <a:noFill/>
        </p:spPr>
      </p:pic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7956376" y="2276872"/>
          <a:ext cx="383704" cy="731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3704"/>
              </a:tblGrid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7092280" y="2348880"/>
          <a:ext cx="383704" cy="731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3704"/>
              </a:tblGrid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6300192" y="2420888"/>
          <a:ext cx="383704" cy="731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3704"/>
              </a:tblGrid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9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pic>
        <p:nvPicPr>
          <p:cNvPr id="31" name="Рисунок 30" descr="дервиш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50" y="255588"/>
            <a:ext cx="2309813" cy="3322637"/>
          </a:xfrm>
          <a:prstGeom prst="rect">
            <a:avLst/>
          </a:prstGeom>
          <a:noFill/>
        </p:spPr>
      </p:pic>
      <p:pic>
        <p:nvPicPr>
          <p:cNvPr id="33" name="Рисунок 32" descr="анимация2.gif"/>
          <p:cNvPicPr>
            <a:picLocks noChangeAspect="1"/>
          </p:cNvPicPr>
          <p:nvPr/>
        </p:nvPicPr>
        <p:blipFill>
          <a:blip r:embed="rId6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0" y="5589588"/>
            <a:ext cx="10858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5" name="Прямая соединительная линия 34"/>
          <p:cNvCxnSpPr/>
          <p:nvPr/>
        </p:nvCxnSpPr>
        <p:spPr>
          <a:xfrm>
            <a:off x="3635896" y="2564904"/>
            <a:ext cx="2376264" cy="1224136"/>
          </a:xfrm>
          <a:prstGeom prst="line">
            <a:avLst/>
          </a:prstGeom>
          <a:ln w="76200">
            <a:solidFill>
              <a:srgbClr val="FF0000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3779912" y="764704"/>
          <a:ext cx="383704" cy="731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3704"/>
              </a:tblGrid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39" name="Умножение 38"/>
          <p:cNvSpPr/>
          <p:nvPr/>
        </p:nvSpPr>
        <p:spPr>
          <a:xfrm>
            <a:off x="4211638" y="981075"/>
            <a:ext cx="288925" cy="215900"/>
          </a:xfrm>
          <a:prstGeom prst="mathMultiply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355976" y="764704"/>
            <a:ext cx="9720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18</a:t>
            </a:r>
          </a:p>
        </p:txBody>
      </p:sp>
      <p:sp>
        <p:nvSpPr>
          <p:cNvPr id="41" name="Равно 40"/>
          <p:cNvSpPr/>
          <p:nvPr/>
        </p:nvSpPr>
        <p:spPr>
          <a:xfrm>
            <a:off x="5148263" y="981075"/>
            <a:ext cx="360362" cy="215900"/>
          </a:xfrm>
          <a:prstGeom prst="mathEqual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508104" y="764704"/>
            <a:ext cx="64807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9</a:t>
            </a:r>
          </a:p>
        </p:txBody>
      </p:sp>
      <p:pic>
        <p:nvPicPr>
          <p:cNvPr id="43" name="Прямая соединительная линия 42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6113" y="4456113"/>
            <a:ext cx="2767012" cy="1554162"/>
          </a:xfrm>
          <a:prstGeom prst="rect">
            <a:avLst/>
          </a:prstGeom>
          <a:noFill/>
        </p:spPr>
      </p:pic>
      <p:graphicFrame>
        <p:nvGraphicFramePr>
          <p:cNvPr id="44" name="Таблица 43"/>
          <p:cNvGraphicFramePr>
            <a:graphicFrameLocks noGrp="1"/>
          </p:cNvGraphicFramePr>
          <p:nvPr/>
        </p:nvGraphicFramePr>
        <p:xfrm>
          <a:off x="251520" y="3501008"/>
          <a:ext cx="383704" cy="7924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3704"/>
              </a:tblGrid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46" name="Умножение 45"/>
          <p:cNvSpPr/>
          <p:nvPr/>
        </p:nvSpPr>
        <p:spPr>
          <a:xfrm>
            <a:off x="684213" y="3789363"/>
            <a:ext cx="287337" cy="215900"/>
          </a:xfrm>
          <a:prstGeom prst="mathMultiply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27584" y="3573016"/>
            <a:ext cx="9720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18</a:t>
            </a:r>
          </a:p>
        </p:txBody>
      </p:sp>
      <p:sp>
        <p:nvSpPr>
          <p:cNvPr id="48" name="Равно 47"/>
          <p:cNvSpPr/>
          <p:nvPr/>
        </p:nvSpPr>
        <p:spPr>
          <a:xfrm>
            <a:off x="1547813" y="3789363"/>
            <a:ext cx="360362" cy="215900"/>
          </a:xfrm>
          <a:prstGeom prst="mathEqual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9" name="Прямоугольник 48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36725" y="3352800"/>
            <a:ext cx="987425" cy="858838"/>
          </a:xfrm>
          <a:prstGeom prst="rect">
            <a:avLst/>
          </a:prstGeom>
          <a:noFill/>
        </p:spPr>
      </p:pic>
      <p:graphicFrame>
        <p:nvGraphicFramePr>
          <p:cNvPr id="50" name="Таблица 49"/>
          <p:cNvGraphicFramePr>
            <a:graphicFrameLocks noGrp="1"/>
          </p:cNvGraphicFramePr>
          <p:nvPr/>
        </p:nvGraphicFramePr>
        <p:xfrm>
          <a:off x="2339752" y="5517232"/>
          <a:ext cx="383704" cy="731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3704"/>
              </a:tblGrid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1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  <a:tr h="18293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Arial Black" pitchFamily="34" charset="0"/>
                        </a:rPr>
                        <a:t>9</a:t>
                      </a:r>
                      <a:endParaRPr lang="ru-RU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  <p:sp>
        <p:nvSpPr>
          <p:cNvPr id="51" name="Прямоугольник 50"/>
          <p:cNvSpPr/>
          <p:nvPr/>
        </p:nvSpPr>
        <p:spPr>
          <a:xfrm>
            <a:off x="2915816" y="5445224"/>
            <a:ext cx="9720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18</a:t>
            </a:r>
          </a:p>
        </p:txBody>
      </p:sp>
      <p:sp>
        <p:nvSpPr>
          <p:cNvPr id="52" name="Умножение 51"/>
          <p:cNvSpPr/>
          <p:nvPr/>
        </p:nvSpPr>
        <p:spPr>
          <a:xfrm>
            <a:off x="2843213" y="5732463"/>
            <a:ext cx="288925" cy="217487"/>
          </a:xfrm>
          <a:prstGeom prst="mathMultiply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Равно 52"/>
          <p:cNvSpPr/>
          <p:nvPr/>
        </p:nvSpPr>
        <p:spPr>
          <a:xfrm>
            <a:off x="3708400" y="5661025"/>
            <a:ext cx="358775" cy="215900"/>
          </a:xfrm>
          <a:prstGeom prst="mathEqual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54" name="Прямоугольник 53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68750" y="5297488"/>
            <a:ext cx="987425" cy="858837"/>
          </a:xfrm>
          <a:prstGeom prst="rect">
            <a:avLst/>
          </a:prstGeom>
          <a:noFill/>
        </p:spPr>
      </p:pic>
      <p:pic>
        <p:nvPicPr>
          <p:cNvPr id="45" name="Рисунок 44" descr="анимация2.gif"/>
          <p:cNvPicPr>
            <a:picLocks noChangeAspect="1"/>
          </p:cNvPicPr>
          <p:nvPr/>
        </p:nvPicPr>
        <p:blipFill>
          <a:blip r:embed="rId10">
            <a:lum bright="-30000" contrast="40000"/>
          </a:blip>
          <a:srcRect/>
          <a:stretch>
            <a:fillRect/>
          </a:stretch>
        </p:blipFill>
        <p:spPr bwMode="auto">
          <a:xfrm>
            <a:off x="250825" y="260350"/>
            <a:ext cx="2527300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01546 -0.45717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22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Рисунок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741988" y="4968875"/>
            <a:ext cx="2901950" cy="1833563"/>
          </a:xfrm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3438" y="2438400"/>
            <a:ext cx="4500562" cy="2574925"/>
          </a:xfrm>
        </p:spPr>
        <p:txBody>
          <a:bodyPr>
            <a:normAutofit lnSpcReduction="10000"/>
          </a:bodyPr>
          <a:lstStyle/>
          <a:p>
            <a:pPr marL="320040" indent="-32004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   Вещества, которые сами по себе не обладают каталитической активностью, но, будучи добавленными к катализатору, значительно повышают его действие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"/>
          </p:nvPr>
        </p:nvSpPr>
        <p:spPr>
          <a:xfrm>
            <a:off x="611188" y="1773238"/>
            <a:ext cx="3886200" cy="719137"/>
          </a:xfrm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Ингибиторы</a:t>
            </a:r>
            <a:r>
              <a:rPr lang="ru-RU" sz="4800" dirty="0" smtClean="0">
                <a:latin typeface="Gabriola" pitchFamily="82" charset="0"/>
              </a:rPr>
              <a:t> </a:t>
            </a:r>
            <a:endParaRPr lang="ru-RU" sz="4800" dirty="0">
              <a:latin typeface="Gabriola" pitchFamily="82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739775"/>
          </a:xfrm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Промоторы 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10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Это надо знать</a:t>
            </a:r>
            <a:endParaRPr lang="ru-RU" sz="8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4" name="Содержимое 12" descr="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675" y="4968875"/>
            <a:ext cx="2827338" cy="173037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95288" y="2492375"/>
            <a:ext cx="4176712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+mn-cs"/>
              </a:rPr>
              <a:t>Вещества, замедляющие скорость химических реакций, но состав и количество которых в конце реакции остаётся неизменным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Виды катализа</a:t>
            </a:r>
            <a:endParaRPr lang="ru-RU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2214563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Катализ, при котором катализатор и реагируемые вещества находятся в одной  фазе.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2143125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Катализ, при котором реагируемые вещества и катализатор находятся в разных фазах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3976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ГОМОГЕННЫЙ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3976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ГЕТЕРОГЕННЫЙ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5650" y="5229225"/>
            <a:ext cx="37449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>
                <a:latin typeface="Gabriola" pitchFamily="82" charset="0"/>
                <a:cs typeface="Cordia New" pitchFamily="34" charset="-34"/>
              </a:rPr>
              <a:t>2SO</a:t>
            </a:r>
            <a:r>
              <a:rPr lang="en-US" sz="4400" b="1" baseline="-25000">
                <a:latin typeface="Gabriola" pitchFamily="82" charset="0"/>
                <a:cs typeface="Cordia New" pitchFamily="34" charset="-34"/>
              </a:rPr>
              <a:t>2</a:t>
            </a:r>
            <a:r>
              <a:rPr lang="en-US" sz="4400" b="1">
                <a:latin typeface="Gabriola" pitchFamily="82" charset="0"/>
                <a:cs typeface="Cordia New" pitchFamily="34" charset="-34"/>
              </a:rPr>
              <a:t> + O</a:t>
            </a:r>
            <a:r>
              <a:rPr lang="en-US" sz="4400" b="1" baseline="-25000">
                <a:latin typeface="Gabriola" pitchFamily="82" charset="0"/>
                <a:cs typeface="Cordia New" pitchFamily="34" charset="-34"/>
              </a:rPr>
              <a:t>2</a:t>
            </a:r>
            <a:r>
              <a:rPr lang="en-US" sz="4400" b="1">
                <a:latin typeface="Gabriola" pitchFamily="82" charset="0"/>
                <a:cs typeface="Cordia New" pitchFamily="34" charset="-34"/>
              </a:rPr>
              <a:t> </a:t>
            </a:r>
            <a:r>
              <a:rPr lang="en-US" sz="4400" b="1">
                <a:latin typeface="Gabriola" pitchFamily="82" charset="0"/>
                <a:cs typeface="Cordia New" pitchFamily="34" charset="-34"/>
                <a:sym typeface="Symbol" pitchFamily="18" charset="2"/>
              </a:rPr>
              <a:t> 2 SO</a:t>
            </a:r>
            <a:r>
              <a:rPr lang="en-US" sz="4400" b="1" baseline="-25000">
                <a:latin typeface="Gabriola" pitchFamily="82" charset="0"/>
                <a:cs typeface="Cordia New" pitchFamily="34" charset="-34"/>
                <a:sym typeface="Symbol" pitchFamily="18" charset="2"/>
              </a:rPr>
              <a:t>3</a:t>
            </a:r>
            <a:endParaRPr lang="ru-RU" sz="4400" b="1">
              <a:latin typeface="Gabriola" pitchFamily="82" charset="0"/>
              <a:cs typeface="Cordia New" pitchFamily="34" charset="-34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76825" y="5229225"/>
            <a:ext cx="37433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>
                <a:latin typeface="Gabriola" pitchFamily="82" charset="0"/>
                <a:cs typeface="Cordia New" pitchFamily="34" charset="-34"/>
              </a:rPr>
              <a:t>2SO</a:t>
            </a:r>
            <a:r>
              <a:rPr lang="en-US" sz="4400" b="1" baseline="-25000">
                <a:latin typeface="Gabriola" pitchFamily="82" charset="0"/>
                <a:cs typeface="Cordia New" pitchFamily="34" charset="-34"/>
              </a:rPr>
              <a:t>2</a:t>
            </a:r>
            <a:r>
              <a:rPr lang="en-US" sz="4400" b="1">
                <a:latin typeface="Gabriola" pitchFamily="82" charset="0"/>
                <a:cs typeface="Cordia New" pitchFamily="34" charset="-34"/>
              </a:rPr>
              <a:t> + O</a:t>
            </a:r>
            <a:r>
              <a:rPr lang="en-US" sz="4400" b="1" baseline="-25000">
                <a:latin typeface="Gabriola" pitchFamily="82" charset="0"/>
                <a:cs typeface="Cordia New" pitchFamily="34" charset="-34"/>
              </a:rPr>
              <a:t>2</a:t>
            </a:r>
            <a:r>
              <a:rPr lang="en-US" sz="4400" b="1">
                <a:latin typeface="Gabriola" pitchFamily="82" charset="0"/>
                <a:cs typeface="Cordia New" pitchFamily="34" charset="-34"/>
              </a:rPr>
              <a:t> </a:t>
            </a:r>
            <a:r>
              <a:rPr lang="en-US" sz="4400" b="1">
                <a:latin typeface="Gabriola" pitchFamily="82" charset="0"/>
                <a:cs typeface="Cordia New" pitchFamily="34" charset="-34"/>
                <a:sym typeface="Symbol" pitchFamily="18" charset="2"/>
              </a:rPr>
              <a:t> 2 SO</a:t>
            </a:r>
            <a:r>
              <a:rPr lang="en-US" sz="4400" b="1" baseline="-25000">
                <a:latin typeface="Gabriola" pitchFamily="82" charset="0"/>
                <a:cs typeface="Cordia New" pitchFamily="34" charset="-34"/>
                <a:sym typeface="Symbol" pitchFamily="18" charset="2"/>
              </a:rPr>
              <a:t>3</a:t>
            </a:r>
            <a:endParaRPr lang="ru-RU" sz="4400" b="1">
              <a:latin typeface="Gabriola" pitchFamily="82" charset="0"/>
              <a:cs typeface="Cordia New" pitchFamily="34" charset="-34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339975" y="4581525"/>
            <a:ext cx="100806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Gabriola" pitchFamily="82" charset="0"/>
                <a:cs typeface="Cordia New" pitchFamily="34" charset="-34"/>
              </a:rPr>
              <a:t> </a:t>
            </a:r>
            <a:r>
              <a:rPr lang="en-US" sz="4400" b="1">
                <a:latin typeface="Gabriola" pitchFamily="82" charset="0"/>
                <a:cs typeface="Cordia New" pitchFamily="34" charset="-34"/>
              </a:rPr>
              <a:t>NO</a:t>
            </a:r>
            <a:r>
              <a:rPr lang="ru-RU" sz="4400" b="1" baseline="-25000">
                <a:latin typeface="Gabriola" pitchFamily="82" charset="0"/>
                <a:cs typeface="Cordia New" pitchFamily="34" charset="-34"/>
              </a:rPr>
              <a:t>г</a:t>
            </a:r>
            <a:endParaRPr lang="ru-RU" sz="4400" b="1">
              <a:latin typeface="Gabriola" pitchFamily="82" charset="0"/>
              <a:cs typeface="Cordia New" pitchFamily="34" charset="-34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72225" y="4652963"/>
            <a:ext cx="16557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Gabriola" pitchFamily="82" charset="0"/>
                <a:cs typeface="Cordia New" pitchFamily="34" charset="-34"/>
              </a:rPr>
              <a:t> </a:t>
            </a:r>
            <a:r>
              <a:rPr lang="en-US" sz="4400" b="1">
                <a:latin typeface="Gabriola" pitchFamily="82" charset="0"/>
                <a:cs typeface="Cordia New" pitchFamily="34" charset="-34"/>
              </a:rPr>
              <a:t>V</a:t>
            </a:r>
            <a:r>
              <a:rPr lang="en-US" sz="4400" b="1" baseline="-25000">
                <a:latin typeface="Gabriola" pitchFamily="82" charset="0"/>
                <a:cs typeface="Cordia New" pitchFamily="34" charset="-34"/>
              </a:rPr>
              <a:t>2</a:t>
            </a:r>
            <a:r>
              <a:rPr lang="en-US" sz="4400" b="1">
                <a:latin typeface="Gabriola" pitchFamily="82" charset="0"/>
                <a:cs typeface="Cordia New" pitchFamily="34" charset="-34"/>
              </a:rPr>
              <a:t>O</a:t>
            </a:r>
            <a:r>
              <a:rPr lang="en-US" sz="4400" b="1" baseline="-25000">
                <a:latin typeface="Gabriola" pitchFamily="82" charset="0"/>
                <a:cs typeface="Cordia New" pitchFamily="34" charset="-34"/>
              </a:rPr>
              <a:t>5 (</a:t>
            </a:r>
            <a:r>
              <a:rPr lang="ru-RU" sz="4400" b="1" baseline="-25000">
                <a:latin typeface="Gabriola" pitchFamily="82" charset="0"/>
                <a:cs typeface="Cordia New" pitchFamily="34" charset="-34"/>
              </a:rPr>
              <a:t>тв)</a:t>
            </a:r>
            <a:endParaRPr lang="ru-RU" sz="4400" b="1">
              <a:latin typeface="Gabriola" pitchFamily="82" charset="0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Наблюдаем и запоминаем…</a:t>
            </a:r>
            <a:endParaRPr lang="ru-RU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397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Гомогенный катализ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39763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Гетерогенный катализ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9" name="окисление аммиака1.wmv">
            <a:hlinkClick r:id="" action="ppaction://media"/>
          </p:cNvPr>
          <p:cNvPicPr>
            <a:picLocks noGrp="1" noRot="1" noChangeAspect="1"/>
          </p:cNvPicPr>
          <p:nvPr>
            <p:ph sz="quarter" idx="4"/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859338" y="2708275"/>
            <a:ext cx="4033837" cy="3241675"/>
          </a:xfrm>
        </p:spPr>
      </p:pic>
      <p:pic>
        <p:nvPicPr>
          <p:cNvPr id="15" name="разложение пероксида водорода.AVI.wmv">
            <a:hlinkClick r:id="" action="ppaction://media"/>
          </p:cNvPr>
          <p:cNvPicPr>
            <a:picLocks noGrp="1" noRot="1" noChangeAspect="1"/>
          </p:cNvPicPr>
          <p:nvPr>
            <p:ph sz="quarter" idx="2"/>
            <a:videoFile r:link="rId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250825" y="2708275"/>
            <a:ext cx="4179888" cy="3241675"/>
          </a:xfrm>
        </p:spPr>
      </p:pic>
      <p:sp>
        <p:nvSpPr>
          <p:cNvPr id="7" name="TextBox 6"/>
          <p:cNvSpPr txBox="1"/>
          <p:nvPr/>
        </p:nvSpPr>
        <p:spPr>
          <a:xfrm>
            <a:off x="323850" y="6021388"/>
            <a:ext cx="4032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Gautami" pitchFamily="34" charset="0"/>
              </a:rPr>
              <a:t>Демонстрационный опыт 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59338" y="6092825"/>
            <a:ext cx="403383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Gautami" pitchFamily="34" charset="0"/>
              </a:rPr>
              <a:t>Демонстрационный опыт 2</a:t>
            </a:r>
          </a:p>
        </p:txBody>
      </p:sp>
      <p:pic>
        <p:nvPicPr>
          <p:cNvPr id="15369" name="Рисунок 10" descr="7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2565400"/>
            <a:ext cx="30353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Рисунок 11" descr="7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76375" y="2565400"/>
            <a:ext cx="3033713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5095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Экспериментируем  и запоминаем…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grpSp>
        <p:nvGrpSpPr>
          <p:cNvPr id="2" name="Группа 14"/>
          <p:cNvGrpSpPr>
            <a:grpSpLocks/>
          </p:cNvGrpSpPr>
          <p:nvPr/>
        </p:nvGrpSpPr>
        <p:grpSpPr bwMode="auto">
          <a:xfrm>
            <a:off x="684213" y="2997200"/>
            <a:ext cx="1079500" cy="2303463"/>
            <a:chOff x="1043608" y="2780928"/>
            <a:chExt cx="1080120" cy="2304256"/>
          </a:xfrm>
        </p:grpSpPr>
        <p:sp>
          <p:nvSpPr>
            <p:cNvPr id="13" name="Цилиндр 12"/>
            <p:cNvSpPr/>
            <p:nvPr/>
          </p:nvSpPr>
          <p:spPr>
            <a:xfrm>
              <a:off x="1043608" y="2780928"/>
              <a:ext cx="1080120" cy="2304256"/>
            </a:xfrm>
            <a:prstGeom prst="can">
              <a:avLst>
                <a:gd name="adj" fmla="val 72032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Цилиндр 13"/>
            <p:cNvSpPr/>
            <p:nvPr/>
          </p:nvSpPr>
          <p:spPr>
            <a:xfrm>
              <a:off x="1043608" y="3933850"/>
              <a:ext cx="1080120" cy="1151334"/>
            </a:xfrm>
            <a:prstGeom prst="can">
              <a:avLst>
                <a:gd name="adj" fmla="val 72032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6" name="Капля 15"/>
          <p:cNvSpPr/>
          <p:nvPr/>
        </p:nvSpPr>
        <p:spPr>
          <a:xfrm rot="19531324">
            <a:off x="990600" y="3132138"/>
            <a:ext cx="360363" cy="433387"/>
          </a:xfrm>
          <a:prstGeom prst="teardrop">
            <a:avLst>
              <a:gd name="adj" fmla="val 2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700338" y="1557338"/>
            <a:ext cx="51847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Gabriola" pitchFamily="82" charset="0"/>
              </a:rPr>
              <a:t>К 3 мл воды добавить 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700338" y="2276475"/>
            <a:ext cx="6048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Gabriola" pitchFamily="82" charset="0"/>
              </a:rPr>
              <a:t>Каплю </a:t>
            </a:r>
            <a:r>
              <a:rPr lang="en-US" sz="4400" b="1">
                <a:latin typeface="Gabriola" pitchFamily="82" charset="0"/>
              </a:rPr>
              <a:t> </a:t>
            </a:r>
            <a:r>
              <a:rPr lang="ru-RU" sz="4400" b="1">
                <a:latin typeface="Gabriola" pitchFamily="82" charset="0"/>
              </a:rPr>
              <a:t> роданида калия </a:t>
            </a:r>
            <a:r>
              <a:rPr lang="en-US" sz="4400" b="1">
                <a:latin typeface="Gabriola" pitchFamily="82" charset="0"/>
              </a:rPr>
              <a:t>KNCS</a:t>
            </a:r>
            <a:endParaRPr lang="ru-RU" sz="4400" b="1">
              <a:latin typeface="Gabriola" pitchFamily="82" charset="0"/>
            </a:endParaRPr>
          </a:p>
        </p:txBody>
      </p:sp>
      <p:sp>
        <p:nvSpPr>
          <p:cNvPr id="22" name="Цилиндр 21"/>
          <p:cNvSpPr/>
          <p:nvPr/>
        </p:nvSpPr>
        <p:spPr>
          <a:xfrm>
            <a:off x="684213" y="4149725"/>
            <a:ext cx="1079500" cy="1150938"/>
          </a:xfrm>
          <a:prstGeom prst="can">
            <a:avLst>
              <a:gd name="adj" fmla="val 72032"/>
            </a:avLst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00338" y="2997200"/>
            <a:ext cx="64436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Gabriola" pitchFamily="82" charset="0"/>
              </a:rPr>
              <a:t>Каплю </a:t>
            </a:r>
            <a:r>
              <a:rPr lang="en-US" sz="4400" b="1">
                <a:latin typeface="Gabriola" pitchFamily="82" charset="0"/>
              </a:rPr>
              <a:t> </a:t>
            </a:r>
            <a:r>
              <a:rPr lang="ru-RU" sz="4400" b="1">
                <a:latin typeface="Gabriola" pitchFamily="82" charset="0"/>
              </a:rPr>
              <a:t>хлорида железа </a:t>
            </a:r>
            <a:r>
              <a:rPr lang="en-US" sz="4400" b="1">
                <a:latin typeface="Gabriola" pitchFamily="82" charset="0"/>
              </a:rPr>
              <a:t>(III) FeCl</a:t>
            </a:r>
            <a:r>
              <a:rPr lang="en-US" sz="4400" b="1" baseline="-25000">
                <a:latin typeface="Gabriola" pitchFamily="82" charset="0"/>
              </a:rPr>
              <a:t>3</a:t>
            </a:r>
            <a:endParaRPr lang="ru-RU" sz="4400" b="1">
              <a:latin typeface="Gabriola" pitchFamily="82" charset="0"/>
            </a:endParaRPr>
          </a:p>
        </p:txBody>
      </p: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827088" y="4365625"/>
            <a:ext cx="1081087" cy="2303463"/>
            <a:chOff x="5364088" y="3861048"/>
            <a:chExt cx="1080120" cy="2304256"/>
          </a:xfrm>
        </p:grpSpPr>
        <p:sp>
          <p:nvSpPr>
            <p:cNvPr id="21" name="Цилиндр 20"/>
            <p:cNvSpPr/>
            <p:nvPr/>
          </p:nvSpPr>
          <p:spPr>
            <a:xfrm>
              <a:off x="5364088" y="3861048"/>
              <a:ext cx="1080120" cy="2304256"/>
            </a:xfrm>
            <a:prstGeom prst="can">
              <a:avLst>
                <a:gd name="adj" fmla="val 72032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Цилиндр 26"/>
            <p:cNvSpPr/>
            <p:nvPr/>
          </p:nvSpPr>
          <p:spPr>
            <a:xfrm>
              <a:off x="5364088" y="5013970"/>
              <a:ext cx="1080120" cy="1151334"/>
            </a:xfrm>
            <a:prstGeom prst="can">
              <a:avLst>
                <a:gd name="adj" fmla="val 72032"/>
              </a:avLst>
            </a:prstGeom>
            <a:solidFill>
              <a:srgbClr val="C0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8" name="Цилиндр 27"/>
          <p:cNvSpPr/>
          <p:nvPr/>
        </p:nvSpPr>
        <p:spPr>
          <a:xfrm>
            <a:off x="1692275" y="1773238"/>
            <a:ext cx="719138" cy="2232025"/>
          </a:xfrm>
          <a:prstGeom prst="can">
            <a:avLst>
              <a:gd name="adj" fmla="val 5963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Цилиндр 28"/>
          <p:cNvSpPr/>
          <p:nvPr/>
        </p:nvSpPr>
        <p:spPr>
          <a:xfrm>
            <a:off x="250825" y="1773238"/>
            <a:ext cx="720725" cy="2232025"/>
          </a:xfrm>
          <a:prstGeom prst="can">
            <a:avLst>
              <a:gd name="adj" fmla="val 5963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771775" y="1412875"/>
            <a:ext cx="6372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Gabriola" pitchFamily="82" charset="0"/>
              </a:rPr>
              <a:t>Полученный раствор разлить  на 2 пробирки</a:t>
            </a:r>
          </a:p>
        </p:txBody>
      </p:sp>
      <p:sp>
        <p:nvSpPr>
          <p:cNvPr id="32" name="Цилиндр 31"/>
          <p:cNvSpPr/>
          <p:nvPr/>
        </p:nvSpPr>
        <p:spPr>
          <a:xfrm>
            <a:off x="1692275" y="2636838"/>
            <a:ext cx="719138" cy="1368425"/>
          </a:xfrm>
          <a:prstGeom prst="can">
            <a:avLst>
              <a:gd name="adj" fmla="val 59632"/>
            </a:avLst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Цилиндр 32"/>
          <p:cNvSpPr/>
          <p:nvPr/>
        </p:nvSpPr>
        <p:spPr>
          <a:xfrm>
            <a:off x="250825" y="2636838"/>
            <a:ext cx="720725" cy="1368425"/>
          </a:xfrm>
          <a:prstGeom prst="can">
            <a:avLst>
              <a:gd name="adj" fmla="val 59632"/>
            </a:avLst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Цилиндр 33"/>
          <p:cNvSpPr/>
          <p:nvPr/>
        </p:nvSpPr>
        <p:spPr>
          <a:xfrm>
            <a:off x="250825" y="4365625"/>
            <a:ext cx="720725" cy="2232025"/>
          </a:xfrm>
          <a:prstGeom prst="can">
            <a:avLst>
              <a:gd name="adj" fmla="val 5963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Цилиндр 34"/>
          <p:cNvSpPr/>
          <p:nvPr/>
        </p:nvSpPr>
        <p:spPr>
          <a:xfrm>
            <a:off x="250825" y="5229225"/>
            <a:ext cx="720725" cy="1368425"/>
          </a:xfrm>
          <a:prstGeom prst="can">
            <a:avLst>
              <a:gd name="adj" fmla="val 59632"/>
            </a:avLst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Цилиндр 35"/>
          <p:cNvSpPr/>
          <p:nvPr/>
        </p:nvSpPr>
        <p:spPr>
          <a:xfrm>
            <a:off x="1763713" y="4292600"/>
            <a:ext cx="720725" cy="2232025"/>
          </a:xfrm>
          <a:prstGeom prst="can">
            <a:avLst>
              <a:gd name="adj" fmla="val 5963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Цилиндр 36"/>
          <p:cNvSpPr/>
          <p:nvPr/>
        </p:nvSpPr>
        <p:spPr>
          <a:xfrm>
            <a:off x="1763713" y="5229225"/>
            <a:ext cx="720725" cy="1368425"/>
          </a:xfrm>
          <a:prstGeom prst="can">
            <a:avLst>
              <a:gd name="adj" fmla="val 59632"/>
            </a:avLst>
          </a:prstGeom>
          <a:solidFill>
            <a:srgbClr val="C0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403" name="TextBox 37"/>
          <p:cNvSpPr txBox="1">
            <a:spLocks noChangeArrowheads="1"/>
          </p:cNvSpPr>
          <p:nvPr/>
        </p:nvSpPr>
        <p:spPr bwMode="auto">
          <a:xfrm>
            <a:off x="3348038" y="4221163"/>
            <a:ext cx="51847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700338" y="1844675"/>
            <a:ext cx="64436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Gabriola" pitchFamily="82" charset="0"/>
              </a:rPr>
              <a:t>В две другие пробирки наливаем тиосульфат натрия </a:t>
            </a:r>
            <a:r>
              <a:rPr lang="en-US" sz="3200" b="1">
                <a:latin typeface="Gabriola" pitchFamily="82" charset="0"/>
                <a:cs typeface="Times New Roman" pitchFamily="18" charset="0"/>
              </a:rPr>
              <a:t>Na</a:t>
            </a:r>
            <a:r>
              <a:rPr lang="en-US" sz="3200" b="1" baseline="-25000">
                <a:latin typeface="Gabriola" pitchFamily="82" charset="0"/>
                <a:cs typeface="Times New Roman" pitchFamily="18" charset="0"/>
              </a:rPr>
              <a:t>2</a:t>
            </a:r>
            <a:r>
              <a:rPr lang="en-US" sz="3200" b="1">
                <a:latin typeface="Gabriola" pitchFamily="82" charset="0"/>
                <a:cs typeface="Times New Roman" pitchFamily="18" charset="0"/>
              </a:rPr>
              <a:t>S</a:t>
            </a:r>
            <a:r>
              <a:rPr lang="en-US" sz="3200" b="1" baseline="-25000">
                <a:latin typeface="Gabriola" pitchFamily="82" charset="0"/>
                <a:cs typeface="Times New Roman" pitchFamily="18" charset="0"/>
              </a:rPr>
              <a:t>2</a:t>
            </a:r>
            <a:r>
              <a:rPr lang="en-US" sz="3200" b="1">
                <a:latin typeface="Gabriola" pitchFamily="82" charset="0"/>
                <a:cs typeface="Times New Roman" pitchFamily="18" charset="0"/>
              </a:rPr>
              <a:t>O</a:t>
            </a:r>
            <a:r>
              <a:rPr lang="en-US" sz="3200" b="1" baseline="-22000">
                <a:latin typeface="Gabriola" pitchFamily="82" charset="0"/>
                <a:cs typeface="Times New Roman" pitchFamily="18" charset="0"/>
              </a:rPr>
              <a:t>3 </a:t>
            </a:r>
            <a:r>
              <a:rPr lang="ru-RU" sz="3200" b="1">
                <a:latin typeface="Gabriola" pitchFamily="82" charset="0"/>
                <a:cs typeface="Times New Roman" pitchFamily="18" charset="0"/>
              </a:rPr>
              <a:t>, а в одну из них добавляем  2 капли сульфата меди </a:t>
            </a:r>
            <a:r>
              <a:rPr lang="en-US" sz="3200" b="1">
                <a:latin typeface="Gabriola" pitchFamily="82" charset="0"/>
                <a:cs typeface="Times New Roman" pitchFamily="18" charset="0"/>
              </a:rPr>
              <a:t>(II)</a:t>
            </a:r>
            <a:endParaRPr lang="ru-RU" sz="3200" b="1">
              <a:latin typeface="Gabriola" pitchFamily="82" charset="0"/>
            </a:endParaRPr>
          </a:p>
        </p:txBody>
      </p:sp>
      <p:grpSp>
        <p:nvGrpSpPr>
          <p:cNvPr id="4" name="Группа 43"/>
          <p:cNvGrpSpPr>
            <a:grpSpLocks/>
          </p:cNvGrpSpPr>
          <p:nvPr/>
        </p:nvGrpSpPr>
        <p:grpSpPr bwMode="auto">
          <a:xfrm>
            <a:off x="3419475" y="4292600"/>
            <a:ext cx="720725" cy="2241550"/>
            <a:chOff x="4283968" y="3933056"/>
            <a:chExt cx="720080" cy="2240632"/>
          </a:xfrm>
        </p:grpSpPr>
        <p:sp>
          <p:nvSpPr>
            <p:cNvPr id="40" name="Цилиндр 39"/>
            <p:cNvSpPr/>
            <p:nvPr/>
          </p:nvSpPr>
          <p:spPr>
            <a:xfrm>
              <a:off x="4283968" y="3933056"/>
              <a:ext cx="720080" cy="2232698"/>
            </a:xfrm>
            <a:prstGeom prst="can">
              <a:avLst>
                <a:gd name="adj" fmla="val 59632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2" name="Цилиндр 41"/>
            <p:cNvSpPr/>
            <p:nvPr/>
          </p:nvSpPr>
          <p:spPr>
            <a:xfrm>
              <a:off x="4283968" y="4869297"/>
              <a:ext cx="720080" cy="1304391"/>
            </a:xfrm>
            <a:prstGeom prst="can">
              <a:avLst>
                <a:gd name="adj" fmla="val 59632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" name="Группа 44"/>
          <p:cNvGrpSpPr>
            <a:grpSpLocks/>
          </p:cNvGrpSpPr>
          <p:nvPr/>
        </p:nvGrpSpPr>
        <p:grpSpPr bwMode="auto">
          <a:xfrm>
            <a:off x="5003800" y="4221163"/>
            <a:ext cx="720725" cy="2239962"/>
            <a:chOff x="4283968" y="3933056"/>
            <a:chExt cx="720080" cy="2240632"/>
          </a:xfrm>
        </p:grpSpPr>
        <p:sp>
          <p:nvSpPr>
            <p:cNvPr id="46" name="Цилиндр 45"/>
            <p:cNvSpPr/>
            <p:nvPr/>
          </p:nvSpPr>
          <p:spPr>
            <a:xfrm>
              <a:off x="4283968" y="3933056"/>
              <a:ext cx="720080" cy="2232693"/>
            </a:xfrm>
            <a:prstGeom prst="can">
              <a:avLst>
                <a:gd name="adj" fmla="val 59632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" name="Цилиндр 46"/>
            <p:cNvSpPr/>
            <p:nvPr/>
          </p:nvSpPr>
          <p:spPr>
            <a:xfrm>
              <a:off x="4283968" y="4868373"/>
              <a:ext cx="720080" cy="1305315"/>
            </a:xfrm>
            <a:prstGeom prst="can">
              <a:avLst>
                <a:gd name="adj" fmla="val 59632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8" name="Капля 47"/>
          <p:cNvSpPr/>
          <p:nvPr/>
        </p:nvSpPr>
        <p:spPr>
          <a:xfrm rot="19531324">
            <a:off x="990600" y="3132138"/>
            <a:ext cx="360363" cy="433387"/>
          </a:xfrm>
          <a:prstGeom prst="teardrop">
            <a:avLst>
              <a:gd name="adj" fmla="val 200000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Капля 51"/>
          <p:cNvSpPr/>
          <p:nvPr/>
        </p:nvSpPr>
        <p:spPr>
          <a:xfrm rot="19531324">
            <a:off x="5167313" y="3997325"/>
            <a:ext cx="358775" cy="431800"/>
          </a:xfrm>
          <a:prstGeom prst="teardrop">
            <a:avLst>
              <a:gd name="adj" fmla="val 20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Цилиндр 52"/>
          <p:cNvSpPr/>
          <p:nvPr/>
        </p:nvSpPr>
        <p:spPr>
          <a:xfrm>
            <a:off x="5003800" y="5157788"/>
            <a:ext cx="720725" cy="1295400"/>
          </a:xfrm>
          <a:prstGeom prst="can">
            <a:avLst>
              <a:gd name="adj" fmla="val 59632"/>
            </a:avLst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627313" y="3284538"/>
            <a:ext cx="63373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Gabriola" pitchFamily="82" charset="0"/>
              </a:rPr>
              <a:t>Далее приливаем к тиосульфату натрия роданид железа </a:t>
            </a:r>
            <a:r>
              <a:rPr lang="en-US" sz="3200" b="1">
                <a:latin typeface="Gabriola" pitchFamily="82" charset="0"/>
              </a:rPr>
              <a:t>(III)</a:t>
            </a:r>
            <a:r>
              <a:rPr lang="ru-RU" sz="3200" b="1">
                <a:latin typeface="Gabriola" pitchFamily="82" charset="0"/>
              </a:rPr>
              <a:t>. Наблюдаем, что исчезновение окраски происходит с разной скоростью.</a:t>
            </a:r>
          </a:p>
        </p:txBody>
      </p:sp>
      <p:grpSp>
        <p:nvGrpSpPr>
          <p:cNvPr id="6" name="Группа 56"/>
          <p:cNvGrpSpPr>
            <a:grpSpLocks/>
          </p:cNvGrpSpPr>
          <p:nvPr/>
        </p:nvGrpSpPr>
        <p:grpSpPr bwMode="auto">
          <a:xfrm>
            <a:off x="250825" y="2852738"/>
            <a:ext cx="720725" cy="2232025"/>
            <a:chOff x="6516216" y="4293096"/>
            <a:chExt cx="720080" cy="2232248"/>
          </a:xfrm>
        </p:grpSpPr>
        <p:sp>
          <p:nvSpPr>
            <p:cNvPr id="55" name="Цилиндр 54"/>
            <p:cNvSpPr/>
            <p:nvPr/>
          </p:nvSpPr>
          <p:spPr>
            <a:xfrm>
              <a:off x="6516216" y="4293096"/>
              <a:ext cx="720080" cy="2232248"/>
            </a:xfrm>
            <a:prstGeom prst="can">
              <a:avLst>
                <a:gd name="adj" fmla="val 57708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Цилиндр 55"/>
            <p:cNvSpPr/>
            <p:nvPr/>
          </p:nvSpPr>
          <p:spPr>
            <a:xfrm>
              <a:off x="6516216" y="5013893"/>
              <a:ext cx="720080" cy="1511451"/>
            </a:xfrm>
            <a:prstGeom prst="can">
              <a:avLst>
                <a:gd name="adj" fmla="val 57708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7" name="Группа 58"/>
          <p:cNvGrpSpPr>
            <a:grpSpLocks/>
          </p:cNvGrpSpPr>
          <p:nvPr/>
        </p:nvGrpSpPr>
        <p:grpSpPr bwMode="auto">
          <a:xfrm>
            <a:off x="1619250" y="2852738"/>
            <a:ext cx="720725" cy="2232025"/>
            <a:chOff x="6516216" y="4293096"/>
            <a:chExt cx="720080" cy="2232248"/>
          </a:xfrm>
        </p:grpSpPr>
        <p:sp>
          <p:nvSpPr>
            <p:cNvPr id="60" name="Цилиндр 59"/>
            <p:cNvSpPr/>
            <p:nvPr/>
          </p:nvSpPr>
          <p:spPr>
            <a:xfrm>
              <a:off x="6516216" y="4293096"/>
              <a:ext cx="720080" cy="2232248"/>
            </a:xfrm>
            <a:prstGeom prst="can">
              <a:avLst>
                <a:gd name="adj" fmla="val 57708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Цилиндр 60"/>
            <p:cNvSpPr/>
            <p:nvPr/>
          </p:nvSpPr>
          <p:spPr>
            <a:xfrm>
              <a:off x="6516216" y="5013893"/>
              <a:ext cx="720080" cy="1511451"/>
            </a:xfrm>
            <a:prstGeom prst="can">
              <a:avLst>
                <a:gd name="adj" fmla="val 57708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0.00399 0.251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0.00399 0.2518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85185E-6 L 0.00191 0.29514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500"/>
                            </p:stCondLst>
                            <p:childTnLst>
                              <p:par>
                                <p:cTn id="1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2" grpId="0" animBg="1"/>
      <p:bldP spid="22" grpId="1" animBg="1"/>
      <p:bldP spid="23" grpId="0"/>
      <p:bldP spid="23" grpId="1"/>
      <p:bldP spid="28" grpId="0" animBg="1"/>
      <p:bldP spid="28" grpId="1" animBg="1"/>
      <p:bldP spid="29" grpId="0" animBg="1"/>
      <p:bldP spid="29" grpId="1" animBg="1"/>
      <p:bldP spid="31" grpId="0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9" grpId="0"/>
      <p:bldP spid="53" grpId="0" animBg="1"/>
      <p:bldP spid="53" grpId="1" animBg="1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9144000" cy="125095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Экспериментируем  и запоминаем…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1484313"/>
            <a:ext cx="9144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400" b="1">
                <a:latin typeface="Gabriola" pitchFamily="82" charset="0"/>
              </a:rPr>
              <a:t>Наливаем в две пробирки по 2 мл раствора сульфата меди </a:t>
            </a:r>
            <a:r>
              <a:rPr lang="en-US" sz="3400" b="1">
                <a:latin typeface="Gabriola" pitchFamily="82" charset="0"/>
              </a:rPr>
              <a:t>(II)</a:t>
            </a:r>
            <a:endParaRPr lang="ru-RU" sz="3400" b="1">
              <a:latin typeface="Gabriola" pitchFamily="82" charset="0"/>
            </a:endParaRP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1908175" y="4005263"/>
            <a:ext cx="1008063" cy="2663825"/>
            <a:chOff x="1907704" y="3645024"/>
            <a:chExt cx="1008112" cy="2664296"/>
          </a:xfrm>
        </p:grpSpPr>
        <p:sp>
          <p:nvSpPr>
            <p:cNvPr id="8" name="Цилиндр 7"/>
            <p:cNvSpPr/>
            <p:nvPr/>
          </p:nvSpPr>
          <p:spPr>
            <a:xfrm>
              <a:off x="1907704" y="3645024"/>
              <a:ext cx="1008112" cy="2664296"/>
            </a:xfrm>
            <a:prstGeom prst="can">
              <a:avLst>
                <a:gd name="adj" fmla="val 66229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Цилиндр 10"/>
            <p:cNvSpPr/>
            <p:nvPr/>
          </p:nvSpPr>
          <p:spPr>
            <a:xfrm>
              <a:off x="1907704" y="4653264"/>
              <a:ext cx="1008112" cy="1656056"/>
            </a:xfrm>
            <a:prstGeom prst="can">
              <a:avLst>
                <a:gd name="adj" fmla="val 66229"/>
              </a:avLst>
            </a:prstGeom>
            <a:solidFill>
              <a:srgbClr val="00B0F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Группа 12"/>
          <p:cNvGrpSpPr>
            <a:grpSpLocks/>
          </p:cNvGrpSpPr>
          <p:nvPr/>
        </p:nvGrpSpPr>
        <p:grpSpPr bwMode="auto">
          <a:xfrm>
            <a:off x="4716463" y="4005263"/>
            <a:ext cx="1008062" cy="2663825"/>
            <a:chOff x="1907704" y="3645024"/>
            <a:chExt cx="1008112" cy="2664296"/>
          </a:xfrm>
        </p:grpSpPr>
        <p:sp>
          <p:nvSpPr>
            <p:cNvPr id="14" name="Цилиндр 13"/>
            <p:cNvSpPr/>
            <p:nvPr/>
          </p:nvSpPr>
          <p:spPr>
            <a:xfrm>
              <a:off x="1907704" y="3645024"/>
              <a:ext cx="1008112" cy="2664296"/>
            </a:xfrm>
            <a:prstGeom prst="can">
              <a:avLst>
                <a:gd name="adj" fmla="val 66229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Цилиндр 14"/>
            <p:cNvSpPr/>
            <p:nvPr/>
          </p:nvSpPr>
          <p:spPr>
            <a:xfrm>
              <a:off x="1907704" y="4653264"/>
              <a:ext cx="1008112" cy="1656056"/>
            </a:xfrm>
            <a:prstGeom prst="can">
              <a:avLst>
                <a:gd name="adj" fmla="val 66229"/>
              </a:avLst>
            </a:prstGeom>
            <a:solidFill>
              <a:srgbClr val="00B0F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6" name="Овал 15"/>
          <p:cNvGrpSpPr>
            <a:grpSpLocks/>
          </p:cNvGrpSpPr>
          <p:nvPr/>
        </p:nvGrpSpPr>
        <p:grpSpPr bwMode="auto">
          <a:xfrm>
            <a:off x="2041525" y="3352800"/>
            <a:ext cx="804863" cy="798513"/>
            <a:chOff x="1286" y="2112"/>
            <a:chExt cx="507" cy="503"/>
          </a:xfrm>
        </p:grpSpPr>
        <p:pic>
          <p:nvPicPr>
            <p:cNvPr id="17414" name="Овал 1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86" y="2112"/>
              <a:ext cx="507" cy="503"/>
            </a:xfrm>
            <a:prstGeom prst="rect">
              <a:avLst/>
            </a:prstGeom>
            <a:noFill/>
          </p:spPr>
        </p:pic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1398" y="222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" name="Овал 16"/>
          <p:cNvGrpSpPr>
            <a:grpSpLocks/>
          </p:cNvGrpSpPr>
          <p:nvPr/>
        </p:nvGrpSpPr>
        <p:grpSpPr bwMode="auto">
          <a:xfrm>
            <a:off x="4737100" y="3236913"/>
            <a:ext cx="889000" cy="884237"/>
            <a:chOff x="2984" y="2039"/>
            <a:chExt cx="560" cy="557"/>
          </a:xfrm>
        </p:grpSpPr>
        <p:pic>
          <p:nvPicPr>
            <p:cNvPr id="17417" name="Овал 16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84" y="2039"/>
              <a:ext cx="560" cy="557"/>
            </a:xfrm>
            <a:prstGeom prst="rect">
              <a:avLst/>
            </a:prstGeom>
            <a:noFill/>
          </p:spPr>
        </p:pic>
        <p:sp>
          <p:nvSpPr>
            <p:cNvPr id="17418" name="Text Box 10"/>
            <p:cNvSpPr txBox="1">
              <a:spLocks noChangeArrowheads="1"/>
            </p:cNvSpPr>
            <p:nvPr/>
          </p:nvSpPr>
          <p:spPr bwMode="auto">
            <a:xfrm>
              <a:off x="3121" y="2174"/>
              <a:ext cx="28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1916113"/>
            <a:ext cx="83534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400" b="1">
                <a:latin typeface="Gabriola" pitchFamily="82" charset="0"/>
              </a:rPr>
              <a:t>В обе пробирки кладем по грануле алюминия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0" y="2420938"/>
            <a:ext cx="9612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400" b="1">
                <a:latin typeface="Gabriola" pitchFamily="82" charset="0"/>
              </a:rPr>
              <a:t>В одну из них добавляем несколько кристаллов хлорида натрия</a:t>
            </a:r>
          </a:p>
        </p:txBody>
      </p:sp>
      <p:sp>
        <p:nvSpPr>
          <p:cNvPr id="20" name="Куб 19"/>
          <p:cNvSpPr/>
          <p:nvPr/>
        </p:nvSpPr>
        <p:spPr>
          <a:xfrm>
            <a:off x="5292725" y="4149725"/>
            <a:ext cx="358775" cy="215900"/>
          </a:xfrm>
          <a:prstGeom prst="cub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Куб 22"/>
          <p:cNvSpPr/>
          <p:nvPr/>
        </p:nvSpPr>
        <p:spPr>
          <a:xfrm>
            <a:off x="4859338" y="4221163"/>
            <a:ext cx="360362" cy="215900"/>
          </a:xfrm>
          <a:prstGeom prst="cub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4" name="Овал 23"/>
          <p:cNvGrpSpPr>
            <a:grpSpLocks/>
          </p:cNvGrpSpPr>
          <p:nvPr/>
        </p:nvGrpSpPr>
        <p:grpSpPr bwMode="auto">
          <a:xfrm>
            <a:off x="4754563" y="5919788"/>
            <a:ext cx="708025" cy="700087"/>
            <a:chOff x="2995" y="3729"/>
            <a:chExt cx="446" cy="441"/>
          </a:xfrm>
        </p:grpSpPr>
        <p:pic>
          <p:nvPicPr>
            <p:cNvPr id="17424" name="Овал 23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95" y="3729"/>
              <a:ext cx="446" cy="441"/>
            </a:xfrm>
            <a:prstGeom prst="rect">
              <a:avLst/>
            </a:prstGeom>
            <a:noFill/>
          </p:spPr>
        </p:pic>
        <p:sp>
          <p:nvSpPr>
            <p:cNvPr id="17425" name="Text Box 17"/>
            <p:cNvSpPr txBox="1">
              <a:spLocks noChangeArrowheads="1"/>
            </p:cNvSpPr>
            <p:nvPr/>
          </p:nvSpPr>
          <p:spPr bwMode="auto">
            <a:xfrm>
              <a:off x="3076" y="3807"/>
              <a:ext cx="28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25" name="Овал 24"/>
          <p:cNvGrpSpPr>
            <a:grpSpLocks/>
          </p:cNvGrpSpPr>
          <p:nvPr/>
        </p:nvGrpSpPr>
        <p:grpSpPr bwMode="auto">
          <a:xfrm>
            <a:off x="2017713" y="5919788"/>
            <a:ext cx="706437" cy="700087"/>
            <a:chOff x="1271" y="3729"/>
            <a:chExt cx="445" cy="441"/>
          </a:xfrm>
        </p:grpSpPr>
        <p:pic>
          <p:nvPicPr>
            <p:cNvPr id="17427" name="Овал 2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71" y="3729"/>
              <a:ext cx="445" cy="441"/>
            </a:xfrm>
            <a:prstGeom prst="rect">
              <a:avLst/>
            </a:prstGeom>
            <a:noFill/>
          </p:spPr>
        </p:pic>
        <p:sp>
          <p:nvSpPr>
            <p:cNvPr id="17428" name="Text Box 20"/>
            <p:cNvSpPr txBox="1">
              <a:spLocks noChangeArrowheads="1"/>
            </p:cNvSpPr>
            <p:nvPr/>
          </p:nvSpPr>
          <p:spPr bwMode="auto">
            <a:xfrm>
              <a:off x="1352" y="3807"/>
              <a:ext cx="289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-0.00399 0.3729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96296E-6 L -0.00399 0.3833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004 0.3044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004 0.3044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19" grpId="0"/>
      <p:bldP spid="20" grpId="0" animBg="1"/>
      <p:bldP spid="20" grpId="1" animBg="1"/>
      <p:bldP spid="20" grpId="2" animBg="1"/>
      <p:bldP spid="23" grpId="0" animBg="1"/>
      <p:bldP spid="23" grpId="1" animBg="1"/>
      <p:bldP spid="23" grpId="2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lnDef>
      <a:spPr>
        <a:ln w="76200">
          <a:solidFill>
            <a:srgbClr val="FF0000"/>
          </a:solidFill>
          <a:tailEnd type="arrow"/>
        </a:ln>
        <a:scene3d>
          <a:camera prst="orthographicFront"/>
          <a:lightRig rig="threePt" dir="t"/>
        </a:scene3d>
        <a:sp3d>
          <a:bevelT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1766</TotalTime>
  <Words>645</Words>
  <Application>Microsoft Office PowerPoint</Application>
  <PresentationFormat>Экран (4:3)</PresentationFormat>
  <Paragraphs>137</Paragraphs>
  <Slides>18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Arial</vt:lpstr>
      <vt:lpstr>Calibri</vt:lpstr>
      <vt:lpstr>Wingdings</vt:lpstr>
      <vt:lpstr>Wingdings 2</vt:lpstr>
      <vt:lpstr>Gabriola</vt:lpstr>
      <vt:lpstr>Gautami</vt:lpstr>
      <vt:lpstr>Arial Black</vt:lpstr>
      <vt:lpstr>Cordia New</vt:lpstr>
      <vt:lpstr>Symbol</vt:lpstr>
      <vt:lpstr>Times New Roman</vt:lpstr>
      <vt:lpstr>Tw Cen MT</vt:lpstr>
      <vt:lpstr>Обычная</vt:lpstr>
      <vt:lpstr>катализ</vt:lpstr>
      <vt:lpstr>Что такое катализатор и каталитические реакции?</vt:lpstr>
      <vt:lpstr>Это надо знать</vt:lpstr>
      <vt:lpstr>Слайд 4</vt:lpstr>
      <vt:lpstr>Это надо знать</vt:lpstr>
      <vt:lpstr>Виды катализа</vt:lpstr>
      <vt:lpstr>Наблюдаем и запоминаем…</vt:lpstr>
      <vt:lpstr>Экспериментируем  и запоминаем…</vt:lpstr>
      <vt:lpstr>Слайд 9</vt:lpstr>
      <vt:lpstr>МЕХАНИЗМ ДЕЙСТВИЯ КАТАЛИЗАТОРА</vt:lpstr>
      <vt:lpstr>Свойства катализаторов</vt:lpstr>
      <vt:lpstr>Селективность катализатора </vt:lpstr>
      <vt:lpstr>Биологические катализаторы </vt:lpstr>
      <vt:lpstr>Значение катализа</vt:lpstr>
      <vt:lpstr>Значение катализа</vt:lpstr>
      <vt:lpstr>Значение катализа</vt:lpstr>
      <vt:lpstr>Слайд 17</vt:lpstr>
      <vt:lpstr>СИНКВЕЙН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катализ</dc:title>
  <dc:creator>himiya</dc:creator>
  <cp:lastModifiedBy>Tata</cp:lastModifiedBy>
  <cp:revision>191</cp:revision>
  <dcterms:created xsi:type="dcterms:W3CDTF">2012-11-21T18:00:05Z</dcterms:created>
  <dcterms:modified xsi:type="dcterms:W3CDTF">2013-04-08T20:48:58Z</dcterms:modified>
</cp:coreProperties>
</file>