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66" r:id="rId5"/>
    <p:sldId id="256" r:id="rId6"/>
    <p:sldId id="258" r:id="rId7"/>
    <p:sldId id="259" r:id="rId8"/>
    <p:sldId id="269" r:id="rId9"/>
    <p:sldId id="283" r:id="rId10"/>
    <p:sldId id="270" r:id="rId11"/>
    <p:sldId id="284" r:id="rId12"/>
    <p:sldId id="285" r:id="rId13"/>
    <p:sldId id="286" r:id="rId14"/>
    <p:sldId id="287" r:id="rId15"/>
    <p:sldId id="298" r:id="rId16"/>
    <p:sldId id="271" r:id="rId17"/>
    <p:sldId id="300" r:id="rId18"/>
    <p:sldId id="299" r:id="rId19"/>
    <p:sldId id="289" r:id="rId20"/>
    <p:sldId id="290" r:id="rId21"/>
    <p:sldId id="260" r:id="rId22"/>
    <p:sldId id="275" r:id="rId23"/>
    <p:sldId id="296" r:id="rId24"/>
    <p:sldId id="294" r:id="rId25"/>
    <p:sldId id="295" r:id="rId26"/>
    <p:sldId id="276" r:id="rId27"/>
    <p:sldId id="291" r:id="rId28"/>
    <p:sldId id="292" r:id="rId29"/>
    <p:sldId id="293" r:id="rId30"/>
    <p:sldId id="280" r:id="rId31"/>
    <p:sldId id="297" r:id="rId32"/>
    <p:sldId id="272" r:id="rId33"/>
    <p:sldId id="273" r:id="rId34"/>
    <p:sldId id="279" r:id="rId35"/>
    <p:sldId id="27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1" autoAdjust="0"/>
    <p:restoredTop sz="92230" autoAdjust="0"/>
  </p:normalViewPr>
  <p:slideViewPr>
    <p:cSldViewPr>
      <p:cViewPr>
        <p:scale>
          <a:sx n="50" d="100"/>
          <a:sy n="50" d="100"/>
        </p:scale>
        <p:origin x="-317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DD47-531A-402D-99A8-CA8A140EA10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8858-FE6F-4F4A-A8AE-06DBB62B8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3AE5-210D-4179-AAEA-E85D9ABBC094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13C9-4F11-4C92-9497-9D542E458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4CA2-EF5B-4F1C-8D34-787C45F2E526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365C-82BA-47B1-B577-89A3CF44F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E54F-4F37-4D09-981A-1B23EFD021CD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32273-1713-4113-BCAA-0B1794EF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C292-B039-48D1-AA7F-9E60E79463E6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2096-488F-4AFA-8FD2-069F69D13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F89E-793C-491C-B5F3-163FA0EA36E1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8E0D-D081-4BD8-9C69-526D866B7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1FF-2F8E-4186-892D-DD6FD578F1EB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5D51-3134-46E8-AFA3-E011E7C52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4849-CD90-497D-A9CB-F676D333A819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9788-5444-4213-AD97-1C53D7240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BC7A-DE9E-49C6-A087-F5756DFB9B43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EF54-1D04-420C-9A34-26FFB43E8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8650-5623-4F77-9EF0-BBB5ED061F03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B9D2-EEA8-4CE9-8109-4003CFE11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46B3-4489-44CA-9E70-E9EAD4F1DA46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F9F6-9C1C-41EA-8B7D-ACFC6B22C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D4723-9ADD-4491-A686-1A3C77B605EA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73E00-4F11-418A-8CD3-BDE4E7983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ransition spd="med"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0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8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slide" Target="slide34.xml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1143000"/>
            <a:ext cx="778668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пройденного материала</a:t>
            </a:r>
            <a:endParaRPr lang="ru-RU" sz="7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8" descr="MOUSE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071942"/>
            <a:ext cx="27146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287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КООРДИНАТНЫЕ УСТРОЙСТВА ВВОДА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214950"/>
            <a:ext cx="8686800" cy="571500"/>
          </a:xfrm>
        </p:spPr>
        <p:txBody>
          <a:bodyPr/>
          <a:lstStyle/>
          <a:p>
            <a:pPr algn="ctr" eaLnBrk="1" hangingPunct="1">
              <a:buClrTx/>
              <a:buSzPct val="80000"/>
              <a:buFont typeface="Wingdings 2" pitchFamily="18" charset="2"/>
              <a:buNone/>
            </a:pPr>
            <a:r>
              <a:rPr lang="ru-RU" b="1" i="1" u="sng" dirty="0" smtClean="0">
                <a:solidFill>
                  <a:schemeClr val="tx1"/>
                </a:solidFill>
              </a:rPr>
              <a:t>Назначение: </a:t>
            </a:r>
          </a:p>
          <a:p>
            <a:pPr algn="ctr" eaLnBrk="1" hangingPunct="1">
              <a:buClrTx/>
              <a:buSzPct val="80000"/>
              <a:buFont typeface="Wingdings 2" pitchFamily="18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управление</a:t>
            </a:r>
            <a:r>
              <a:rPr lang="ru-RU" i="1" dirty="0" smtClean="0">
                <a:solidFill>
                  <a:schemeClr val="tx1"/>
                </a:solidFill>
              </a:rPr>
              <a:t> курсором (указателем) мыши.</a:t>
            </a:r>
          </a:p>
        </p:txBody>
      </p:sp>
      <p:pic>
        <p:nvPicPr>
          <p:cNvPr id="26626" name="Рисунок 4" descr="трек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1357322" cy="100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sx="16000" sy="16000" algn="ctr" rotWithShape="0">
              <a:srgbClr val="000000">
                <a:alpha val="5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09" name="Picture 2" descr="C:\Documents and Settings\Админ\Рабочий стол\БММЦ\hhhhh\198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429132"/>
            <a:ext cx="1071570" cy="924672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ffectLst>
            <a:outerShdw dist="50800" sx="16000" sy="16000" algn="ctr" rotWithShape="0">
              <a:srgbClr val="000000">
                <a:alpha val="5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11" name="Picture 7" descr="http://www.domastroim.su/netcat_files/Image/Usv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000372"/>
            <a:ext cx="1374752" cy="1000132"/>
          </a:xfrm>
          <a:prstGeom prst="rect">
            <a:avLst/>
          </a:prstGeom>
          <a:noFill/>
          <a:effectLst>
            <a:outerShdw dist="50800" sx="16000" sy="16000" algn="ctr" rotWithShape="0">
              <a:srgbClr val="000000">
                <a:alpha val="54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785786" y="2357430"/>
            <a:ext cx="47863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Medium"/>
                <a:ea typeface="+mj-ea"/>
                <a:cs typeface="+mj-cs"/>
              </a:rPr>
              <a:t>Мышь</a:t>
            </a:r>
          </a:p>
          <a:p>
            <a:pPr algn="just"/>
            <a:r>
              <a:rPr lang="ru-RU" dirty="0" smtClean="0">
                <a:latin typeface="Franklin Gothic Medium"/>
                <a:ea typeface="+mj-ea"/>
                <a:cs typeface="+mj-cs"/>
              </a:rPr>
              <a:t>Трекбол</a:t>
            </a:r>
          </a:p>
          <a:p>
            <a:pPr algn="just"/>
            <a:r>
              <a:rPr lang="ru-RU" dirty="0" smtClean="0">
                <a:latin typeface="Franklin Gothic Medium"/>
                <a:ea typeface="+mj-ea"/>
                <a:cs typeface="+mj-cs"/>
              </a:rPr>
              <a:t>Сенсорная панель</a:t>
            </a:r>
          </a:p>
          <a:p>
            <a:pPr algn="just"/>
            <a:r>
              <a:rPr lang="ru-RU" dirty="0" smtClean="0">
                <a:ea typeface="+mj-ea"/>
                <a:cs typeface="+mj-cs"/>
              </a:rPr>
              <a:t>Графический планшет</a:t>
            </a:r>
            <a:endParaRPr lang="ru-RU" dirty="0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Компьютерная мышь</a:t>
            </a:r>
            <a:endParaRPr lang="ru-RU" sz="4000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071670" y="2000240"/>
            <a:ext cx="1643074" cy="64294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мышь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643702" y="3214686"/>
            <a:ext cx="1643074" cy="64294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мышь</a:t>
            </a:r>
          </a:p>
        </p:txBody>
      </p:sp>
      <p:sp>
        <p:nvSpPr>
          <p:cNvPr id="22537" name="TextBox 4"/>
          <p:cNvSpPr txBox="1">
            <a:spLocks noChangeArrowheads="1"/>
          </p:cNvSpPr>
          <p:nvPr/>
        </p:nvSpPr>
        <p:spPr bwMode="auto">
          <a:xfrm>
            <a:off x="428624" y="3071813"/>
            <a:ext cx="2214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i="1" dirty="0"/>
              <a:t>Шариковые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3571875"/>
            <a:ext cx="5643562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latin typeface="Franklin Gothic Book"/>
                <a:cs typeface="+mn-cs"/>
              </a:rPr>
              <a:t>Оптические</a:t>
            </a:r>
          </a:p>
          <a:p>
            <a:pPr algn="just">
              <a:defRPr/>
            </a:pPr>
            <a:r>
              <a:rPr lang="ru-RU" sz="1800" dirty="0"/>
              <a:t>В которой с помощью светодиода и системы фокусирующих линз под мышью подсвечивается участок поверхности. Отраженный от этой поверхности свет собирается другой линзой и попадает на приемный сенсор микросхемы процессора обработки изображений. Этот чип делает снимки поверхности под мышью и последовательно сравнивает их, перемещая курсор.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50" y="2571750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>
                <a:latin typeface="Franklin Gothic Book"/>
                <a:cs typeface="+mn-cs"/>
              </a:rPr>
              <a:t>Лазерные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57500" y="2428875"/>
            <a:ext cx="64293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13"/>
          <p:cNvSpPr txBox="1">
            <a:spLocks noChangeArrowheads="1"/>
          </p:cNvSpPr>
          <p:nvPr/>
        </p:nvSpPr>
        <p:spPr bwMode="auto">
          <a:xfrm>
            <a:off x="6572264" y="4714884"/>
            <a:ext cx="2189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Проводные </a:t>
            </a:r>
          </a:p>
        </p:txBody>
      </p:sp>
      <p:sp>
        <p:nvSpPr>
          <p:cNvPr id="22544" name="TextBox 14"/>
          <p:cNvSpPr txBox="1">
            <a:spLocks noChangeArrowheads="1"/>
          </p:cNvSpPr>
          <p:nvPr/>
        </p:nvSpPr>
        <p:spPr bwMode="auto">
          <a:xfrm>
            <a:off x="6000760" y="1928802"/>
            <a:ext cx="2641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Беспроводные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750199" y="2750339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3000364" y="307181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86182" y="2285992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7251719" y="28209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7226751" y="4417588"/>
            <a:ext cx="714378" cy="23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Стрелка вправо 20">
            <a:hlinkClick r:id="rId2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трекбол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714500"/>
            <a:ext cx="7643813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SzPct val="80000"/>
              <a:defRPr/>
            </a:pPr>
            <a:r>
              <a:rPr lang="ru-RU" sz="2400" i="1" dirty="0">
                <a:solidFill>
                  <a:prstClr val="black"/>
                </a:solidFill>
                <a:latin typeface="Franklin Gothic Book"/>
                <a:cs typeface="+mn-cs"/>
              </a:rPr>
              <a:t>     </a:t>
            </a:r>
            <a:r>
              <a:rPr lang="ru-RU" i="1" dirty="0">
                <a:latin typeface="Franklin Gothic Book"/>
                <a:cs typeface="+mn-cs"/>
              </a:rPr>
              <a:t>Разновидностью мыши является </a:t>
            </a:r>
            <a:r>
              <a:rPr lang="ru-RU" b="1" i="1" dirty="0" err="1">
                <a:latin typeface="Franklin Gothic Book"/>
                <a:cs typeface="+mn-cs"/>
              </a:rPr>
              <a:t>трэкбол</a:t>
            </a:r>
            <a:r>
              <a:rPr lang="ru-RU" b="1" i="1" dirty="0">
                <a:latin typeface="Franklin Gothic Book"/>
                <a:cs typeface="+mn-cs"/>
              </a:rPr>
              <a:t> </a:t>
            </a:r>
            <a:r>
              <a:rPr lang="ru-RU" i="1" dirty="0">
                <a:latin typeface="Franklin Gothic Book"/>
                <a:cs typeface="+mn-cs"/>
              </a:rPr>
              <a:t>, который можно сравнить с мышью, «лежащей на спине» шариком вверх.   </a:t>
            </a:r>
          </a:p>
        </p:txBody>
      </p:sp>
      <p:pic>
        <p:nvPicPr>
          <p:cNvPr id="23556" name="Picture 2" descr="http://images.icecat.biz/img/norm/low/482706-3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14818"/>
            <a:ext cx="20002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www.ixbt.com/short/images/2010/Sep/Untitled-1_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256"/>
            <a:ext cx="22860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http://depositbit.com/components/com_virtuemart/shop_image/product/resized/magictoolbox_cache/dd6b6cfc02e1715d9cb0915c3f4a72c2/1852/thumb200x200/1904c2674347e95118b3da889a97117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357694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Сенсорная панель</a:t>
            </a:r>
            <a:endParaRPr lang="ru-RU" sz="4000" dirty="0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 flipH="1">
            <a:off x="714375" y="1571625"/>
            <a:ext cx="75263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/>
              <a:t>Используется в ноутбуках, мониторах.</a:t>
            </a:r>
          </a:p>
          <a:p>
            <a:pPr algn="just"/>
            <a:r>
              <a:rPr lang="ru-RU" sz="2800" dirty="0"/>
              <a:t>Управляется движением пальцев по поверхности, которое преобразуется в движение курсора. Нажатие на панель равносильно нажатию  клавиши мыши.</a:t>
            </a:r>
          </a:p>
        </p:txBody>
      </p:sp>
      <p:pic>
        <p:nvPicPr>
          <p:cNvPr id="24580" name="Picture 2" descr="http://www.veglas.ru/CatalogImages/ASUS-M70Sa/81852.jpg"/>
          <p:cNvPicPr>
            <a:picLocks noChangeAspect="1" noChangeArrowheads="1"/>
          </p:cNvPicPr>
          <p:nvPr/>
        </p:nvPicPr>
        <p:blipFill>
          <a:blip r:embed="rId2"/>
          <a:srcRect t="11836"/>
          <a:stretch>
            <a:fillRect/>
          </a:stretch>
        </p:blipFill>
        <p:spPr bwMode="auto">
          <a:xfrm>
            <a:off x="642939" y="4211830"/>
            <a:ext cx="2571740" cy="17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www.hifinews.ru/image/articles/15030709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14818"/>
            <a:ext cx="2500338" cy="200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aks.ua/images/products/d027810e78114e3bfaf7beb4c48b0ea6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357694"/>
            <a:ext cx="10287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Графический планшет</a:t>
            </a:r>
            <a:endParaRPr lang="ru-RU" sz="4000" dirty="0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428625" y="1714500"/>
            <a:ext cx="8286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/>
              <a:t>Предназначен для рисования и ввода рукописного текста.</a:t>
            </a:r>
          </a:p>
          <a:p>
            <a:pPr algn="just"/>
            <a:r>
              <a:rPr lang="ru-RU" sz="2800" dirty="0"/>
              <a:t>Состоит из пера (ручки), планшета и в некоторых случаях мыши.</a:t>
            </a:r>
          </a:p>
        </p:txBody>
      </p:sp>
      <p:pic>
        <p:nvPicPr>
          <p:cNvPr id="25604" name="Picture 2" descr="http://img.4pk.ru/6735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35769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spb.mirbt.com/fast/good_pics/38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14818"/>
            <a:ext cx="2214559" cy="221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Разрешающая способность координатных устройств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42886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Это количество точек на которое переместиться курсор  при перемещении координатного устройства на 1 дюйм.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28625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Измеряется в </a:t>
            </a:r>
            <a:r>
              <a:rPr lang="en-US" dirty="0" smtClean="0"/>
              <a:t>dpi - </a:t>
            </a:r>
            <a:r>
              <a:rPr lang="ru-RU" dirty="0" smtClean="0"/>
              <a:t>точек на дюйм</a:t>
            </a:r>
            <a:r>
              <a:rPr lang="ru-RU" dirty="0"/>
              <a:t>.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38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сканер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686800" cy="1928813"/>
          </a:xfrm>
        </p:spPr>
        <p:txBody>
          <a:bodyPr/>
          <a:lstStyle/>
          <a:p>
            <a:pPr algn="ctr" eaLnBrk="1" hangingPunct="1">
              <a:buClrTx/>
              <a:buSzPct val="80000"/>
              <a:buFont typeface="Wingdings 2" pitchFamily="18" charset="2"/>
              <a:buNone/>
            </a:pPr>
            <a:r>
              <a:rPr lang="ru-RU" b="1" i="1" u="sng" dirty="0" smtClean="0">
                <a:solidFill>
                  <a:schemeClr val="tx1"/>
                </a:solidFill>
              </a:rPr>
              <a:t>Назначение:</a:t>
            </a:r>
          </a:p>
          <a:p>
            <a:pPr algn="ctr" eaLnBrk="1" hangingPunct="1">
              <a:buClrTx/>
              <a:buSzPct val="80000"/>
              <a:buFont typeface="Wingdings 2" pitchFamily="18" charset="2"/>
              <a:buNone/>
            </a:pPr>
            <a:r>
              <a:rPr lang="ru-RU" i="1" dirty="0" smtClean="0">
                <a:solidFill>
                  <a:schemeClr val="tx1"/>
                </a:solidFill>
              </a:rPr>
              <a:t>перевода графической информации в цифровую. </a:t>
            </a:r>
          </a:p>
          <a:p>
            <a:pPr algn="ctr" eaLnBrk="1" hangingPunct="1">
              <a:buClrTx/>
              <a:buSzPct val="80000"/>
              <a:buFont typeface="Wingdings 2" pitchFamily="18" charset="2"/>
              <a:buNone/>
            </a:pPr>
            <a:r>
              <a:rPr lang="ru-RU" i="1" dirty="0" smtClean="0">
                <a:solidFill>
                  <a:schemeClr val="tx1"/>
                </a:solidFill>
              </a:rPr>
              <a:t>Результатом работы является получение электронной копии документа, созданного на бумаге.</a:t>
            </a:r>
          </a:p>
          <a:p>
            <a:pPr eaLnBrk="1" hangingPunct="1">
              <a:buClrTx/>
              <a:buSzPct val="80000"/>
              <a:buFont typeface="Wingdings 2" pitchFamily="18" charset="2"/>
              <a:buNone/>
            </a:pPr>
            <a:endParaRPr lang="ru-RU" sz="2400" i="1" dirty="0" smtClean="0">
              <a:solidFill>
                <a:schemeClr val="tx1"/>
              </a:solidFill>
            </a:endParaRPr>
          </a:p>
        </p:txBody>
      </p:sp>
      <p:pic>
        <p:nvPicPr>
          <p:cNvPr id="26628" name="Picture 7" descr="http://freemarket.kiev.ua/images_message/376/100082/659723/8013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643446"/>
            <a:ext cx="1714486" cy="17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http://www.foroffice.ru/upload/iblock/268/metrologic_2419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714884"/>
            <a:ext cx="1571617" cy="15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 descr="http://mdata.yandex.net/i?path=b1016220721__43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214950"/>
            <a:ext cx="1428755" cy="13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57200"/>
            <a:ext cx="9144000" cy="1328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Цифровые камеры</a:t>
            </a:r>
            <a:br>
              <a:rPr kumimoji="0" lang="ru-RU" sz="4000" b="0" i="0" u="none" strike="noStrike" kern="1200" cap="all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0" i="0" u="none" strike="noStrike" kern="1200" cap="all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(видеокамеры, фотоаппараты)</a:t>
            </a:r>
            <a:endParaRPr kumimoji="0" lang="ru-RU" sz="4000" b="0" i="0" u="none" strike="noStrike" kern="1200" cap="all" spc="0" normalizeH="0" baseline="0" noProof="0" dirty="0">
              <a:ln>
                <a:noFill/>
              </a:ln>
              <a:solidFill>
                <a:schemeClr val="lt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596" y="1928802"/>
            <a:ext cx="8358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Позволяют получать видео и изображение в цифровом виде.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58" y="4143380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Web-</a:t>
            </a:r>
            <a:r>
              <a:rPr lang="ru-RU" dirty="0"/>
              <a:t>камера, делает доступным общение </a:t>
            </a:r>
            <a:r>
              <a:rPr lang="en-US" dirty="0"/>
              <a:t>online</a:t>
            </a:r>
            <a:r>
              <a:rPr lang="ru-RU" dirty="0"/>
              <a:t>.</a:t>
            </a:r>
          </a:p>
        </p:txBody>
      </p:sp>
      <p:pic>
        <p:nvPicPr>
          <p:cNvPr id="5" name="Picture 2" descr="http://www.litsa.com.ua/images/news/2012/3/3/v-dneprodzerzhinske-za-gorozhanami-budut-podglyadyvat-cherez-kam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0121" y="5143511"/>
            <a:ext cx="1334679" cy="13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electroklad.ru/data/big/a4tech_pk-33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9482" y="5072074"/>
            <a:ext cx="1178805" cy="15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videocamera.goldphone.ru/upload/medialibrary/c52/c52c50c42b5305a5506d7aa389759c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000372"/>
            <a:ext cx="1428760" cy="9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desc.cnt.itdelo.com/product_docs/5/52/527/52748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928934"/>
            <a:ext cx="1357327" cy="10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Разрешающая способность сканера и цифровых камер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78605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Это количество точек, которое вмещается на 1 дюйм полученного изображения.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4572008"/>
            <a:ext cx="4582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Может достигать 2400</a:t>
            </a:r>
            <a:r>
              <a:rPr lang="en-US" sz="2800" dirty="0" smtClean="0"/>
              <a:t> dpi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Звуковая карта и микрофон</a:t>
            </a:r>
            <a:endParaRPr lang="ru-RU" sz="4000" dirty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857251" y="2071688"/>
            <a:ext cx="7358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Предназначены для ввода звуковой информации в компьютер.</a:t>
            </a:r>
          </a:p>
        </p:txBody>
      </p:sp>
      <p:pic>
        <p:nvPicPr>
          <p:cNvPr id="28676" name="Picture 2" descr="http://www.alltime.ru/obj/catalog/music/soundcards/m-audio/img/small/Audiophile_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43380"/>
            <a:ext cx="1905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desc.allshops.ru/images/62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14338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www.hybridpro.ru/images/cms/thumbs/a5b0aeaa3fa7d6e58d75710c18673bd7ec6d5f6d/hpro_su_neumann_tlm_491_120_au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071942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67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476375" y="3500438"/>
            <a:ext cx="6265863" cy="336550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И Н Ф О Р М А Ц И О Н Н А Я     М А Г И С Т Р А Л Ь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68313" y="4797425"/>
            <a:ext cx="2592387" cy="576263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684213" y="4797425"/>
            <a:ext cx="1944687" cy="517525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УСТРОЙСТВА ВВОДА</a:t>
            </a:r>
          </a:p>
        </p:txBody>
      </p:sp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611188" y="4076700"/>
            <a:ext cx="647700" cy="720725"/>
          </a:xfrm>
          <a:prstGeom prst="upArrow">
            <a:avLst>
              <a:gd name="adj1" fmla="val 50000"/>
              <a:gd name="adj2" fmla="val 27819"/>
            </a:avLst>
          </a:prstGeom>
          <a:solidFill>
            <a:schemeClr val="accent1">
              <a:alpha val="14902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6156325" y="1052513"/>
            <a:ext cx="2592388" cy="136842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6588125" y="1125538"/>
            <a:ext cx="1944688" cy="517525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ВНУТРЕННЯЯ ПАМЯТЬ</a:t>
            </a:r>
          </a:p>
        </p:txBody>
      </p:sp>
      <p:sp>
        <p:nvSpPr>
          <p:cNvPr id="11272" name="AutoShape 16"/>
          <p:cNvSpPr>
            <a:spLocks noChangeArrowheads="1"/>
          </p:cNvSpPr>
          <p:nvPr/>
        </p:nvSpPr>
        <p:spPr bwMode="auto">
          <a:xfrm>
            <a:off x="7500938" y="2428875"/>
            <a:ext cx="649287" cy="792163"/>
          </a:xfrm>
          <a:prstGeom prst="upDownArrow">
            <a:avLst>
              <a:gd name="adj1" fmla="val 50000"/>
              <a:gd name="adj2" fmla="val 24401"/>
            </a:avLst>
          </a:prstGeom>
          <a:solidFill>
            <a:schemeClr val="accent1">
              <a:alpha val="14117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323850" y="476250"/>
            <a:ext cx="2592388" cy="18732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611188" y="692150"/>
            <a:ext cx="1944687" cy="304800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ПРОЦЕССОР</a:t>
            </a:r>
          </a:p>
        </p:txBody>
      </p:sp>
      <p:sp>
        <p:nvSpPr>
          <p:cNvPr id="11275" name="AutoShape 19"/>
          <p:cNvSpPr>
            <a:spLocks noChangeArrowheads="1"/>
          </p:cNvSpPr>
          <p:nvPr/>
        </p:nvSpPr>
        <p:spPr bwMode="auto">
          <a:xfrm>
            <a:off x="1403350" y="2349500"/>
            <a:ext cx="576263" cy="863600"/>
          </a:xfrm>
          <a:prstGeom prst="upDownArrow">
            <a:avLst>
              <a:gd name="adj1" fmla="val 50000"/>
              <a:gd name="adj2" fmla="val 29972"/>
            </a:avLst>
          </a:prstGeom>
          <a:solidFill>
            <a:schemeClr val="accent1">
              <a:alpha val="14902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276" name="Rectangle 21"/>
          <p:cNvSpPr>
            <a:spLocks noChangeArrowheads="1"/>
          </p:cNvSpPr>
          <p:nvPr/>
        </p:nvSpPr>
        <p:spPr bwMode="auto">
          <a:xfrm>
            <a:off x="3492500" y="4795838"/>
            <a:ext cx="2592388" cy="100965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3779838" y="4941888"/>
            <a:ext cx="1944687" cy="623887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ВНЕШНЯЯ</a:t>
            </a:r>
          </a:p>
          <a:p>
            <a:pPr algn="ctr">
              <a:spcBef>
                <a:spcPct val="50000"/>
              </a:spcBef>
            </a:pPr>
            <a:r>
              <a:rPr lang="ru-RU" sz="1400" b="1"/>
              <a:t> ПАМЯТЬ</a:t>
            </a:r>
          </a:p>
        </p:txBody>
      </p:sp>
      <p:sp>
        <p:nvSpPr>
          <p:cNvPr id="11278" name="Rectangle 23"/>
          <p:cNvSpPr>
            <a:spLocks noChangeArrowheads="1"/>
          </p:cNvSpPr>
          <p:nvPr/>
        </p:nvSpPr>
        <p:spPr bwMode="auto">
          <a:xfrm>
            <a:off x="6300788" y="4797425"/>
            <a:ext cx="2592387" cy="647700"/>
          </a:xfrm>
          <a:prstGeom prst="rect">
            <a:avLst/>
          </a:prstGeom>
          <a:noFill/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279" name="Text Box 24"/>
          <p:cNvSpPr txBox="1">
            <a:spLocks noChangeArrowheads="1"/>
          </p:cNvSpPr>
          <p:nvPr/>
        </p:nvSpPr>
        <p:spPr bwMode="auto">
          <a:xfrm>
            <a:off x="6732588" y="4870450"/>
            <a:ext cx="1944687" cy="623888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/>
              <a:t>УСТРОЙСТВА</a:t>
            </a:r>
          </a:p>
          <a:p>
            <a:pPr algn="ctr">
              <a:spcBef>
                <a:spcPct val="50000"/>
              </a:spcBef>
            </a:pPr>
            <a:r>
              <a:rPr lang="ru-RU" sz="1400" b="1"/>
              <a:t>ВЫВОДА</a:t>
            </a:r>
          </a:p>
        </p:txBody>
      </p:sp>
      <p:sp>
        <p:nvSpPr>
          <p:cNvPr id="11280" name="AutoShape 25"/>
          <p:cNvSpPr>
            <a:spLocks noChangeArrowheads="1"/>
          </p:cNvSpPr>
          <p:nvPr/>
        </p:nvSpPr>
        <p:spPr bwMode="auto">
          <a:xfrm>
            <a:off x="4427538" y="4076700"/>
            <a:ext cx="649287" cy="720725"/>
          </a:xfrm>
          <a:prstGeom prst="upDownArrow">
            <a:avLst>
              <a:gd name="adj1" fmla="val 50000"/>
              <a:gd name="adj2" fmla="val 22201"/>
            </a:avLst>
          </a:prstGeom>
          <a:solidFill>
            <a:schemeClr val="accent1">
              <a:alpha val="14902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11281" name="AutoShape 26"/>
          <p:cNvSpPr>
            <a:spLocks noChangeArrowheads="1"/>
          </p:cNvSpPr>
          <p:nvPr/>
        </p:nvSpPr>
        <p:spPr bwMode="auto">
          <a:xfrm>
            <a:off x="7667625" y="4076700"/>
            <a:ext cx="649288" cy="720725"/>
          </a:xfrm>
          <a:prstGeom prst="downArrow">
            <a:avLst>
              <a:gd name="adj1" fmla="val 50000"/>
              <a:gd name="adj2" fmla="val 27751"/>
            </a:avLst>
          </a:prstGeom>
          <a:solidFill>
            <a:schemeClr val="accent1">
              <a:alpha val="16078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1282" name="Picture 27" descr="sam171ss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5572125"/>
            <a:ext cx="16716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30" descr="athlonchi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052513"/>
            <a:ext cx="1512887" cy="1201737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11284" name="Picture 31" descr="hd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9FF"/>
              </a:clrFrom>
              <a:clrTo>
                <a:srgbClr val="F2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715000"/>
            <a:ext cx="17478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32" descr="5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5572125"/>
            <a:ext cx="13160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33" descr="mous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5445125"/>
            <a:ext cx="9382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34" descr="me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2F9FF"/>
              </a:clrFrom>
              <a:clrTo>
                <a:srgbClr val="F2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628775"/>
            <a:ext cx="1946275" cy="1028700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11288" name="Rectangle 4"/>
          <p:cNvSpPr>
            <a:spLocks noChangeArrowheads="1"/>
          </p:cNvSpPr>
          <p:nvPr/>
        </p:nvSpPr>
        <p:spPr bwMode="auto">
          <a:xfrm>
            <a:off x="179388" y="3213100"/>
            <a:ext cx="8713787" cy="8636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1289" name="Picture 9" descr="00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61025"/>
            <a:ext cx="176371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право 25">
            <a:hlinkClick r:id="rId9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джойстик</a:t>
            </a:r>
            <a:endParaRPr lang="ru-RU" sz="4000" dirty="0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71500" y="2071688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Игровой манипулятор, назначение которого сделать удобным управление.</a:t>
            </a:r>
          </a:p>
        </p:txBody>
      </p:sp>
      <p:pic>
        <p:nvPicPr>
          <p:cNvPr id="29700" name="Picture 2" descr="http://www.computer31.ru/cameras/1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http://www.apitcomp.ru/catalog/joystick/326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8619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ttp://www.setika.ru/img_items/10772/full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714752"/>
            <a:ext cx="17224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699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8686800" cy="274002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dirty="0" smtClean="0">
                <a:solidFill>
                  <a:schemeClr val="tx1"/>
                </a:solidFill>
              </a:rPr>
              <a:t>-Монитор</a:t>
            </a:r>
          </a:p>
          <a:p>
            <a:pPr algn="ctr" eaLnBrk="1" hangingPunct="1">
              <a:buNone/>
            </a:pPr>
            <a:r>
              <a:rPr lang="ru-RU" dirty="0" smtClean="0">
                <a:solidFill>
                  <a:schemeClr val="tx1"/>
                </a:solidFill>
              </a:rPr>
              <a:t>-Принтер</a:t>
            </a:r>
          </a:p>
          <a:p>
            <a:pPr algn="ctr" eaLnBrk="1" hangingPunct="1">
              <a:buNone/>
            </a:pPr>
            <a:r>
              <a:rPr lang="ru-RU" dirty="0" smtClean="0">
                <a:solidFill>
                  <a:schemeClr val="tx1"/>
                </a:solidFill>
              </a:rPr>
              <a:t>-Плоттер </a:t>
            </a:r>
          </a:p>
          <a:p>
            <a:pPr algn="ctr" eaLnBrk="1" hangingPunct="1">
              <a:buNone/>
            </a:pPr>
            <a:r>
              <a:rPr lang="ru-RU" dirty="0" smtClean="0">
                <a:solidFill>
                  <a:schemeClr val="tx1"/>
                </a:solidFill>
              </a:rPr>
              <a:t>-Акустические колонки и наушники</a:t>
            </a: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357188" y="1857375"/>
            <a:ext cx="8501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Это устройства, которые преобразуют информацию из формы понятной компьютеру в форму, понятную человеку.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Устройства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вывода </a:t>
            </a: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информации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9144000" cy="838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4000" b="1" i="1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МОНИТОР</a:t>
            </a:r>
          </a:p>
        </p:txBody>
      </p:sp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428625" y="2500313"/>
            <a:ext cx="85010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Назначение: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вывода информации на </a:t>
            </a:r>
            <a:r>
              <a:rPr lang="ru-RU" dirty="0" smtClean="0"/>
              <a:t>экран.</a:t>
            </a:r>
          </a:p>
          <a:p>
            <a:pPr algn="ctr"/>
            <a:r>
              <a:rPr lang="ru-RU" dirty="0" smtClean="0"/>
              <a:t>На экране информация представляется </a:t>
            </a:r>
            <a:r>
              <a:rPr lang="ru-RU" dirty="0"/>
              <a:t>в виде растра - точек. </a:t>
            </a:r>
            <a:endParaRPr lang="ru-RU" dirty="0" smtClean="0"/>
          </a:p>
          <a:p>
            <a:pPr algn="ctr"/>
            <a:r>
              <a:rPr lang="ru-RU" dirty="0" smtClean="0"/>
              <a:t>Изображение </a:t>
            </a:r>
            <a:r>
              <a:rPr lang="ru-RU" dirty="0"/>
              <a:t>состоит из определенного количества строк, каждая из которых также состоит из точек. 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4001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/>
              <a:t>Разрешающая способность монитора -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9188" y="5876925"/>
            <a:ext cx="37861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b="1" dirty="0">
                <a:latin typeface="Franklin Gothic Book"/>
                <a:cs typeface="+mn-cs"/>
              </a:rPr>
              <a:t>Жидкокристаллические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5016"/>
            <a:ext cx="42148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b="1" dirty="0" smtClean="0">
                <a:latin typeface="Franklin Gothic Book"/>
                <a:cs typeface="+mn-cs"/>
              </a:rPr>
              <a:t>На </a:t>
            </a:r>
            <a:r>
              <a:rPr lang="ru-RU" sz="2400" b="1" dirty="0" err="1" smtClean="0">
                <a:latin typeface="Franklin Gothic Book"/>
                <a:cs typeface="+mn-cs"/>
              </a:rPr>
              <a:t>электронно</a:t>
            </a:r>
            <a:r>
              <a:rPr lang="ru-RU" sz="2400" b="1" dirty="0" smtClean="0">
                <a:latin typeface="Franklin Gothic Book"/>
                <a:cs typeface="+mn-cs"/>
              </a:rPr>
              <a:t>- лучевой трубке</a:t>
            </a:r>
            <a:endParaRPr lang="ru-RU" sz="2400" b="1" dirty="0">
              <a:latin typeface="Franklin Gothic Book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4572008"/>
            <a:ext cx="1965603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Монитор 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571472" y="2143116"/>
            <a:ext cx="8215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важнейшая характеристика монитора, которая определяется количеством точек по горизонтали и вертикали.</a:t>
            </a:r>
          </a:p>
        </p:txBody>
      </p:sp>
      <p:sp>
        <p:nvSpPr>
          <p:cNvPr id="32777" name="TextBox 14"/>
          <p:cNvSpPr txBox="1">
            <a:spLocks noChangeArrowheads="1"/>
          </p:cNvSpPr>
          <p:nvPr/>
        </p:nvSpPr>
        <p:spPr bwMode="auto">
          <a:xfrm flipH="1">
            <a:off x="285720" y="4071942"/>
            <a:ext cx="3357586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Широкоформатные</a:t>
            </a:r>
          </a:p>
          <a:p>
            <a:r>
              <a:rPr lang="ru-RU" sz="2400" dirty="0"/>
              <a:t>(разрешение 4:3)</a:t>
            </a:r>
          </a:p>
        </p:txBody>
      </p:sp>
      <p:sp>
        <p:nvSpPr>
          <p:cNvPr id="32778" name="TextBox 15"/>
          <p:cNvSpPr txBox="1">
            <a:spLocks noChangeArrowheads="1"/>
          </p:cNvSpPr>
          <p:nvPr/>
        </p:nvSpPr>
        <p:spPr bwMode="auto">
          <a:xfrm flipH="1">
            <a:off x="5857884" y="3929066"/>
            <a:ext cx="3071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Стандартные</a:t>
            </a:r>
          </a:p>
          <a:p>
            <a:r>
              <a:rPr lang="ru-RU" sz="2400" dirty="0"/>
              <a:t>(разрешение 16:10)</a:t>
            </a:r>
          </a:p>
          <a:p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3500430" y="4286256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72066" y="4143380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714612" y="5429264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57752" y="5357826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32777" grpId="0"/>
      <p:bldP spid="32778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4001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/>
              <a:t>Монитор на электронно-лучевой трубке</a:t>
            </a:r>
            <a:endParaRPr lang="ru-RU" sz="4000" dirty="0"/>
          </a:p>
        </p:txBody>
      </p:sp>
      <p:pic>
        <p:nvPicPr>
          <p:cNvPr id="33795" name="Picture 2" descr="http://desc.cnt.itdelo.com/product_docs/5/53/534/534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49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71500" y="2071688"/>
            <a:ext cx="58578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Принцип работы, как в старых телевизорах.</a:t>
            </a:r>
          </a:p>
          <a:p>
            <a:r>
              <a:rPr lang="ru-RU" dirty="0"/>
              <a:t>Помимо громоздких размеров мониторы ЭЛТ несут сильное вредное облучение.</a:t>
            </a:r>
          </a:p>
          <a:p>
            <a:endParaRPr lang="ru-RU" sz="2400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287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/>
              <a:t>Жидкокристаллические мониторы</a:t>
            </a:r>
            <a:endParaRPr lang="ru-RU" sz="4000" dirty="0"/>
          </a:p>
        </p:txBody>
      </p:sp>
      <p:pic>
        <p:nvPicPr>
          <p:cNvPr id="34819" name="Picture 2" descr="http://www.ferra.ru/images/243/243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071688"/>
            <a:ext cx="2476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71500" y="2357438"/>
            <a:ext cx="564356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 основе жидкокристаллических мониторов лежат жидкие кристаллы. Главными достоинствами таких мониторов является  компактность и отсутствие излучения.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820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28604"/>
            <a:ext cx="9144000" cy="838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4000" cap="none" dirty="0" smtClean="0">
                <a:effectLst/>
              </a:rPr>
              <a:t>ПРИНТЕР</a:t>
            </a:r>
          </a:p>
        </p:txBody>
      </p:sp>
      <p:pic>
        <p:nvPicPr>
          <p:cNvPr id="35843" name="Picture 8" descr="Untitled-1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000892" y="3714752"/>
            <a:ext cx="1658937" cy="1422400"/>
          </a:xfrm>
          <a:noFill/>
          <a:ln w="76200" cmpd="tri">
            <a:solidFill>
              <a:srgbClr val="4F81BD"/>
            </a:solidFill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215063" y="5715000"/>
            <a:ext cx="202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Лазерный</a:t>
            </a:r>
            <a:endParaRPr lang="ru-RU" sz="1800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643313" y="5786438"/>
            <a:ext cx="188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Струйные</a:t>
            </a:r>
            <a:endParaRPr lang="ru-RU" sz="1800" dirty="0"/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714348" y="1928802"/>
            <a:ext cx="8143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Предназначен для вывода на бумагу графическую, числовую и текстовую информацию.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4744" y="4143380"/>
            <a:ext cx="180068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Принтер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28688" y="5715000"/>
            <a:ext cx="221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Матричный</a:t>
            </a:r>
            <a:endParaRPr lang="ru-RU" sz="1800" dirty="0"/>
          </a:p>
        </p:txBody>
      </p:sp>
      <p:cxnSp>
        <p:nvCxnSpPr>
          <p:cNvPr id="12" name="Прямая со стрелкой 11"/>
          <p:cNvCxnSpPr>
            <a:endCxn id="40967" idx="0"/>
          </p:cNvCxnSpPr>
          <p:nvPr/>
        </p:nvCxnSpPr>
        <p:spPr>
          <a:xfrm rot="16200000" flipH="1">
            <a:off x="4186237" y="5386388"/>
            <a:ext cx="785813" cy="14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286000" y="4929188"/>
            <a:ext cx="200025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0625" y="4857750"/>
            <a:ext cx="1928813" cy="785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40966" grpId="0"/>
      <p:bldP spid="40967" grpId="0"/>
      <p:bldP spid="8" grpId="0" animBg="1"/>
      <p:bldP spid="10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Матричный принтер</a:t>
            </a:r>
            <a:endParaRPr lang="ru-RU" sz="40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2910" y="1857364"/>
            <a:ext cx="79216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Принцип работы: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Получая сигнал от компьютера,  его контроллеры управляют печатающей головкой, заставляя иголки бить в красящую ленту. В местах касания иголок лента прижимается к бумаге, оставляя на ней краску.</a:t>
            </a:r>
          </a:p>
        </p:txBody>
      </p:sp>
      <p:pic>
        <p:nvPicPr>
          <p:cNvPr id="65538" name="Picture 2" descr="http://desc.cnt.itdelo.com/product_docs/5/53/534/5348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514850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0" name="Picture 4" descr="http://shtrih.su/chekovie_printery/img/epson_tm_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500563"/>
            <a:ext cx="1714500" cy="154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2" name="Picture 6" descr="http://www.trikvetra.ru/copyshop/images/10844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514850"/>
            <a:ext cx="1925638" cy="16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Струйный принтер</a:t>
            </a:r>
            <a:endParaRPr lang="ru-RU" sz="40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42938" y="2214563"/>
            <a:ext cx="73453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Принцип работы:</a:t>
            </a:r>
          </a:p>
          <a:p>
            <a:pPr algn="just">
              <a:spcBef>
                <a:spcPct val="50000"/>
              </a:spcBef>
            </a:pPr>
            <a:r>
              <a:rPr lang="ru-RU" sz="2400" dirty="0"/>
              <a:t>изображение формируется </a:t>
            </a:r>
            <a:r>
              <a:rPr lang="ru-RU" sz="2400" dirty="0" err="1"/>
              <a:t>микрокаплями</a:t>
            </a:r>
            <a:r>
              <a:rPr lang="ru-RU" sz="2400" dirty="0"/>
              <a:t> специальных чернил, выбрасываемых на бумагу через сопла в печатающей головке</a:t>
            </a:r>
            <a:r>
              <a:rPr lang="ru-RU" sz="2800" dirty="0"/>
              <a:t>. </a:t>
            </a:r>
          </a:p>
        </p:txBody>
      </p:sp>
      <p:pic>
        <p:nvPicPr>
          <p:cNvPr id="64514" name="Picture 2" descr="http://newmans.ru/upload/iblockw-300q100/7ce/7ce1b4fdd4e52b5bd32900221ea2939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357694"/>
            <a:ext cx="2357454" cy="196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6" name="Picture 4" descr="http://www.interfax.by/files/2008-12/20081201-132633-9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00570"/>
            <a:ext cx="1643938" cy="181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Лазерный принтер</a:t>
            </a:r>
            <a:endParaRPr lang="ru-RU" sz="4000" dirty="0"/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357188" y="2336800"/>
            <a:ext cx="8286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/>
              <a:t>О</a:t>
            </a:r>
            <a:r>
              <a:rPr lang="ru-RU" sz="2400" dirty="0"/>
              <a:t>беспечивает типографическое качество печати. Может обеспечить высококачественную цветопередачу при минимальных затратах материала, по сравнению со струйным.</a:t>
            </a:r>
          </a:p>
        </p:txBody>
      </p:sp>
      <p:pic>
        <p:nvPicPr>
          <p:cNvPr id="63490" name="Picture 2" descr="http://uaprom-image.s3.amazonaws.com/3448569_w200_h200_samsung_clp_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4143375"/>
            <a:ext cx="190500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2" name="Picture 4" descr="http://images.productserve.com/preview/1732/1062889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14818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91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14290"/>
          <a:ext cx="9144000" cy="6643711"/>
        </p:xfrm>
        <a:graphic>
          <a:graphicData uri="http://schemas.openxmlformats.org/drawingml/2006/table">
            <a:tbl>
              <a:tblPr/>
              <a:tblGrid>
                <a:gridCol w="2143125"/>
                <a:gridCol w="7000875"/>
              </a:tblGrid>
              <a:tr h="948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Данные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Информация, которая обрабатывается компьютером в двоичном коде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Программа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Последовательность команд, которую выполняет компьютер в процессе обработки данных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Частота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Данная характеристика процессора определяет количество базовых операций, которые процессор производит за 1 секунду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7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Разрядность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процессора, определяется длиной двоичного кода, который процессор может обрабатывать одновременно в процессе выполнения базовых операций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Компьютер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 автоматическое, программно-управляемое устройство для выполнения любых видов работы с информацией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9144000" cy="838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4000" b="1" cap="none" dirty="0" smtClean="0">
                <a:effectLst/>
              </a:rPr>
              <a:t>ПЛОТТЕР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8686800" cy="23796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Используется для вывода сложных и широкоформатных графических объектов (плакатов, чертежей, электрических и электронных схем).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Принцип действия плоттера такой же, как и у струйного принтера.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39940" name="Рисунок 3" descr="plott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714884"/>
            <a:ext cx="1643077" cy="179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1" name="Рисунок 2" descr="plotter.jpg"/>
          <p:cNvPicPr>
            <a:picLocks noChangeArrowheads="1"/>
          </p:cNvPicPr>
          <p:nvPr/>
        </p:nvPicPr>
        <p:blipFill>
          <a:blip r:embed="rId3"/>
          <a:srcRect l="-4704" r="-5286"/>
          <a:stretch>
            <a:fillRect/>
          </a:stretch>
        </p:blipFill>
        <p:spPr bwMode="auto">
          <a:xfrm>
            <a:off x="1785918" y="4714884"/>
            <a:ext cx="1857388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47107" grpId="0" build="p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572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/>
              <a:t>Акустические колонки и наушники</a:t>
            </a:r>
            <a:endParaRPr lang="ru-RU" sz="4000" dirty="0"/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500034" y="2071678"/>
            <a:ext cx="8286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Предназначены для вывода звуковой информации.</a:t>
            </a:r>
          </a:p>
        </p:txBody>
      </p:sp>
      <p:pic>
        <p:nvPicPr>
          <p:cNvPr id="40964" name="Picture 2" descr="http://www.ls-comp.ru/images/catalog_resized/normal_watermarks/6287197d147f5c9a694ec110a949616a610445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857628"/>
            <a:ext cx="3315109" cy="245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5" name="Picture 4" descr="http://www.svyaznoy.ru/upload/kartinki/mk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857628"/>
            <a:ext cx="26479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963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6144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dirty="0" smtClean="0"/>
              <a:t>Разъемы подключения устройств ввода и вывода информации к материнской плате.</a:t>
            </a:r>
            <a:endParaRPr lang="ru-RU" sz="3200" dirty="0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500306"/>
            <a:ext cx="8429684" cy="244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1988" name="AutoShape 5"/>
          <p:cNvCxnSpPr>
            <a:cxnSpLocks noChangeShapeType="1"/>
          </p:cNvCxnSpPr>
          <p:nvPr/>
        </p:nvCxnSpPr>
        <p:spPr bwMode="auto">
          <a:xfrm rot="16200000" flipV="1">
            <a:off x="362717" y="4860263"/>
            <a:ext cx="1144588" cy="415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1989" name="AutoShape 7"/>
          <p:cNvCxnSpPr>
            <a:cxnSpLocks noChangeShapeType="1"/>
          </p:cNvCxnSpPr>
          <p:nvPr/>
        </p:nvCxnSpPr>
        <p:spPr bwMode="auto">
          <a:xfrm rot="16200000" flipV="1">
            <a:off x="1357284" y="4354645"/>
            <a:ext cx="928688" cy="7858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1785918" y="5357826"/>
            <a:ext cx="18162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/>
              <a:t> </a:t>
            </a:r>
            <a:r>
              <a:rPr lang="en-US" b="1" dirty="0"/>
              <a:t>COM</a:t>
            </a:r>
            <a:r>
              <a:rPr lang="ru-RU" b="1" dirty="0"/>
              <a:t> 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571472" y="6002890"/>
            <a:ext cx="1466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PS</a:t>
            </a:r>
            <a:r>
              <a:rPr lang="ru-RU" b="1" dirty="0"/>
              <a:t>/2</a:t>
            </a:r>
          </a:p>
        </p:txBody>
      </p:sp>
      <p:cxnSp>
        <p:nvCxnSpPr>
          <p:cNvPr id="41992" name="AutoShape 10"/>
          <p:cNvCxnSpPr>
            <a:cxnSpLocks noChangeShapeType="1"/>
          </p:cNvCxnSpPr>
          <p:nvPr/>
        </p:nvCxnSpPr>
        <p:spPr bwMode="auto">
          <a:xfrm rot="10800000">
            <a:off x="2959074" y="4568959"/>
            <a:ext cx="1184275" cy="10715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1993" name="AutoShape 11"/>
          <p:cNvCxnSpPr>
            <a:cxnSpLocks noChangeShapeType="1"/>
          </p:cNvCxnSpPr>
          <p:nvPr/>
        </p:nvCxnSpPr>
        <p:spPr bwMode="auto">
          <a:xfrm rot="16200000" flipV="1">
            <a:off x="3267048" y="4692782"/>
            <a:ext cx="1144588" cy="7508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4000473" y="5860015"/>
            <a:ext cx="1258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USB</a:t>
            </a:r>
            <a:r>
              <a:rPr lang="ru-RU" b="1" dirty="0"/>
              <a:t> 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990" grpId="0"/>
      <p:bldP spid="41991" grpId="0"/>
      <p:bldP spid="41994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243888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C:\Documents and Settings\Админ\Рабочий стол\БММЦ\hhhhh\cordless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49725"/>
            <a:ext cx="11525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7" descr="klav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373688"/>
            <a:ext cx="2697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7" descr="mo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4292600"/>
            <a:ext cx="10747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1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284538"/>
            <a:ext cx="151288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4" descr="monit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4652963"/>
            <a:ext cx="11160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3" descr="C:\Documents and Settings\Админ\Рабочий стол\БММЦ\в помощь\scaner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638" y="5013325"/>
            <a:ext cx="8810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2" descr="C:\Documents and Settings\Админ\Рабочий стол\БММЦ\в помощь\joystic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51500" y="5229225"/>
            <a:ext cx="9509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Line 12"/>
          <p:cNvSpPr>
            <a:spLocks noChangeShapeType="1"/>
          </p:cNvSpPr>
          <p:nvPr/>
        </p:nvSpPr>
        <p:spPr bwMode="auto">
          <a:xfrm flipH="1" flipV="1">
            <a:off x="539750" y="2492375"/>
            <a:ext cx="144463" cy="18732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 flipH="1" flipV="1">
            <a:off x="684213" y="2852738"/>
            <a:ext cx="1439862" cy="24479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 flipH="1" flipV="1">
            <a:off x="611188" y="2492375"/>
            <a:ext cx="2160587" cy="18002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1" name="Line 15"/>
          <p:cNvSpPr>
            <a:spLocks noChangeShapeType="1"/>
          </p:cNvSpPr>
          <p:nvPr/>
        </p:nvSpPr>
        <p:spPr bwMode="auto">
          <a:xfrm flipH="1" flipV="1">
            <a:off x="2843213" y="2924175"/>
            <a:ext cx="1657350" cy="20891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 flipH="1" flipV="1">
            <a:off x="3132138" y="2924175"/>
            <a:ext cx="3024187" cy="2233613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3" name="Line 17"/>
          <p:cNvSpPr>
            <a:spLocks noChangeShapeType="1"/>
          </p:cNvSpPr>
          <p:nvPr/>
        </p:nvSpPr>
        <p:spPr bwMode="auto">
          <a:xfrm flipH="1" flipV="1">
            <a:off x="3276600" y="2708275"/>
            <a:ext cx="3743325" cy="11525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4" name="Line 18"/>
          <p:cNvSpPr>
            <a:spLocks noChangeShapeType="1"/>
          </p:cNvSpPr>
          <p:nvPr/>
        </p:nvSpPr>
        <p:spPr bwMode="auto">
          <a:xfrm flipH="1" flipV="1">
            <a:off x="3276600" y="2852738"/>
            <a:ext cx="3455988" cy="19446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5" name="Line 19"/>
          <p:cNvSpPr>
            <a:spLocks noChangeShapeType="1"/>
          </p:cNvSpPr>
          <p:nvPr/>
        </p:nvSpPr>
        <p:spPr bwMode="auto">
          <a:xfrm flipV="1">
            <a:off x="900113" y="2492375"/>
            <a:ext cx="358775" cy="16573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6" name="Line 20"/>
          <p:cNvSpPr>
            <a:spLocks noChangeShapeType="1"/>
          </p:cNvSpPr>
          <p:nvPr/>
        </p:nvSpPr>
        <p:spPr bwMode="auto">
          <a:xfrm flipV="1">
            <a:off x="900113" y="2708275"/>
            <a:ext cx="1584325" cy="15128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7" name="Line 21"/>
          <p:cNvSpPr>
            <a:spLocks noChangeShapeType="1"/>
          </p:cNvSpPr>
          <p:nvPr/>
        </p:nvSpPr>
        <p:spPr bwMode="auto">
          <a:xfrm flipH="1" flipV="1">
            <a:off x="1403350" y="2420938"/>
            <a:ext cx="1512888" cy="18716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8" name="Line 22"/>
          <p:cNvSpPr>
            <a:spLocks noChangeShapeType="1"/>
          </p:cNvSpPr>
          <p:nvPr/>
        </p:nvSpPr>
        <p:spPr bwMode="auto">
          <a:xfrm flipV="1">
            <a:off x="2124075" y="2997200"/>
            <a:ext cx="360363" cy="23764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 flipH="1" flipV="1">
            <a:off x="2700338" y="2924175"/>
            <a:ext cx="431800" cy="13684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Стрелка вправо 21">
            <a:hlinkClick r:id="rId10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ous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2150"/>
            <a:ext cx="11525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810125"/>
            <a:ext cx="18732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468313" y="2997200"/>
            <a:ext cx="5040312" cy="151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</a:rPr>
              <a:t>Разрешающая способность</a:t>
            </a:r>
          </a:p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</a:rPr>
              <a:t> монитора </a:t>
            </a:r>
          </a:p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</a:rPr>
              <a:t>к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оличество точек по горизонтали и вертикали на 1 дюйм (2,54 см)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067175" y="4941888"/>
            <a:ext cx="4848225" cy="15827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</a:rPr>
              <a:t>Разрешающая способность</a:t>
            </a:r>
          </a:p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</a:rPr>
              <a:t>принтера</a:t>
            </a:r>
          </a:p>
          <a:p>
            <a:pPr algn="just" eaLnBrk="0" hangingPunct="0"/>
            <a:r>
              <a:rPr lang="ru-RU" sz="1800" dirty="0">
                <a:solidFill>
                  <a:schemeClr val="tx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Количество точек, из которых состоит изображения на дюйм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700338" y="620713"/>
            <a:ext cx="5975350" cy="151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</a:rPr>
              <a:t>Разрешающая способность</a:t>
            </a:r>
          </a:p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</a:rPr>
              <a:t> мыши</a:t>
            </a:r>
          </a:p>
          <a:p>
            <a:r>
              <a:rPr lang="ru-RU" sz="1800" dirty="0">
                <a:solidFill>
                  <a:schemeClr val="tx2">
                    <a:lumMod val="25000"/>
                  </a:schemeClr>
                </a:solidFill>
              </a:rPr>
              <a:t>к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оличество точек перемещения курсора по экрану, при перемещении устройства по поверхности на дюйм</a:t>
            </a:r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2547938" y="2670175"/>
            <a:ext cx="4048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" name="Рисунок 4" descr="monit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068638"/>
            <a:ext cx="9921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7" grpId="0" animBg="1"/>
      <p:bldP spid="46086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124075" y="2492375"/>
            <a:ext cx="49688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§</a:t>
            </a:r>
            <a:r>
              <a:rPr lang="ru-RU" b="1" i="1" dirty="0"/>
              <a:t>2.2.2. и </a:t>
            </a:r>
            <a:r>
              <a:rPr lang="en-US" b="1" i="1" dirty="0"/>
              <a:t> §</a:t>
            </a:r>
            <a:r>
              <a:rPr lang="ru-RU" b="1" i="1" dirty="0"/>
              <a:t>2.2.3</a:t>
            </a:r>
            <a:r>
              <a:rPr lang="ru-RU" dirty="0"/>
              <a:t>.</a:t>
            </a:r>
            <a:r>
              <a:rPr lang="ru-RU" sz="3600" dirty="0"/>
              <a:t> </a:t>
            </a:r>
          </a:p>
          <a:p>
            <a:pPr>
              <a:spcBef>
                <a:spcPct val="50000"/>
              </a:spcBef>
            </a:pPr>
            <a:endParaRPr lang="ru-RU" sz="3600" dirty="0"/>
          </a:p>
        </p:txBody>
      </p:sp>
      <p:sp>
        <p:nvSpPr>
          <p:cNvPr id="45059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effectLst/>
              </a:rPr>
              <a:t>Домашнее задание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14290"/>
            <a:ext cx="9144000" cy="7857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40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Системная плата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4833937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2" descr="athlonchi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2420938"/>
            <a:ext cx="1905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4" descr="5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5445125"/>
            <a:ext cx="12477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825" y="5373688"/>
            <a:ext cx="4392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Слоты для установки контроллеров внешних устройств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867400" y="1412875"/>
            <a:ext cx="273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Разъем для установки процессора</a:t>
            </a:r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H="1">
            <a:off x="4067175" y="2349500"/>
            <a:ext cx="1800225" cy="792163"/>
          </a:xfrm>
          <a:prstGeom prst="line">
            <a:avLst/>
          </a:prstGeom>
          <a:noFill/>
          <a:ln w="1270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H="1" flipV="1">
            <a:off x="4140200" y="4149725"/>
            <a:ext cx="2289175" cy="993775"/>
          </a:xfrm>
          <a:prstGeom prst="line">
            <a:avLst/>
          </a:prstGeom>
          <a:noFill/>
          <a:ln w="1270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 flipV="1">
            <a:off x="1187450" y="3068638"/>
            <a:ext cx="360363" cy="2305050"/>
          </a:xfrm>
          <a:prstGeom prst="line">
            <a:avLst/>
          </a:prstGeom>
          <a:noFill/>
          <a:ln w="1270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323" name="Picture 16" descr="me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2F9FF"/>
              </a:clrFrom>
              <a:clrTo>
                <a:srgbClr val="F2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5084763"/>
            <a:ext cx="23399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5724525" y="3933825"/>
            <a:ext cx="4284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Разъем для установки модулей оперативной памяти</a:t>
            </a:r>
          </a:p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1857375"/>
            <a:ext cx="8686800" cy="2686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Устройства ввода и вывода информации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Рисунок 2" descr="Клавиатур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4243">
            <a:off x="6000750" y="357188"/>
            <a:ext cx="2643188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Рисунок 9" descr="Принтер лазерн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429125"/>
            <a:ext cx="2695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sam171ss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429132"/>
            <a:ext cx="27511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mous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85750"/>
            <a:ext cx="1936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472486" cy="187483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 это устройства, которые преобразуют информацию из формы понятной человеку в форму, понятную компьютеру.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Устройства ввода информации -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1. Клавиатура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2. Координатные устройства: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-Мышь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-Трекбол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-Сенсорная панель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-Графический планшет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3. Сканер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4. Цифровые камеры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5. Микрофон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6. Джойстик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Устройства ввода информации -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38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Клавиатура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686800" cy="1231900"/>
          </a:xfrm>
        </p:spPr>
        <p:txBody>
          <a:bodyPr/>
          <a:lstStyle/>
          <a:p>
            <a:pPr algn="ctr" eaLnBrk="1" hangingPunct="1">
              <a:buClrTx/>
              <a:buSzPct val="80000"/>
              <a:buNone/>
            </a:pPr>
            <a:r>
              <a:rPr lang="ru-RU" b="1" i="1" u="sng" dirty="0" smtClean="0">
                <a:solidFill>
                  <a:schemeClr val="tx1"/>
                </a:solidFill>
              </a:rPr>
              <a:t>Назначение: </a:t>
            </a:r>
          </a:p>
          <a:p>
            <a:pPr algn="ctr" eaLnBrk="1" hangingPunct="1">
              <a:buClrTx/>
              <a:buSzPct val="80000"/>
              <a:buNone/>
            </a:pPr>
            <a:r>
              <a:rPr lang="ru-RU" i="1" dirty="0" smtClean="0">
                <a:solidFill>
                  <a:schemeClr val="tx1"/>
                </a:solidFill>
              </a:rPr>
              <a:t>ввод алфавитно-цифровых символов, управление курсором.</a:t>
            </a:r>
          </a:p>
          <a:p>
            <a:pPr eaLnBrk="1" hangingPunct="1">
              <a:buClrTx/>
              <a:buSzPct val="80000"/>
              <a:buFont typeface="Wingdings 2" pitchFamily="18" charset="2"/>
              <a:buNone/>
            </a:pPr>
            <a:endParaRPr lang="ru-RU" i="1" dirty="0" smtClean="0">
              <a:solidFill>
                <a:schemeClr val="tx1"/>
              </a:solidFill>
            </a:endParaRPr>
          </a:p>
          <a:p>
            <a:pPr eaLnBrk="1" hangingPunct="1">
              <a:buClrTx/>
              <a:buSzPct val="80000"/>
              <a:buFont typeface="Wingdings 2" pitchFamily="18" charset="2"/>
              <a:buNone/>
            </a:pPr>
            <a:endParaRPr lang="ru-RU" b="1" i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2" descr="Клавиатур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4243">
            <a:off x="6346531" y="4332827"/>
            <a:ext cx="2643187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000636"/>
            <a:ext cx="41402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http://darceky.sme.sk/upload/stuff/resized/280274_158-131-true-false-sm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429000"/>
            <a:ext cx="24288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357438"/>
            <a:ext cx="8715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/>
              <a:t>Группы клавиш клавиатуры</a:t>
            </a:r>
            <a:endParaRPr lang="ru-RU" sz="4000" dirty="0"/>
          </a:p>
        </p:txBody>
      </p:sp>
      <p:sp>
        <p:nvSpPr>
          <p:cNvPr id="20484" name="TextBox 25"/>
          <p:cNvSpPr txBox="1">
            <a:spLocks noChangeArrowheads="1"/>
          </p:cNvSpPr>
          <p:nvPr/>
        </p:nvSpPr>
        <p:spPr bwMode="auto">
          <a:xfrm>
            <a:off x="214282" y="1714488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Алфавитно-цифровые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964388" y="2464580"/>
            <a:ext cx="1785947" cy="11430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28"/>
          <p:cNvSpPr txBox="1">
            <a:spLocks noChangeArrowheads="1"/>
          </p:cNvSpPr>
          <p:nvPr/>
        </p:nvSpPr>
        <p:spPr bwMode="auto">
          <a:xfrm>
            <a:off x="6143625" y="5786454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Клавиши редактирования и листания документа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V="1">
            <a:off x="6393659" y="4679155"/>
            <a:ext cx="1643079" cy="71439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32"/>
          <p:cNvSpPr txBox="1">
            <a:spLocks noChangeArrowheads="1"/>
          </p:cNvSpPr>
          <p:nvPr/>
        </p:nvSpPr>
        <p:spPr bwMode="auto">
          <a:xfrm>
            <a:off x="2571750" y="6286500"/>
            <a:ext cx="3541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/>
              <a:t>Клавиши управления курсором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 flipH="1" flipV="1">
            <a:off x="5393531" y="5179219"/>
            <a:ext cx="1285875" cy="9286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40"/>
          <p:cNvSpPr txBox="1">
            <a:spLocks noChangeArrowheads="1"/>
          </p:cNvSpPr>
          <p:nvPr/>
        </p:nvSpPr>
        <p:spPr bwMode="auto">
          <a:xfrm>
            <a:off x="2643174" y="1428736"/>
            <a:ext cx="302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/>
              <a:t>Функциональные клавиши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rot="16200000" flipH="1">
            <a:off x="3857621" y="2500307"/>
            <a:ext cx="1071571" cy="71440"/>
          </a:xfrm>
          <a:prstGeom prst="straightConnector1">
            <a:avLst/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43"/>
          <p:cNvSpPr txBox="1">
            <a:spLocks noChangeArrowheads="1"/>
          </p:cNvSpPr>
          <p:nvPr/>
        </p:nvSpPr>
        <p:spPr bwMode="auto">
          <a:xfrm>
            <a:off x="285750" y="5715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/>
              <a:t>Специальные клавиши</a:t>
            </a:r>
          </a:p>
        </p:txBody>
      </p:sp>
      <p:cxnSp>
        <p:nvCxnSpPr>
          <p:cNvPr id="47" name="Прямая со стрелкой 46"/>
          <p:cNvCxnSpPr>
            <a:stCxn id="20492" idx="0"/>
          </p:cNvCxnSpPr>
          <p:nvPr/>
        </p:nvCxnSpPr>
        <p:spPr>
          <a:xfrm rot="16200000" flipV="1">
            <a:off x="488156" y="4583907"/>
            <a:ext cx="1500187" cy="762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2071688" y="4857750"/>
            <a:ext cx="3571875" cy="8572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51"/>
          <p:cNvSpPr txBox="1">
            <a:spLocks noChangeArrowheads="1"/>
          </p:cNvSpPr>
          <p:nvPr/>
        </p:nvSpPr>
        <p:spPr bwMode="auto">
          <a:xfrm>
            <a:off x="3214688" y="5786438"/>
            <a:ext cx="213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Windows-</a:t>
            </a:r>
            <a:r>
              <a:rPr lang="ru-RU" sz="1800" dirty="0"/>
              <a:t>клавиши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 flipH="1" flipV="1">
            <a:off x="4500562" y="5214938"/>
            <a:ext cx="714375" cy="5715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TextBox 56"/>
          <p:cNvSpPr txBox="1">
            <a:spLocks noChangeArrowheads="1"/>
          </p:cNvSpPr>
          <p:nvPr/>
        </p:nvSpPr>
        <p:spPr bwMode="auto">
          <a:xfrm>
            <a:off x="7072313" y="1285875"/>
            <a:ext cx="185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dirty="0"/>
              <a:t>Цифровой блок</a:t>
            </a:r>
          </a:p>
        </p:txBody>
      </p:sp>
      <p:cxnSp>
        <p:nvCxnSpPr>
          <p:cNvPr id="59" name="Прямая со стрелкой 58"/>
          <p:cNvCxnSpPr>
            <a:stCxn id="20497" idx="2"/>
          </p:cNvCxnSpPr>
          <p:nvPr/>
        </p:nvCxnSpPr>
        <p:spPr>
          <a:xfrm rot="5400000">
            <a:off x="6865144" y="2648744"/>
            <a:ext cx="2130425" cy="144463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TextBox 60"/>
          <p:cNvSpPr txBox="1">
            <a:spLocks noChangeArrowheads="1"/>
          </p:cNvSpPr>
          <p:nvPr/>
        </p:nvSpPr>
        <p:spPr bwMode="auto">
          <a:xfrm>
            <a:off x="5000625" y="1785938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Клавиши управления питанием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 rot="5400000">
            <a:off x="5893594" y="2893219"/>
            <a:ext cx="1216025" cy="158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>
            <a:off x="8572496" y="6215082"/>
            <a:ext cx="571504" cy="64291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1329</TotalTime>
  <Words>825</Words>
  <Application>Microsoft Office PowerPoint</Application>
  <PresentationFormat>Экран (4:3)</PresentationFormat>
  <Paragraphs>151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Слайд 1</vt:lpstr>
      <vt:lpstr>Слайд 2</vt:lpstr>
      <vt:lpstr>Слайд 3</vt:lpstr>
      <vt:lpstr>Слайд 4</vt:lpstr>
      <vt:lpstr>Устройства ввода и вывода информации</vt:lpstr>
      <vt:lpstr>Слайд 6</vt:lpstr>
      <vt:lpstr>Слайд 7</vt:lpstr>
      <vt:lpstr>Клавиатура</vt:lpstr>
      <vt:lpstr>Группы клавиш клавиатуры</vt:lpstr>
      <vt:lpstr>КООРДИНАТНЫЕ УСТРОЙСТВА ВВОДА</vt:lpstr>
      <vt:lpstr>Компьютерная мышь</vt:lpstr>
      <vt:lpstr>трекбол</vt:lpstr>
      <vt:lpstr>Сенсорная панель</vt:lpstr>
      <vt:lpstr>Графический планшет</vt:lpstr>
      <vt:lpstr>Разрешающая способность координатных устройств</vt:lpstr>
      <vt:lpstr>сканер</vt:lpstr>
      <vt:lpstr>Слайд 17</vt:lpstr>
      <vt:lpstr>Разрешающая способность сканера и цифровых камер</vt:lpstr>
      <vt:lpstr>Звуковая карта и микрофон</vt:lpstr>
      <vt:lpstr>джойстик</vt:lpstr>
      <vt:lpstr>Слайд 21</vt:lpstr>
      <vt:lpstr>МОНИТОР</vt:lpstr>
      <vt:lpstr>Разрешающая способность монитора -</vt:lpstr>
      <vt:lpstr>Монитор на электронно-лучевой трубке</vt:lpstr>
      <vt:lpstr>Жидкокристаллические мониторы</vt:lpstr>
      <vt:lpstr>ПРИНТЕР</vt:lpstr>
      <vt:lpstr>Матричный принтер</vt:lpstr>
      <vt:lpstr>Струйный принтер</vt:lpstr>
      <vt:lpstr>Лазерный принтер</vt:lpstr>
      <vt:lpstr>ПЛОТТЕР</vt:lpstr>
      <vt:lpstr>Акустические колонки и наушники</vt:lpstr>
      <vt:lpstr>Разъемы подключения устройств ввода и вывода информации к материнской плате.</vt:lpstr>
      <vt:lpstr>Слайд 33</vt:lpstr>
      <vt:lpstr>Слайд 34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Устройства ввода и вывода информации</dc:title>
  <dc:creator>юрченко карина</dc:creator>
  <cp:lastModifiedBy>user</cp:lastModifiedBy>
  <cp:revision>108</cp:revision>
  <dcterms:created xsi:type="dcterms:W3CDTF">2009-10-26T16:51:42Z</dcterms:created>
  <dcterms:modified xsi:type="dcterms:W3CDTF">2013-01-31T12:17:30Z</dcterms:modified>
</cp:coreProperties>
</file>