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8" r:id="rId2"/>
    <p:sldId id="275" r:id="rId3"/>
    <p:sldId id="257" r:id="rId4"/>
    <p:sldId id="259" r:id="rId5"/>
    <p:sldId id="260" r:id="rId6"/>
    <p:sldId id="286" r:id="rId7"/>
    <p:sldId id="261" r:id="rId8"/>
    <p:sldId id="263" r:id="rId9"/>
    <p:sldId id="264" r:id="rId10"/>
    <p:sldId id="265" r:id="rId11"/>
    <p:sldId id="266" r:id="rId12"/>
    <p:sldId id="268" r:id="rId13"/>
    <p:sldId id="287" r:id="rId14"/>
    <p:sldId id="271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73" r:id="rId25"/>
    <p:sldId id="297" r:id="rId26"/>
    <p:sldId id="288" r:id="rId27"/>
    <p:sldId id="289" r:id="rId28"/>
    <p:sldId id="291" r:id="rId29"/>
    <p:sldId id="292" r:id="rId30"/>
    <p:sldId id="293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16B41-7089-43DF-B53E-2A9AA1B3E654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82A6-FB39-479B-AE97-A66C75089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E82A6-FB39-479B-AE97-A66C750892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2957DD-81AD-4681-A3BE-F0383CA9DC6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057678-B463-4B44-9926-BBCA64566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1%EF%E8%F1%EE%EA_%E7%E0%EF%EE%E2%E5%E4%ED%E8%EA%EE%E2_%D0%EE%F1%F1%E8%E8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space.nw.ru/biodiversity/about-biodiv.htm" TargetMode="External"/><Relationship Id="rId5" Type="http://schemas.openxmlformats.org/officeDocument/2006/relationships/hyperlink" Target="http://biospace.nw.ru/" TargetMode="External"/><Relationship Id="rId4" Type="http://schemas.openxmlformats.org/officeDocument/2006/relationships/hyperlink" Target="http://ru.wikipedia.org/wiki/%C4%E0%E3%E5%F1%F2%E0%ED%F1%EA%E8%E9_%E7%E0%EF%EE%E2%E5%E4%ED%E8%E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07704" y="908720"/>
            <a:ext cx="52319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лекция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6084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Тема: «Биоразнообразие – результат органической эволюции»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63888" y="5229200"/>
            <a:ext cx="4832733" cy="120032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Провела и составила урок: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Маргарян Елена Федоровна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биологии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Карабаглинской СОШ,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Тарумовского района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Республики Дагестан.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C:\Documents and Settings\Admin\Мои документы\картинки\5428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8460432" cy="5421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6064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C000"/>
                </a:solidFill>
              </a:rPr>
              <a:t>К</a:t>
            </a:r>
            <a:r>
              <a:rPr lang="ru-RU" sz="2800" i="1" dirty="0" smtClean="0">
                <a:solidFill>
                  <a:srgbClr val="FFC000"/>
                </a:solidFill>
              </a:rPr>
              <a:t>арта: </a:t>
            </a:r>
            <a:r>
              <a:rPr lang="ru-RU" sz="2800" i="1" dirty="0">
                <a:solidFill>
                  <a:srgbClr val="FFC000"/>
                </a:solidFill>
              </a:rPr>
              <a:t>«Природные зоны»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708920"/>
            <a:ext cx="8676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/>
              <a:t>Природа!.. Она создает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Вечно новые образы; то что есть – того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Не было, что было – уже не повториться,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Все ново, хоть все и старо.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И. В. Гете </a:t>
            </a:r>
            <a:endParaRPr lang="ru-RU" sz="3200" dirty="0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95536" y="620688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Факторы, влияющие на биоразнообразие.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7776864" cy="3879304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1. эволюционное время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2. экологическое время</a:t>
            </a:r>
          </a:p>
          <a:p>
            <a:pPr>
              <a:buNone/>
            </a:pPr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3. устойчивость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климата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219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Факторы, влияющие на биоразнообразие (7 причин):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4" name="Picture 2" descr="C:\Documents and Settings\Admin\Мои документы\картинки\биоразнообразие\Биогеоценоз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36912"/>
            <a:ext cx="3816424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5892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Экологическая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ниша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4. пространственная   гетерогенность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5. продуктивность   местообитаний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               6. конкуренция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16832"/>
            <a:ext cx="8244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меж растений царствует война </a:t>
            </a:r>
            <a:r>
              <a:rPr lang="ru-RU" sz="2400" b="1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lang="ru-RU" sz="2400" dirty="0" smtClean="0">
              <a:latin typeface="Arial" pitchFamily="34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Деревья, травы </a:t>
            </a:r>
            <a:r>
              <a:rPr lang="ru-RU" sz="2400" b="1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вверх растут задорно,</a:t>
            </a:r>
            <a:endParaRPr lang="ru-RU" sz="2400" dirty="0" smtClean="0">
              <a:latin typeface="Arial" pitchFamily="34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свет и воздух борются упорно,</a:t>
            </a:r>
            <a:endParaRPr lang="ru-RU" sz="2400" dirty="0" smtClean="0">
              <a:latin typeface="Arial" pitchFamily="34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корни их, в земле неся свой труд,</a:t>
            </a:r>
            <a:endParaRPr lang="ru-RU" sz="2400" dirty="0" smtClean="0">
              <a:latin typeface="Arial" pitchFamily="34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почву и за влажность спор ведут.</a:t>
            </a:r>
            <a:endParaRPr lang="ru-RU" sz="2400" dirty="0" smtClean="0">
              <a:latin typeface="Arial" pitchFamily="34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Э. Дарвин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58112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Орел бьет сокола, а сокол бьет гусей,</a:t>
            </a:r>
            <a:endParaRPr lang="ru-RU" sz="2400" dirty="0" smtClean="0">
              <a:latin typeface="Arial" pitchFamily="34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Страшатся щуки крокодила;</a:t>
            </a:r>
            <a:endParaRPr lang="ru-RU" sz="2400" dirty="0" smtClean="0">
              <a:latin typeface="Arial" pitchFamily="34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тигра гибнет волк, а кошка ест мышей.</a:t>
            </a:r>
            <a:endParaRPr lang="ru-RU" sz="2400" dirty="0" smtClean="0">
              <a:latin typeface="Arial" pitchFamily="34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имеет верх над слабостию сила.</a:t>
            </a: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С. Пушкин</a:t>
            </a:r>
            <a:r>
              <a:rPr lang="ru-RU" sz="2400" dirty="0" smtClean="0">
                <a:latin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005064"/>
            <a:ext cx="3714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7. хищничество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1484784"/>
            <a:ext cx="4464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Эволюция биоразнообразия.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93186" name="Picture 2" descr="C:\Documents and Settings\Admin\Мои документы\картинки\1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212583"/>
            <a:ext cx="4805099" cy="6408802"/>
          </a:xfrm>
          <a:prstGeom prst="rect">
            <a:avLst/>
          </a:prstGeom>
          <a:noFill/>
        </p:spPr>
      </p:pic>
      <p:pic>
        <p:nvPicPr>
          <p:cNvPr id="10242" name="Picture 2" descr="C:\Documents and Settings\Admin\Мои документы\картинки\биоразнообразие\al_book_92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2780928"/>
            <a:ext cx="2880320" cy="384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артинки\007-e1283935125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440824" cy="55806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Докембрий   (670 млн. лет до н.э.)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Кембрий и силура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(590 – 438 млн. лет до н.э.)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Admin\Мои документы\картинки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683345" cy="4300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0"/>
            <a:ext cx="5853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Девон (408 млн. лет до н.э.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Admin\Мои документы\картинки\evol_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4464496" cy="5952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32656"/>
            <a:ext cx="6177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Карбон (360 млн. лет до н.э.)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Admin\Мои документы\картинки\биоразнообразие\denc-1-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064896" cy="5692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картинки\биоразнообразие\0018-018-Paleozojskaja-e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016732"/>
            <a:ext cx="7632848" cy="57246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 позднего карбона до кайнозоя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(290 – 65 млн. лет до н.э.)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урока: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сформулировать у учащихся представление о роли различных факторов, влияющих на биоразнообразие; 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показать, как менялось разнообразие животного мира в течение геологического времени;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проанализировать, как уменьшается биоразнообразие под воздействием человека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картинки\биоразнообразие\Shastasaurus2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424936" cy="56430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 триаса до кайнозоя (248 – 2 млн. лет до н.э.)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картинки\биоразнообразие\fossil-amphibian-terrestrial-invertebrates_16748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920880" cy="5472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От середины карбона до триаса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(300 – 248 млн. лет до н.э.)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 пермского по меловой периоды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( 286 – 144 млн. лет до н.э.)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Admin\Мои документы\картинки\биоразнообразие\0605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340768"/>
            <a:ext cx="8568951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Мои документы\картинки\биоразнообраз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836712"/>
            <a:ext cx="2851518" cy="31683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Кайнозой (65 млн. лет до н.э. – современность)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9220" name="Picture 4" descr="C:\Documents and Settings\Admin\Мои документы\картинки\биоразнообразие\cen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5080000" cy="3793108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картинки\биоразнообразие\o200201 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429000"/>
            <a:ext cx="619268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Documents and Settings\Admin\Мои документы\картинки\00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192688" cy="5976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79704" y="1124744"/>
            <a:ext cx="26642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Периоды: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FFC000"/>
                </a:solidFill>
              </a:rPr>
              <a:t>Четвертичный </a:t>
            </a:r>
            <a:r>
              <a:rPr lang="ru-RU" b="1" i="1" dirty="0">
                <a:solidFill>
                  <a:srgbClr val="FFC000"/>
                </a:solidFill>
              </a:rPr>
              <a:t>(</a:t>
            </a:r>
            <a:r>
              <a:rPr lang="en-US" b="1" i="1" dirty="0">
                <a:solidFill>
                  <a:srgbClr val="FFC000"/>
                </a:solidFill>
              </a:rPr>
              <a:t>Q</a:t>
            </a:r>
            <a:r>
              <a:rPr lang="ru-RU" b="1" i="1" dirty="0">
                <a:solidFill>
                  <a:srgbClr val="FFC000"/>
                </a:solidFill>
              </a:rPr>
              <a:t>); Неогеновый (</a:t>
            </a:r>
            <a:r>
              <a:rPr lang="en-US" b="1" i="1" dirty="0">
                <a:solidFill>
                  <a:srgbClr val="FFC000"/>
                </a:solidFill>
              </a:rPr>
              <a:t>N</a:t>
            </a:r>
            <a:r>
              <a:rPr lang="ru-RU" b="1" i="1" dirty="0">
                <a:solidFill>
                  <a:srgbClr val="FFC000"/>
                </a:solidFill>
              </a:rPr>
              <a:t>); Палеогеновый(</a:t>
            </a:r>
            <a:r>
              <a:rPr lang="en-US" b="1" i="1" dirty="0">
                <a:solidFill>
                  <a:srgbClr val="FFC000"/>
                </a:solidFill>
              </a:rPr>
              <a:t>Pg</a:t>
            </a:r>
            <a:r>
              <a:rPr lang="ru-RU" b="1" i="1" dirty="0">
                <a:solidFill>
                  <a:srgbClr val="FFC000"/>
                </a:solidFill>
              </a:rPr>
              <a:t>); Меловой (</a:t>
            </a:r>
            <a:r>
              <a:rPr lang="en-US" b="1" i="1" dirty="0">
                <a:solidFill>
                  <a:srgbClr val="FFC000"/>
                </a:solidFill>
              </a:rPr>
              <a:t>Cr</a:t>
            </a:r>
            <a:r>
              <a:rPr lang="ru-RU" b="1" i="1" dirty="0">
                <a:solidFill>
                  <a:srgbClr val="FFC000"/>
                </a:solidFill>
              </a:rPr>
              <a:t>); Юрский (</a:t>
            </a:r>
            <a:r>
              <a:rPr lang="en-US" b="1" i="1" dirty="0">
                <a:solidFill>
                  <a:srgbClr val="FFC000"/>
                </a:solidFill>
              </a:rPr>
              <a:t>J</a:t>
            </a:r>
            <a:r>
              <a:rPr lang="ru-RU" b="1" i="1" dirty="0">
                <a:solidFill>
                  <a:srgbClr val="FFC000"/>
                </a:solidFill>
              </a:rPr>
              <a:t>); Триасовый (Т); Пермский (Р); Каменноугольный (С); Девонский (</a:t>
            </a:r>
            <a:r>
              <a:rPr lang="en-US" b="1" i="1" dirty="0">
                <a:solidFill>
                  <a:srgbClr val="FFC000"/>
                </a:solidFill>
              </a:rPr>
              <a:t>D</a:t>
            </a:r>
            <a:r>
              <a:rPr lang="ru-RU" b="1" i="1" dirty="0">
                <a:solidFill>
                  <a:srgbClr val="FFC000"/>
                </a:solidFill>
              </a:rPr>
              <a:t>); Силурский (</a:t>
            </a:r>
            <a:r>
              <a:rPr lang="en-US" b="1" i="1" dirty="0">
                <a:solidFill>
                  <a:srgbClr val="FFC000"/>
                </a:solidFill>
              </a:rPr>
              <a:t>S</a:t>
            </a:r>
            <a:r>
              <a:rPr lang="ru-RU" b="1" i="1" dirty="0">
                <a:solidFill>
                  <a:srgbClr val="FFC000"/>
                </a:solidFill>
              </a:rPr>
              <a:t>); Ордовикский (О); Кембрийский (</a:t>
            </a:r>
            <a:r>
              <a:rPr lang="en-US" b="1" i="1" dirty="0">
                <a:solidFill>
                  <a:srgbClr val="FFC000"/>
                </a:solidFill>
              </a:rPr>
              <a:t>Cm</a:t>
            </a:r>
            <a:r>
              <a:rPr lang="ru-RU" b="1" i="1" dirty="0">
                <a:solidFill>
                  <a:srgbClr val="FFC000"/>
                </a:solidFill>
              </a:rPr>
              <a:t>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Распространение типов животных в различные периоды фанерозоя. Ширина полос соответствует видовому разнообразию.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048" y="62068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В истории наземных четвероногих животных были три крупнейших эпохи массовых вымираний: </a:t>
            </a:r>
          </a:p>
          <a:p>
            <a:endParaRPr lang="ru-RU" sz="3200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FF00"/>
                </a:solidFill>
              </a:rPr>
              <a:t>в конце пермского периода, </a:t>
            </a:r>
          </a:p>
          <a:p>
            <a:pPr marL="342900" indent="-342900">
              <a:buAutoNum type="arabicPeriod"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FF00"/>
                </a:solidFill>
              </a:rPr>
              <a:t> середине юрского и</a:t>
            </a:r>
          </a:p>
          <a:p>
            <a:pPr marL="342900" indent="-342900"/>
            <a:endParaRPr lang="ru-RU" sz="3200" b="1" dirty="0" smtClean="0">
              <a:solidFill>
                <a:srgbClr val="FFFF00"/>
              </a:solidFill>
            </a:endParaRPr>
          </a:p>
          <a:p>
            <a:pPr marL="342900" indent="-342900"/>
            <a:r>
              <a:rPr lang="ru-RU" sz="3200" b="1" dirty="0" smtClean="0">
                <a:solidFill>
                  <a:srgbClr val="FFFF00"/>
                </a:solidFill>
              </a:rPr>
              <a:t>3.  конце мелового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373306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Уменьшение биоразнообразия под воздействием человека.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 descr="C:\Documents and Settings\Admin\Мои документы\картинки\сканирование0060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4608512" cy="4968552"/>
          </a:xfrm>
          <a:prstGeom prst="rect">
            <a:avLst/>
          </a:prstGeom>
          <a:noFill/>
        </p:spPr>
      </p:pic>
      <p:pic>
        <p:nvPicPr>
          <p:cNvPr id="8" name="Picture 3" descr="C:\Documents and Settings\Admin\Мои документы\картинки\биоразнообразие\image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645024"/>
            <a:ext cx="4175110" cy="273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картинки\биоразнообразие\5bb4f5dc407b67c818aa9c0a52b_pre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7194"/>
            <a:ext cx="7344816" cy="647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Documents and Settings\Admin\Мои документы\картинки\биоразнообразие\arkticheskiy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80728"/>
            <a:ext cx="2376264" cy="1584176"/>
          </a:xfrm>
          <a:prstGeom prst="rect">
            <a:avLst/>
          </a:prstGeom>
          <a:noFill/>
        </p:spPr>
      </p:pic>
      <p:pic>
        <p:nvPicPr>
          <p:cNvPr id="46084" name="Picture 4" descr="C:\Documents and Settings\Admin\Мои документы\картинки\биоразнообразие\3987dc41dd8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1340768"/>
            <a:ext cx="2182552" cy="1452761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915816" y="908720"/>
            <a:ext cx="39651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Большой Арктический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(более 41 тыс. км²)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46086" name="Picture 6" descr="C:\Documents and Settings\Admin\Мои документы\картинки\биоразнообразие\komandorskiy6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2204864"/>
            <a:ext cx="2589717" cy="1935813"/>
          </a:xfrm>
          <a:prstGeom prst="rect">
            <a:avLst/>
          </a:prstGeom>
          <a:noFill/>
        </p:spPr>
      </p:pic>
      <p:pic>
        <p:nvPicPr>
          <p:cNvPr id="46087" name="Picture 7" descr="C:\Documents and Settings\Admin\Мои документы\картинки\биоразнообразие\dc17cd58f869dd990b52af86b224c9f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2780928"/>
            <a:ext cx="2523434" cy="1703318"/>
          </a:xfrm>
          <a:prstGeom prst="rect">
            <a:avLst/>
          </a:prstGeom>
          <a:noFill/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899592" y="3140968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Командорский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(более 36 тыс. км²)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46090" name="Picture 10" descr="C:\Documents and Settings\Admin\Мои документы\картинки\биоразнообразие\nature_russia_vrangelya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4695774"/>
            <a:ext cx="2520280" cy="1829570"/>
          </a:xfrm>
          <a:prstGeom prst="rect">
            <a:avLst/>
          </a:prstGeom>
          <a:noFill/>
        </p:spPr>
      </p:pic>
      <p:pic>
        <p:nvPicPr>
          <p:cNvPr id="46091" name="Picture 11" descr="C:\Documents and Settings\Admin\Мои документы\картинки\биоразнообразие\0b338987123dc736cb2f4646b10a79b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4149081"/>
            <a:ext cx="2679006" cy="1656184"/>
          </a:xfrm>
          <a:prstGeom prst="rect">
            <a:avLst/>
          </a:prstGeom>
          <a:noFill/>
        </p:spPr>
      </p:pic>
      <p:pic>
        <p:nvPicPr>
          <p:cNvPr id="21" name="Picture 9" descr="C:\Documents and Settings\Admin\Мои документы\картинки\биоразнообразие\image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5856" y="4581128"/>
            <a:ext cx="2736304" cy="207734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23528" y="5805264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Остров Врангеля (более 22 тыс. км²)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260648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Крупнейшими из российских заповедников 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Admin\Мои документы\картинки\биоразнообразие\do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36712"/>
            <a:ext cx="3384376" cy="2538282"/>
          </a:xfrm>
          <a:prstGeom prst="rect">
            <a:avLst/>
          </a:prstGeom>
          <a:noFill/>
        </p:spPr>
      </p:pic>
      <p:pic>
        <p:nvPicPr>
          <p:cNvPr id="6" name="Picture 1" descr="C:\Documents and Settings\Admin\Мои документы\картинки\биоразнообразие\emblem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1268760"/>
            <a:ext cx="2695798" cy="2191742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635896" y="980728"/>
            <a:ext cx="50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Белогорье (более 21 км²)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47109" name="Picture 5" descr="C:\Documents and Settings\Admin\Мои документы\картинки\биоразнообразие\0009-009-Prioksko-terrasnyj-zapovedni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077072"/>
            <a:ext cx="3600400" cy="2628292"/>
          </a:xfrm>
          <a:prstGeom prst="rect">
            <a:avLst/>
          </a:prstGeom>
          <a:noFill/>
        </p:spPr>
      </p:pic>
      <p:pic>
        <p:nvPicPr>
          <p:cNvPr id="47110" name="Picture 6" descr="C:\Documents and Settings\Admin\Мои документы\картинки\биоразнообразие\terrasny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725144"/>
            <a:ext cx="2156219" cy="1224136"/>
          </a:xfrm>
          <a:prstGeom prst="rect">
            <a:avLst/>
          </a:prstGeom>
          <a:noFill/>
        </p:spPr>
      </p:pic>
      <p:pic>
        <p:nvPicPr>
          <p:cNvPr id="47112" name="Picture 8" descr="C:\Documents and Settings\Admin\Мои документы\картинки\биоразнообразие\1766_12756477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3645024"/>
            <a:ext cx="3827339" cy="2520280"/>
          </a:xfrm>
          <a:prstGeom prst="rect">
            <a:avLst/>
          </a:prstGeom>
          <a:noFill/>
        </p:spPr>
      </p:pic>
      <p:pic>
        <p:nvPicPr>
          <p:cNvPr id="13" name="Picture 7" descr="C:\Documents and Settings\Admin\Мои документы\картинки\биоразнообразие\2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192" y="4941168"/>
            <a:ext cx="2581544" cy="17294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152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Самыми небольшими заповедниками в России являются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3284984"/>
            <a:ext cx="6479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Приокско – Террасный и Галичья Гора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(оба менее 50 км²)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844824"/>
            <a:ext cx="88569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мир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случайность, не хаос,-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система во всем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Стекольников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Дагестанский государственный природный заповедник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8132" name="Picture 4" descr="C:\Documents and Settings\Admin\Мои документы\картинки\биоразнообразие\Kavkazs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3717032"/>
            <a:ext cx="3682997" cy="2736304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картинки\биоразнообразие\0_7fd24_cfc978bb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052736"/>
            <a:ext cx="3384376" cy="2538282"/>
          </a:xfrm>
          <a:prstGeom prst="rect">
            <a:avLst/>
          </a:prstGeom>
          <a:noFill/>
        </p:spPr>
      </p:pic>
      <p:pic>
        <p:nvPicPr>
          <p:cNvPr id="12" name="Picture 5" descr="C:\Documents and Settings\Admin\Мои документы\картинки\биоразнообразие\saryku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052736"/>
            <a:ext cx="3960440" cy="2376264"/>
          </a:xfrm>
          <a:prstGeom prst="rect">
            <a:avLst/>
          </a:prstGeom>
          <a:noFill/>
        </p:spPr>
      </p:pic>
      <p:pic>
        <p:nvPicPr>
          <p:cNvPr id="48135" name="Picture 7" descr="C:\Documents and Settings\Admin\Мои документы\картинки\биоразнообразие\18303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789040"/>
            <a:ext cx="3744416" cy="2716436"/>
          </a:xfrm>
          <a:prstGeom prst="rect">
            <a:avLst/>
          </a:prstGeom>
          <a:noFill/>
        </p:spPr>
      </p:pic>
      <p:pic>
        <p:nvPicPr>
          <p:cNvPr id="16" name="Picture 3" descr="C:\Documents and Settings\Admin\Мои документы\картинки\биоразнообразие\1231699747_x_4ae3549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1988840"/>
            <a:ext cx="3260592" cy="2445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7544" y="787348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Стали люди сильными, как боги,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судьба Земли у них в руках,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темнеют страшные ожоги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земного шара на боках.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давно освоили планету,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Широко шагает новый век.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Земле уж белых пятен нету,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Черные, сотрешь ли, Человек?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67544" y="404664"/>
            <a:ext cx="806489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Домашнее задание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Разделиться на группы и подготовиться к семинарскому занятию по отдельным темам: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Изучить биоразнообразие мира, РФ и территории нашей Республики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Дагестан, в числовом соотношении. Рассказать о редких и исчезающих видах животных и растений, обитающих на территории нашей Республики, на примере 10 представителей.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Изучить факторы влияющие на биоразнообразие. Привести примеры.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истории наземных четвероногих животных были три крупнейших эпохи массовых вымираний: в конце пермского периода, середине юрского и конце мелового. Подготовить сообщение о каждой эпохе.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95536" y="1114872"/>
            <a:ext cx="87484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1. Э. А. Киселева «Книга для чтения по Дарвинизму».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М.:Просвещение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1980.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2. Алимов А.Ф., Старобогатов Я.И.,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Кержнер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И.М. и др. Журн. общ. биологии. 1996. № 2.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3. Грант В. Эволюция организмов. М.: Мир, 1980.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4.  Грант В. Эволюционный процесс. М.: Мир, 1991.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5.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Уиттекер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Р. Сообщества и экосистемы. М.: Прогресс, 1980.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6. Чернов Ю.И.,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Пенев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Л.Д.  Успехи соврем. биологии. 1993.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7.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Барсков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И.С.,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Жерихин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В.В.,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Раутиан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А.С. Журн. общ. биологии. 1996. № 2.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8.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Сулей М.,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Уилкокс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Б. Биология охраны природы. М.: Мир, 1983.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8904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hlinkClick r:id="rId2"/>
              </a:rPr>
              <a:t>9. </a:t>
            </a:r>
            <a:r>
              <a:rPr lang="ru-RU" sz="2000" b="1" dirty="0" err="1" smtClean="0">
                <a:solidFill>
                  <a:srgbClr val="FF0000"/>
                </a:solidFill>
                <a:hlinkClick r:id="rId2"/>
              </a:rPr>
              <a:t>ru.wikipedia.org</a:t>
            </a:r>
            <a:r>
              <a:rPr lang="ru-RU" sz="2000" b="1" dirty="0" smtClean="0">
                <a:solidFill>
                  <a:srgbClr val="FF0000"/>
                </a:solidFill>
              </a:rPr>
              <a:t>› </a:t>
            </a:r>
            <a:r>
              <a:rPr lang="ru-RU" sz="2000" b="1" dirty="0" smtClean="0">
                <a:solidFill>
                  <a:srgbClr val="FF0000"/>
                </a:solidFill>
                <a:hlinkClick r:id="rId3"/>
              </a:rPr>
              <a:t>Список заповедников России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22108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2"/>
              </a:rPr>
              <a:t>10. </a:t>
            </a:r>
            <a:r>
              <a:rPr lang="en-US" sz="2000" b="1" dirty="0" smtClean="0">
                <a:hlinkClick r:id="rId2"/>
              </a:rPr>
              <a:t>ru.wikipedia.org</a:t>
            </a:r>
            <a:r>
              <a:rPr lang="en-US" sz="2000" b="1" dirty="0" smtClean="0"/>
              <a:t>›</a:t>
            </a:r>
            <a:r>
              <a:rPr lang="ru-RU" sz="2000" b="1" dirty="0" smtClean="0"/>
              <a:t> </a:t>
            </a:r>
            <a:r>
              <a:rPr lang="en-US" sz="2000" b="1" dirty="0" smtClean="0">
                <a:hlinkClick r:id="rId4"/>
              </a:rPr>
              <a:t>wiki/</a:t>
            </a:r>
            <a:r>
              <a:rPr lang="ru-RU" sz="2000" b="1" dirty="0" err="1" smtClean="0">
                <a:hlinkClick r:id="rId4"/>
              </a:rPr>
              <a:t>Дагестанский_заповедник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79715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hlinkClick r:id="rId5"/>
              </a:rPr>
              <a:t>11. </a:t>
            </a:r>
            <a:r>
              <a:rPr lang="en-US" sz="2000" b="1" dirty="0" smtClean="0">
                <a:solidFill>
                  <a:schemeClr val="bg1"/>
                </a:solidFill>
                <a:hlinkClick r:id="rId5"/>
              </a:rPr>
              <a:t>biospace.nw.ru</a:t>
            </a:r>
            <a:r>
              <a:rPr lang="en-US" sz="2000" b="1" dirty="0" smtClean="0">
                <a:solidFill>
                  <a:schemeClr val="bg1"/>
                </a:solidFill>
              </a:rPr>
              <a:t>›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hlinkClick r:id="rId6"/>
              </a:rPr>
              <a:t>biodiversity/about-biodiv.htm</a:t>
            </a:r>
            <a:r>
              <a:rPr lang="en-US" sz="2000" b="1" dirty="0" smtClean="0"/>
              <a:t> 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51520" y="836712"/>
            <a:ext cx="889248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лекции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Что представляет собой биоразнообразие.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Таксономическое разнообразие животного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мира Земли.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Факторы, влияющие на биоразнообразие.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Эволюция биоразнообразия.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Уменьшение биоразнообразия под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воздействием человека.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Admin\Мои документы\картинки\x_801fe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73380"/>
            <a:ext cx="4464496" cy="56639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700808"/>
            <a:ext cx="507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Что представляет собой биоразнообразие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картинки\ббббб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2924944"/>
            <a:ext cx="5205149" cy="3643605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271681"/>
            <a:ext cx="73448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Существует три основных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типа биоразнообразия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-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генетическое разнообразие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-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видовое разнообразие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-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разнообразие экосистем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C:\Documents and Settings\Admin\Мои документы\картинки\250px-Systema_Naturae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987824" cy="4923686"/>
          </a:xfrm>
          <a:prstGeom prst="rect">
            <a:avLst/>
          </a:prstGeom>
          <a:noFill/>
        </p:spPr>
      </p:pic>
      <p:pic>
        <p:nvPicPr>
          <p:cNvPr id="55298" name="Picture 2" descr="C:\Documents and Settings\Admin\Мои документы\картинки\linnaeus_systema_naturae_6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44824"/>
            <a:ext cx="5531049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Таксономическое разнообразие животного мира Земли.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23528" y="332656"/>
            <a:ext cx="8640960" cy="142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1. Приблизительное число видов в группах животных(всего в животном мире около 1,5 млн. видов)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1628800"/>
          <a:ext cx="8496943" cy="4566280"/>
        </p:xfrm>
        <a:graphic>
          <a:graphicData uri="http://schemas.openxmlformats.org/drawingml/2006/table">
            <a:tbl>
              <a:tblPr/>
              <a:tblGrid>
                <a:gridCol w="2560008"/>
                <a:gridCol w="1688464"/>
                <a:gridCol w="2466714"/>
                <a:gridCol w="1781757"/>
              </a:tblGrid>
              <a:tr h="34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 организмов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видов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 организмов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видов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Одноклеточные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более 263 000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паукообразные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35 000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Кишечнополостные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более 9 000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многоножки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11 000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Губки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5 000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насекомые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1 000 000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Плоские черви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13 000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Хордовые: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42 400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Круглые черви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10 333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ланцетники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Кольчатые черви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9 000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круглоротые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Более 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Плеченогие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рыбы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20 000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Моллюски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110 000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земноводные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2 100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Иглокожие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600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пресмыкающиеся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6 000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Оболочники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1 100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птицы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8 600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Членистоногие: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1 066 000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млекопитающие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4 500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ракообразные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20 000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C:\Documents and Settings\Admin\Мои документы\картинки\050601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13617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1343</TotalTime>
  <Words>963</Words>
  <Application>Microsoft Office PowerPoint</Application>
  <PresentationFormat>Экран (4:3)</PresentationFormat>
  <Paragraphs>178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Факторы, влияющие на биоразнообразие (7 причин):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137</cp:revision>
  <dcterms:created xsi:type="dcterms:W3CDTF">2013-01-26T14:23:26Z</dcterms:created>
  <dcterms:modified xsi:type="dcterms:W3CDTF">2013-04-06T20:58:46Z</dcterms:modified>
</cp:coreProperties>
</file>