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1" r:id="rId3"/>
    <p:sldId id="269" r:id="rId4"/>
    <p:sldId id="258" r:id="rId5"/>
    <p:sldId id="257" r:id="rId6"/>
    <p:sldId id="259" r:id="rId7"/>
    <p:sldId id="263" r:id="rId8"/>
    <p:sldId id="266" r:id="rId9"/>
    <p:sldId id="264" r:id="rId10"/>
    <p:sldId id="265" r:id="rId11"/>
    <p:sldId id="268" r:id="rId12"/>
    <p:sldId id="276" r:id="rId13"/>
    <p:sldId id="267" r:id="rId14"/>
    <p:sldId id="275" r:id="rId15"/>
    <p:sldId id="273" r:id="rId16"/>
    <p:sldId id="277" r:id="rId17"/>
    <p:sldId id="271" r:id="rId18"/>
    <p:sldId id="279" r:id="rId19"/>
    <p:sldId id="274" r:id="rId20"/>
    <p:sldId id="280" r:id="rId21"/>
    <p:sldId id="27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E96"/>
    <a:srgbClr val="BCA4A0"/>
    <a:srgbClr val="A05F50"/>
    <a:srgbClr val="FCFEB4"/>
    <a:srgbClr val="FEFFDD"/>
    <a:srgbClr val="DDD351"/>
    <a:srgbClr val="997561"/>
    <a:srgbClr val="8D75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23AA30F-7605-42CE-B926-8399FBAA38D2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4054BAB-2B9C-497D-B282-2C7900F27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F5EBC7-B053-4B04-BBDD-ECC84ACA5982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D670D-1EBF-462C-8C84-B3B0CC5CB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EBAD-E203-43C0-BE9E-86B689B20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5794B-A3FC-4810-B5AE-8C06A225FF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0762E-6A7E-4F11-B291-7D5B6C0EF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B1D50-7F14-47B7-BFA2-52E448346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BDCC5-C557-4C39-8EA1-E3ED450C1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9B44C-A44E-428F-B571-991119025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2DD42-B2F2-4C0E-99D4-EDDD3FB9D9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A487F-7308-4EAB-995B-C18DD3935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0E563-7F5E-4738-88A4-FF809484E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83BD0-A0CD-4BD5-839D-15FFAAF61E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FEB4"/>
            </a:gs>
            <a:gs pos="45000">
              <a:srgbClr val="BCA4A0"/>
            </a:gs>
            <a:gs pos="87000">
              <a:srgbClr val="8CBE96"/>
            </a:gs>
            <a:gs pos="100000">
              <a:srgbClr val="8CBE9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6A80238-C98E-4EAC-8070-C0E97AC1E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hyperlink" Target="http://ru.wikipedia.org/wiki/%D0%9B%D0%B8%D1%81%D1%82_%D0%9C%D1%91%D0%B1%D0%B8%D1%83%D1%81%D0%B0" TargetMode="External"/><Relationship Id="rId7" Type="http://schemas.openxmlformats.org/officeDocument/2006/relationships/hyperlink" Target="http://www.univer.omsk.su/omsk/Edu/Math/mmebius.htm" TargetMode="External"/><Relationship Id="rId2" Type="http://schemas.openxmlformats.org/officeDocument/2006/relationships/hyperlink" Target="http://slovari.yandex.ru/dict/bse/article/00046/48100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hkolazhizni.ru/archive/0/n-13219/" TargetMode="External"/><Relationship Id="rId5" Type="http://schemas.openxmlformats.org/officeDocument/2006/relationships/hyperlink" Target="http://www.vokrugsveta.ru/" TargetMode="External"/><Relationship Id="rId4" Type="http://schemas.openxmlformats.org/officeDocument/2006/relationships/hyperlink" Target="http://www.genon.ru/GetAnswer.aspx?qid=e2ab6eb5-5fb6-4fc6-b1a4-6ee7961a0dc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univer.omsk.su/omsk/Edu/Math/mmebius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6"/>
          <p:cNvSpPr>
            <a:spLocks noChangeArrowheads="1"/>
          </p:cNvSpPr>
          <p:nvPr/>
        </p:nvSpPr>
        <p:spPr bwMode="auto">
          <a:xfrm>
            <a:off x="468313" y="1071563"/>
            <a:ext cx="7954962" cy="1944687"/>
          </a:xfrm>
          <a:prstGeom prst="flowChartPunchedTape">
            <a:avLst/>
          </a:prstGeom>
          <a:solidFill>
            <a:srgbClr val="FCFEB4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WordArt 9"/>
          <p:cNvSpPr>
            <a:spLocks noChangeArrowheads="1" noChangeShapeType="1" noTextEdit="1"/>
          </p:cNvSpPr>
          <p:nvPr/>
        </p:nvSpPr>
        <p:spPr bwMode="auto">
          <a:xfrm>
            <a:off x="684213" y="1503363"/>
            <a:ext cx="7127875" cy="10795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463"/>
              </a:avLst>
            </a:prstTxWarp>
          </a:bodyPr>
          <a:lstStyle/>
          <a:p>
            <a:pPr algn="ctr"/>
            <a:r>
              <a:rPr lang="ru-RU" sz="8000" kern="10">
                <a:ln w="9525">
                  <a:noFill/>
                  <a:round/>
                  <a:headEnd/>
                  <a:tailEnd/>
                </a:ln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Удивительный лист Мёбиуса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flipH="1">
            <a:off x="1763713" y="4437063"/>
            <a:ext cx="6983412" cy="1728787"/>
          </a:xfrm>
          <a:prstGeom prst="wedgeRoundRectCallout">
            <a:avLst>
              <a:gd name="adj1" fmla="val -30556"/>
              <a:gd name="adj2" fmla="val -14347"/>
              <a:gd name="adj3" fmla="val 16667"/>
            </a:avLst>
          </a:prstGeom>
          <a:solidFill>
            <a:srgbClr val="FCFE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/>
              <a:t>.</a:t>
            </a:r>
          </a:p>
          <a:p>
            <a:pPr algn="ctr"/>
            <a:r>
              <a:rPr lang="ru-RU" sz="2000"/>
              <a:t>   Презентация к занятию математического кружка учителя математики МКОУ «СОШ с. Петропавловка» Кутищевой Нины Семёновны</a:t>
            </a:r>
          </a:p>
        </p:txBody>
      </p:sp>
      <p:sp>
        <p:nvSpPr>
          <p:cNvPr id="205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2292C45-5EDF-47EA-A424-26F27E59B173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/>
          <p:cNvSpPr>
            <a:spLocks noChangeArrowheads="1"/>
          </p:cNvSpPr>
          <p:nvPr/>
        </p:nvSpPr>
        <p:spPr bwMode="auto">
          <a:xfrm flipH="1">
            <a:off x="323850" y="692150"/>
            <a:ext cx="3816350" cy="5257800"/>
          </a:xfrm>
          <a:prstGeom prst="wedgeRoundRectCallout">
            <a:avLst>
              <a:gd name="adj1" fmla="val -65227"/>
              <a:gd name="adj2" fmla="val -32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3527425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Красим, не отрываемся, на другую сторону не переходим. Красим... Закрасили? А где же вторая, чистая сторона? Нету? Ну то-то. </a:t>
            </a:r>
          </a:p>
          <a:p>
            <a:pPr eaLnBrk="1" hangingPunct="1"/>
            <a:endParaRPr lang="ru-RU" sz="2800" smtClean="0"/>
          </a:p>
        </p:txBody>
      </p:sp>
      <p:pic>
        <p:nvPicPr>
          <p:cNvPr id="12294" name="Picture 6" descr="Фото-005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333375"/>
            <a:ext cx="3851275" cy="288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Фото-004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3573463"/>
            <a:ext cx="3995738" cy="299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749941-E8B8-4793-B5CC-C3AD28D176A3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ChangeArrowheads="1"/>
          </p:cNvSpPr>
          <p:nvPr/>
        </p:nvSpPr>
        <p:spPr bwMode="auto">
          <a:xfrm flipH="1">
            <a:off x="323850" y="1125538"/>
            <a:ext cx="4464050" cy="5183187"/>
          </a:xfrm>
          <a:prstGeom prst="wedgeRoundRectCallout">
            <a:avLst>
              <a:gd name="adj1" fmla="val -61644"/>
              <a:gd name="adj2" fmla="val -43778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76275"/>
            <a:ext cx="4402137" cy="5505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        Теперь второй вопрос.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     </a:t>
            </a:r>
            <a:r>
              <a:rPr lang="ru-RU" sz="2000" smtClean="0"/>
              <a:t>Что будет, если разрезать обычный лист бумаги?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 Конечно же, два обычных листа бумаги. Точнее, две половинки листа.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    А что случится, если разрезать вдоль посередине это кольцо (это и есть лист Мёбиуса, или лента Мёбиуса) по всей длине? Два кольца половинной ширины? А ничего подобного. А что? Не скажу. Разрежьте сами.</a:t>
            </a:r>
            <a:r>
              <a:rPr lang="ru-RU" sz="1800" smtClean="0"/>
              <a:t> </a:t>
            </a:r>
          </a:p>
        </p:txBody>
      </p:sp>
      <p:pic>
        <p:nvPicPr>
          <p:cNvPr id="15364" name="Picture 4" descr="Фото-0051"/>
          <p:cNvPicPr>
            <a:picLocks noChangeAspect="1" noChangeArrowheads="1"/>
          </p:cNvPicPr>
          <p:nvPr/>
        </p:nvPicPr>
        <p:blipFill>
          <a:blip r:embed="rId2" cstate="email">
            <a:lum contrast="12000"/>
          </a:blip>
          <a:srcRect/>
          <a:stretch>
            <a:fillRect/>
          </a:stretch>
        </p:blipFill>
        <p:spPr bwMode="auto">
          <a:xfrm>
            <a:off x="5219700" y="1412875"/>
            <a:ext cx="3727450" cy="4824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4427538" y="0"/>
            <a:ext cx="3384550" cy="1916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  <p:sp>
        <p:nvSpPr>
          <p:cNvPr id="1229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4817B33-B4D7-4389-A1AF-DF5F7E95F352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 вот что получилось у меня</a:t>
            </a:r>
          </a:p>
        </p:txBody>
      </p:sp>
      <p:pic>
        <p:nvPicPr>
          <p:cNvPr id="24580" name="Picture 4" descr="Фото-005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17588" y="1412875"/>
            <a:ext cx="6985000" cy="367347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95288" y="53006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>
                <a:solidFill>
                  <a:schemeClr val="tx2"/>
                </a:solidFill>
              </a:rPr>
              <a:t>Лента перекручена два раза.</a:t>
            </a:r>
          </a:p>
        </p:txBody>
      </p:sp>
      <p:sp>
        <p:nvSpPr>
          <p:cNvPr id="1331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24661FD-3D6C-43A1-863A-98E8D1C559DB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5"/>
          <p:cNvSpPr>
            <a:spLocks noChangeArrowheads="1"/>
          </p:cNvSpPr>
          <p:nvPr/>
        </p:nvSpPr>
        <p:spPr bwMode="auto">
          <a:xfrm flipH="1">
            <a:off x="323850" y="333375"/>
            <a:ext cx="8496300" cy="2232025"/>
          </a:xfrm>
          <a:prstGeom prst="wedgeRoundRectCallout">
            <a:avLst>
              <a:gd name="adj1" fmla="val -34755"/>
              <a:gd name="adj2" fmla="val 70056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2016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 Теперь сделайте новый лист Мёбиуса и скажите, что будет, если разрезать его вдоль, но не посередине, а ближе к одному краю?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 То же самое? А ничего подобного! </a:t>
            </a:r>
          </a:p>
        </p:txBody>
      </p:sp>
      <p:pic>
        <p:nvPicPr>
          <p:cNvPr id="14340" name="Picture 4" descr="Фото-005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3141663"/>
            <a:ext cx="7296150" cy="3384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0" y="2492375"/>
            <a:ext cx="3384550" cy="1916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7CE1F3D-64E0-460C-ADBD-30003CA75568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 вот что получилось у меня</a:t>
            </a:r>
          </a:p>
        </p:txBody>
      </p:sp>
      <p:pic>
        <p:nvPicPr>
          <p:cNvPr id="23558" name="Picture 6" descr="Фото-005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lum contrast="18000"/>
          </a:blip>
          <a:srcRect/>
          <a:stretch>
            <a:fillRect/>
          </a:stretch>
        </p:blipFill>
        <p:spPr>
          <a:xfrm>
            <a:off x="1258888" y="1412875"/>
            <a:ext cx="6769100" cy="446405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35C67A-A039-472B-8537-25AFB4AB4DC1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6"/>
          <p:cNvSpPr>
            <a:spLocks noChangeArrowheads="1"/>
          </p:cNvSpPr>
          <p:nvPr/>
        </p:nvSpPr>
        <p:spPr bwMode="auto">
          <a:xfrm flipH="1">
            <a:off x="395288" y="1412875"/>
            <a:ext cx="3095625" cy="4752975"/>
          </a:xfrm>
          <a:prstGeom prst="wedgeRoundRectCallout">
            <a:avLst>
              <a:gd name="adj1" fmla="val -64514"/>
              <a:gd name="adj2" fmla="val -2574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0353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А если на три части?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Три ленты? А ничего подобного! </a:t>
            </a:r>
          </a:p>
        </p:txBody>
      </p:sp>
      <p:pic>
        <p:nvPicPr>
          <p:cNvPr id="21508" name="Picture 4" descr="Фото-00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620713"/>
            <a:ext cx="4176713" cy="5545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3384550" cy="1916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  <p:sp>
        <p:nvSpPr>
          <p:cNvPr id="1639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4EB2A4-FF03-4417-91AF-5B490269C9BA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5"/>
          <p:cNvSpPr>
            <a:spLocks noChangeArrowheads="1"/>
          </p:cNvSpPr>
          <p:nvPr/>
        </p:nvSpPr>
        <p:spPr bwMode="auto">
          <a:xfrm flipH="1">
            <a:off x="323850" y="333375"/>
            <a:ext cx="8496300" cy="2232025"/>
          </a:xfrm>
          <a:prstGeom prst="wedgeRoundRectCallout">
            <a:avLst>
              <a:gd name="adj1" fmla="val -34755"/>
              <a:gd name="adj2" fmla="val 70056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1900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/>
              <a:t>    Получим  два  сцепленных  кольца.  Одно  из  них  вдвое   длиннее  исходного  и  перекручено  два  раза. Второе-  лист  Мёбиуса,  ширина  которого  втрое  меньше,  чем  у  исходного. </a:t>
            </a:r>
          </a:p>
        </p:txBody>
      </p:sp>
      <p:pic>
        <p:nvPicPr>
          <p:cNvPr id="25604" name="Picture 4" descr="Фото-005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3141663"/>
            <a:ext cx="7777162" cy="314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DD7A92-6AFA-4A77-AECA-E15E0BE6071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ChangeArrowheads="1"/>
          </p:cNvSpPr>
          <p:nvPr/>
        </p:nvSpPr>
        <p:spPr bwMode="auto">
          <a:xfrm flipH="1">
            <a:off x="323850" y="404813"/>
            <a:ext cx="3743325" cy="5903912"/>
          </a:xfrm>
          <a:prstGeom prst="wedgeRoundRectCallout">
            <a:avLst>
              <a:gd name="adj1" fmla="val -73880"/>
              <a:gd name="adj2" fmla="val -32792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3527425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</a:t>
            </a:r>
            <a:r>
              <a:rPr lang="ru-RU" sz="2800" b="1" smtClean="0"/>
              <a:t>Человечек - перевертыш.</a:t>
            </a:r>
            <a:endParaRPr lang="ru-RU" sz="2800" smtClean="0"/>
          </a:p>
          <a:p>
            <a:pPr eaLnBrk="1" hangingPunct="1">
              <a:buFontTx/>
              <a:buNone/>
            </a:pPr>
            <a:r>
              <a:rPr lang="ru-RU" sz="2800" smtClean="0"/>
              <a:t>      Вырежьте  бумажного  человечка  и  отправьте  его  вдоль  пунктира,  идущего  посередине  листа  Мёбиуса.  </a:t>
            </a:r>
          </a:p>
        </p:txBody>
      </p:sp>
      <p:pic>
        <p:nvPicPr>
          <p:cNvPr id="19461" name="Picture 5" descr="Фото-005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765175"/>
            <a:ext cx="3738562" cy="4968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57A6D2-2190-4022-B887-B6815F154177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/>
          <p:cNvSpPr>
            <a:spLocks noChangeArrowheads="1"/>
          </p:cNvSpPr>
          <p:nvPr/>
        </p:nvSpPr>
        <p:spPr bwMode="auto">
          <a:xfrm flipH="1">
            <a:off x="323850" y="404813"/>
            <a:ext cx="3743325" cy="5903912"/>
          </a:xfrm>
          <a:prstGeom prst="wedgeRoundRectCallout">
            <a:avLst>
              <a:gd name="adj1" fmla="val -74472"/>
              <a:gd name="adj2" fmla="val -37310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3322638" cy="5505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 Он  вернулся к  месту  старта.  Но  в  каком  виде! В  перевернутом!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 А   чтобы  он  вернулся  к  старту  в нормальном  положении,  ему    нужно  совершить  ещё  одно «круголистное »    путешествие.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   Проверьте!</a:t>
            </a:r>
          </a:p>
        </p:txBody>
      </p:sp>
      <p:pic>
        <p:nvPicPr>
          <p:cNvPr id="27652" name="Picture 4" descr="Фото-005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6825" y="981075"/>
            <a:ext cx="3794125" cy="504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9B6E57E-545E-4151-A145-375A0A9D457B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5"/>
          <p:cNvSpPr>
            <a:spLocks noChangeArrowheads="1"/>
          </p:cNvSpPr>
          <p:nvPr/>
        </p:nvSpPr>
        <p:spPr bwMode="auto">
          <a:xfrm>
            <a:off x="323850" y="0"/>
            <a:ext cx="8496300" cy="6804025"/>
          </a:xfrm>
          <a:prstGeom prst="horizontalScroll">
            <a:avLst>
              <a:gd name="adj" fmla="val 12500"/>
            </a:avLst>
          </a:prstGeom>
          <a:solidFill>
            <a:srgbClr val="FEFF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125538"/>
            <a:ext cx="7559675" cy="50006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smtClean="0"/>
          </a:p>
          <a:p>
            <a:pPr eaLnBrk="1" hangingPunct="1">
              <a:buFontTx/>
              <a:buNone/>
            </a:pPr>
            <a:r>
              <a:rPr lang="ru-RU" sz="2800" smtClean="0"/>
              <a:t>   Исследуйте дальше эту поразительную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(и тем не менее совершенно реальную) одностороннюю поверхность, и вы получите море удовольствия. Это очень успокаивает расстроенные трудными уроками нервы, уверяю вас. </a:t>
            </a:r>
          </a:p>
          <a:p>
            <a:pPr eaLnBrk="1" hangingPunct="1">
              <a:buFontTx/>
              <a:buNone/>
            </a:pPr>
            <a:endParaRPr lang="ru-RU" sz="2800" smtClean="0"/>
          </a:p>
          <a:p>
            <a:pPr eaLnBrk="1" hangingPunct="1">
              <a:buFontTx/>
              <a:buNone/>
            </a:pPr>
            <a:r>
              <a:rPr lang="ru-RU" sz="2800" smtClean="0"/>
              <a:t>Что может быть полезнее Чистого Знания? </a:t>
            </a:r>
          </a:p>
          <a:p>
            <a:pPr eaLnBrk="1" hangingPunct="1"/>
            <a:endParaRPr lang="ru-RU" sz="2800" smtClean="0"/>
          </a:p>
        </p:txBody>
      </p:sp>
      <p:sp>
        <p:nvSpPr>
          <p:cNvPr id="2048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E22870-42FF-409A-AB43-ECA3284C0C14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"/>
          <p:cNvSpPr>
            <a:spLocks noChangeArrowheads="1"/>
          </p:cNvSpPr>
          <p:nvPr/>
        </p:nvSpPr>
        <p:spPr bwMode="auto">
          <a:xfrm>
            <a:off x="323850" y="0"/>
            <a:ext cx="8496300" cy="5949950"/>
          </a:xfrm>
          <a:prstGeom prst="horizontalScroll">
            <a:avLst>
              <a:gd name="adj" fmla="val 12500"/>
            </a:avLst>
          </a:prstGeom>
          <a:solidFill>
            <a:srgbClr val="FEFF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Предисловие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00200"/>
            <a:ext cx="7283450" cy="3484563"/>
          </a:xfrm>
          <a:solidFill>
            <a:srgbClr val="FEFFDD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Многие знают, что такое лента (лист) Мёбиуса.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Тем, кто ещё не знаком с удивительным листом, который  относится к «математическим неожиданностям», я предлагаю вместе  провести исследование и окунуться в светлое чувство познания.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</a:t>
            </a: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C54545-0DD5-4331-A0ED-6B0D1BC701D3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5"/>
          <p:cNvSpPr>
            <a:spLocks noChangeArrowheads="1"/>
          </p:cNvSpPr>
          <p:nvPr/>
        </p:nvSpPr>
        <p:spPr bwMode="auto">
          <a:xfrm>
            <a:off x="323850" y="0"/>
            <a:ext cx="8496300" cy="6804025"/>
          </a:xfrm>
          <a:prstGeom prst="horizontalScroll">
            <a:avLst>
              <a:gd name="adj" fmla="val 12500"/>
            </a:avLst>
          </a:prstGeom>
          <a:solidFill>
            <a:srgbClr val="FEFF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7" name="Заголовок 1"/>
          <p:cNvSpPr>
            <a:spLocks noGrp="1"/>
          </p:cNvSpPr>
          <p:nvPr>
            <p:ph type="title"/>
          </p:nvPr>
        </p:nvSpPr>
        <p:spPr>
          <a:xfrm>
            <a:off x="765175" y="1052513"/>
            <a:ext cx="8229600" cy="796925"/>
          </a:xfrm>
        </p:spPr>
        <p:txBody>
          <a:bodyPr/>
          <a:lstStyle/>
          <a:p>
            <a:pPr eaLnBrk="1" hangingPunct="1"/>
            <a:r>
              <a:rPr lang="ru-RU" smtClean="0"/>
              <a:t>Вывод</a:t>
            </a:r>
          </a:p>
        </p:txBody>
      </p:sp>
      <p:sp>
        <p:nvSpPr>
          <p:cNvPr id="21508" name="Объект 2"/>
          <p:cNvSpPr>
            <a:spLocks noGrp="1"/>
          </p:cNvSpPr>
          <p:nvPr>
            <p:ph idx="1"/>
          </p:nvPr>
        </p:nvSpPr>
        <p:spPr>
          <a:xfrm>
            <a:off x="1331913" y="1989138"/>
            <a:ext cx="7353300" cy="38877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mtClean="0"/>
              <a:t>Лист Мёбиуса – удивительный феномен. Его можно исследовать до бесконечности, мы рассмотрели лишь некоторые его свойства. Надеюсь, что я вас заинтересовала и вы продолжите исследования этого непредсказуемого листа. </a:t>
            </a:r>
          </a:p>
        </p:txBody>
      </p:sp>
      <p:sp>
        <p:nvSpPr>
          <p:cNvPr id="2150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63EF70-92BE-49E5-96B3-A2DEC9D45867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5"/>
          <p:cNvSpPr>
            <a:spLocks noChangeArrowheads="1"/>
          </p:cNvSpPr>
          <p:nvPr/>
        </p:nvSpPr>
        <p:spPr bwMode="auto">
          <a:xfrm flipH="1">
            <a:off x="647700" y="333375"/>
            <a:ext cx="7812088" cy="6119813"/>
          </a:xfrm>
          <a:prstGeom prst="wedgeRoundRectCallout">
            <a:avLst>
              <a:gd name="adj1" fmla="val -30574"/>
              <a:gd name="adj2" fmla="val -14880"/>
              <a:gd name="adj3" fmla="val 16667"/>
            </a:avLst>
          </a:prstGeom>
          <a:solidFill>
            <a:srgbClr val="FE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620713"/>
            <a:ext cx="7200900" cy="5400675"/>
          </a:xfrm>
        </p:spPr>
        <p:txBody>
          <a:bodyPr/>
          <a:lstStyle/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Используемая литература: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Внеклассная работа по математике В.А.Гусев, А.И.Орлов, А.Л.Розенталь.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Математический  цветник Ю.А.Данилова.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Краткий очерк истории математики.  Д. Я. Стройк. Перевод с немецкого и дополнения И.Б.ПОГРЕБЫССКОГО.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              Ресурсы: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2"/>
              </a:rPr>
              <a:t>http://slovari.yandex.ru/dict/bse/article/00046/48100.htm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3"/>
              </a:rPr>
              <a:t>http://ru.wikipedia.org/wiki/%D0%9B%D0%B8%D1%81%D1%82_%D0%9C%D1%91%D0%B1%D0%B8%D1%83%D1%81%D0%B0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4"/>
              </a:rPr>
              <a:t>http://www.genon.ru/GetAnswer.aspx?qid=e2ab6eb5-5fb6-4fc6-b1a4-6ee7961a0dc1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5"/>
              </a:rPr>
              <a:t>www.vokrugsveta.ru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6"/>
              </a:rPr>
              <a:t>http://shkolazhizni.ru/archive/0/n-13219/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ru-RU" sz="2000" smtClean="0">
                <a:hlinkClick r:id="rId7"/>
              </a:rPr>
              <a:t>http://www.univer.omsk.su/omsk/Edu/Math/mmebius.htm</a:t>
            </a:r>
            <a:endParaRPr lang="ru-RU" sz="2000" smtClean="0"/>
          </a:p>
          <a:p>
            <a:pPr marL="533400" indent="-533400" eaLnBrk="1" hangingPunct="1">
              <a:lnSpc>
                <a:spcPct val="80000"/>
              </a:lnSpc>
            </a:pPr>
            <a:endParaRPr lang="ru-RU" sz="2000" smtClean="0"/>
          </a:p>
        </p:txBody>
      </p:sp>
      <p:sp>
        <p:nvSpPr>
          <p:cNvPr id="2253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61DB41-85F3-4D86-84FE-61E0C8E45D35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8" name="Управляющая кнопка: домой 7">
            <a:hlinkClick r:id="rId8" action="ppaction://hlinksldjump" highlightClick="1"/>
          </p:cNvPr>
          <p:cNvSpPr/>
          <p:nvPr/>
        </p:nvSpPr>
        <p:spPr>
          <a:xfrm>
            <a:off x="7164388" y="6097588"/>
            <a:ext cx="720725" cy="711200"/>
          </a:xfrm>
          <a:prstGeom prst="actionButtonHome">
            <a:avLst/>
          </a:prstGeom>
          <a:solidFill>
            <a:srgbClr val="BCA4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ChangeArrowheads="1"/>
          </p:cNvSpPr>
          <p:nvPr/>
        </p:nvSpPr>
        <p:spPr bwMode="auto">
          <a:xfrm>
            <a:off x="323850" y="0"/>
            <a:ext cx="8496300" cy="6804025"/>
          </a:xfrm>
          <a:prstGeom prst="horizontalScroll">
            <a:avLst>
              <a:gd name="adj" fmla="val 12500"/>
            </a:avLst>
          </a:prstGeom>
          <a:solidFill>
            <a:srgbClr val="FEFF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908050"/>
            <a:ext cx="4967288" cy="5329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smtClean="0"/>
              <a:t>     </a:t>
            </a:r>
            <a:r>
              <a:rPr lang="ru-RU" sz="1800" smtClean="0"/>
              <a:t>Таинственный  и  знаменитый  лист Мёбиуса (иногда  говорят : лента  Мёбиуса)  придумал  в 1858г. немецкий  геометр  Август Фердинанд Мёбиус (1790-1868),  ученик «короля  математиков» Гаусса.  Мёбиус  был  первоначально  астрономом,  как Гаусс  и  многие  другие  из  тех,  кому  математика  обязана  своим  развитием.  В  те  времена  занятия  математикой  не  встречали  поддержки,  а  астрономия  давала  достаточно  денег,  чтобы  не  думать  о  них,   и  оставляла  время  для  собственных  размышлений.  И  Мёбиус  стал  одним  из  крупнейших геометров  Х1Х  в.  В  возрасте  68 лет  ему удалось  сделать  открытие  поразительной  красоты.  Это  открытие  односторонних  поверхностей,  одна  из  которых – лист  Мёбиуса. </a:t>
            </a:r>
          </a:p>
        </p:txBody>
      </p:sp>
      <p:pic>
        <p:nvPicPr>
          <p:cNvPr id="4100" name="Picture 6" descr="mmebiu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47775" y="1773238"/>
            <a:ext cx="26050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756B7D-FCB1-472E-A68C-5FA07F419FB3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5"/>
          <p:cNvSpPr>
            <a:spLocks noChangeArrowheads="1"/>
          </p:cNvSpPr>
          <p:nvPr/>
        </p:nvSpPr>
        <p:spPr bwMode="auto">
          <a:xfrm>
            <a:off x="323850" y="0"/>
            <a:ext cx="8496300" cy="6804025"/>
          </a:xfrm>
          <a:prstGeom prst="horizontalScroll">
            <a:avLst>
              <a:gd name="adj" fmla="val 12500"/>
            </a:avLst>
          </a:prstGeom>
          <a:solidFill>
            <a:srgbClr val="FEFF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412875"/>
            <a:ext cx="7294562" cy="4895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      Лист Мёбиуса – один из объектов области математики под названием «топология» (по-другому – «геометрия положений»). Удивительные свойства листа Мёбиуса – он имеет </a:t>
            </a:r>
            <a:r>
              <a:rPr lang="ru-RU" sz="2400" b="1" smtClean="0"/>
              <a:t>один край, одну сторону</a:t>
            </a:r>
            <a:r>
              <a:rPr lang="ru-RU" sz="2400" smtClean="0"/>
              <a:t>, – не связаны с его положением в пространстве, с понятиями расстояния, угла и тем не менее имеют вполне геометрический характер. Изучением таких свойств занимается топология. В евклидовом пространстве существуют два типа полос Мёбиуса в зависимости от направления закручивания: правые и левые. </a:t>
            </a: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078CEA-EE77-4653-9219-0712730434D1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6147" name="AutoShape 8"/>
          <p:cNvSpPr>
            <a:spLocks noChangeArrowheads="1"/>
          </p:cNvSpPr>
          <p:nvPr/>
        </p:nvSpPr>
        <p:spPr bwMode="auto">
          <a:xfrm rot="10800000">
            <a:off x="323850" y="260350"/>
            <a:ext cx="8820150" cy="6264275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CFA041"/>
              </a:gs>
              <a:gs pos="50000">
                <a:srgbClr val="BCA4A0"/>
              </a:gs>
              <a:gs pos="100000">
                <a:srgbClr val="CFA04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331913" y="1700213"/>
            <a:ext cx="6553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 Рассказывают, что открыть свой «лист» Мёбиусу помогла служанка, сшившая однажды неправильно концы ленты.</a:t>
            </a: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3132138" y="476250"/>
            <a:ext cx="3311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006600"/>
                </a:solidFill>
                <a:latin typeface="Monotype Corsiva" pitchFamily="66" charset="0"/>
              </a:rPr>
              <a:t>Легенда</a:t>
            </a:r>
          </a:p>
        </p:txBody>
      </p:sp>
      <p:pic>
        <p:nvPicPr>
          <p:cNvPr id="6150" name="Picture 7" descr="Что такое лента Мёбиуса и зачем ее надо резать?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email">
            <a:lum bright="-6000"/>
          </a:blip>
          <a:srcRect/>
          <a:stretch>
            <a:fillRect/>
          </a:stretch>
        </p:blipFill>
        <p:spPr>
          <a:xfrm>
            <a:off x="3995738" y="3213100"/>
            <a:ext cx="3619500" cy="2247900"/>
          </a:xfrm>
          <a:noFill/>
        </p:spPr>
      </p:pic>
      <p:sp>
        <p:nvSpPr>
          <p:cNvPr id="615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2DB62B-80DD-4580-940F-6B713E555D79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 </a:t>
            </a:r>
            <a:r>
              <a:rPr lang="ru-RU" sz="4000" b="1" i="1" smtClean="0">
                <a:latin typeface="Comic Sans MS" pitchFamily="66" charset="0"/>
              </a:rPr>
              <a:t>Увлекательное исследование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138988" cy="182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Запаситесь несколькими листами обычной белой бумаги, клеем и ножницами. 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4859338" y="3573463"/>
            <a:ext cx="2497137" cy="29527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5795963" y="3141663"/>
            <a:ext cx="2447925" cy="2879725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6659563" y="2708275"/>
            <a:ext cx="2089150" cy="27384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619250" y="2955925"/>
            <a:ext cx="381635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0">
                <a:latin typeface="Wingdings" pitchFamily="2" charset="2"/>
                <a:sym typeface="Wingdings" pitchFamily="2" charset="2"/>
              </a:rPr>
              <a:t>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4724400"/>
            <a:ext cx="12001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7B8299-FF23-424E-A8FE-C48EFC45E1F9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8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8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80"/>
                            </p:stCondLst>
                            <p:childTnLst>
                              <p:par>
                                <p:cTn id="4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 animBg="1"/>
      <p:bldP spid="6149" grpId="0" animBg="1"/>
      <p:bldP spid="6150" grpId="0" animBg="1"/>
      <p:bldP spid="6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92150"/>
            <a:ext cx="8229600" cy="2620963"/>
          </a:xfrm>
          <a:solidFill>
            <a:srgbClr val="FEFFDD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</a:t>
            </a:r>
            <a:r>
              <a:rPr lang="ru-RU" sz="2800" smtClean="0"/>
              <a:t>Берем бумажную ленту АВСD. Прикладываем ее концы АВ и СD друг к другу и склеиваем. Но не как попало, а так, чтобы точка А совпала с точкой D, а точка B с точкой С.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11188" y="4508500"/>
            <a:ext cx="7993062" cy="8651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23850" y="5300663"/>
            <a:ext cx="7556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А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23850" y="3933825"/>
            <a:ext cx="755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В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8388350" y="4005263"/>
            <a:ext cx="7556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С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8388350" y="5445125"/>
            <a:ext cx="755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D</a:t>
            </a:r>
            <a:endParaRPr lang="ru-RU" sz="3200" b="1"/>
          </a:p>
        </p:txBody>
      </p:sp>
      <p:sp>
        <p:nvSpPr>
          <p:cNvPr id="82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3DEDD9-8FA9-486B-B7E4-14C403B39B96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/>
      <p:bldP spid="10246" grpId="0"/>
      <p:bldP spid="102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570038"/>
          </a:xfrm>
          <a:solidFill>
            <a:srgbClr val="FEFFDD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Получим такое перекрученное кольцо</a:t>
            </a:r>
            <a:br>
              <a:rPr lang="ru-RU" sz="4000" smtClean="0"/>
            </a:br>
            <a:endParaRPr lang="ru-RU" sz="4000" smtClean="0"/>
          </a:p>
        </p:txBody>
      </p:sp>
      <p:pic>
        <p:nvPicPr>
          <p:cNvPr id="13317" name="Picture 5" descr="Фото-0036"/>
          <p:cNvPicPr>
            <a:picLocks noChangeAspect="1" noChangeArrowheads="1"/>
          </p:cNvPicPr>
          <p:nvPr/>
        </p:nvPicPr>
        <p:blipFill>
          <a:blip r:embed="rId2" cstate="email">
            <a:lum bright="-12000"/>
          </a:blip>
          <a:srcRect/>
          <a:stretch>
            <a:fillRect/>
          </a:stretch>
        </p:blipFill>
        <p:spPr bwMode="auto">
          <a:xfrm>
            <a:off x="684213" y="2205038"/>
            <a:ext cx="7632700" cy="3798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0111430-3907-4103-9C5E-7332BD67B940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268288" y="1031875"/>
            <a:ext cx="4176712" cy="5178425"/>
          </a:xfrm>
          <a:prstGeom prst="wedgeRoundRectCallout">
            <a:avLst>
              <a:gd name="adj1" fmla="val 67027"/>
              <a:gd name="adj2" fmla="val -43882"/>
              <a:gd name="adj3" fmla="val 16667"/>
            </a:avLst>
          </a:prstGeom>
          <a:solidFill>
            <a:srgbClr val="FEFF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4427538" y="333375"/>
            <a:ext cx="338455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968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4248150" cy="4641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smtClean="0"/>
              <a:t>      </a:t>
            </a:r>
            <a:r>
              <a:rPr lang="ru-RU" sz="2400" smtClean="0"/>
              <a:t>Зададимся вопросом: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 сколько сторон у этого куска бумаги? Две, как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 у любого другого? А ничего подобного. У него ОДНА сторона. Не верите? Хотите – проверьте: попробуйте закрасить это кольцо с одной стороны. </a:t>
            </a:r>
          </a:p>
        </p:txBody>
      </p:sp>
      <p:pic>
        <p:nvPicPr>
          <p:cNvPr id="11271" name="Picture 7" descr="Фото-005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3800" y="2060575"/>
            <a:ext cx="3213100" cy="428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FF17EEA-30F4-4B41-AB3A-6C1C446B5804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806</Words>
  <Application>Microsoft Office PowerPoint</Application>
  <PresentationFormat>Экран (4:3)</PresentationFormat>
  <Paragraphs>93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Monotype Corsiva</vt:lpstr>
      <vt:lpstr>Comic Sans MS</vt:lpstr>
      <vt:lpstr>Wingdings</vt:lpstr>
      <vt:lpstr>Оформление по умолчанию</vt:lpstr>
      <vt:lpstr>Слайд 1</vt:lpstr>
      <vt:lpstr>Предисловие</vt:lpstr>
      <vt:lpstr>Слайд 3</vt:lpstr>
      <vt:lpstr>Слайд 4</vt:lpstr>
      <vt:lpstr>Слайд 5</vt:lpstr>
      <vt:lpstr> Увлекательное исследование</vt:lpstr>
      <vt:lpstr>Слайд 7</vt:lpstr>
      <vt:lpstr> Получим такое перекрученное кольцо </vt:lpstr>
      <vt:lpstr>Слайд 9</vt:lpstr>
      <vt:lpstr>Слайд 10</vt:lpstr>
      <vt:lpstr>Слайд 11</vt:lpstr>
      <vt:lpstr>А вот что получилось у меня</vt:lpstr>
      <vt:lpstr>Слайд 13</vt:lpstr>
      <vt:lpstr>А вот что получилось у меня</vt:lpstr>
      <vt:lpstr>Слайд 15</vt:lpstr>
      <vt:lpstr>Слайд 16</vt:lpstr>
      <vt:lpstr>Слайд 17</vt:lpstr>
      <vt:lpstr>Слайд 18</vt:lpstr>
      <vt:lpstr>Слайд 19</vt:lpstr>
      <vt:lpstr>Вывод</vt:lpstr>
      <vt:lpstr>Слайд 21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Лист Мёбиуса</dc:title>
  <dc:creator>мама</dc:creator>
  <cp:lastModifiedBy>revaz</cp:lastModifiedBy>
  <cp:revision>50</cp:revision>
  <dcterms:created xsi:type="dcterms:W3CDTF">2009-08-01T10:33:13Z</dcterms:created>
  <dcterms:modified xsi:type="dcterms:W3CDTF">2013-04-11T19:46:13Z</dcterms:modified>
</cp:coreProperties>
</file>