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7" r:id="rId4"/>
    <p:sldId id="286" r:id="rId5"/>
    <p:sldId id="285" r:id="rId6"/>
    <p:sldId id="284" r:id="rId7"/>
    <p:sldId id="283" r:id="rId8"/>
    <p:sldId id="282" r:id="rId9"/>
    <p:sldId id="281" r:id="rId10"/>
    <p:sldId id="280" r:id="rId11"/>
    <p:sldId id="279" r:id="rId12"/>
    <p:sldId id="278" r:id="rId13"/>
    <p:sldId id="277" r:id="rId14"/>
    <p:sldId id="276" r:id="rId15"/>
    <p:sldId id="275" r:id="rId16"/>
    <p:sldId id="274" r:id="rId17"/>
    <p:sldId id="273" r:id="rId18"/>
    <p:sldId id="272" r:id="rId19"/>
    <p:sldId id="271" r:id="rId20"/>
    <p:sldId id="270" r:id="rId21"/>
    <p:sldId id="269" r:id="rId22"/>
    <p:sldId id="266" r:id="rId23"/>
    <p:sldId id="268" r:id="rId24"/>
    <p:sldId id="267" r:id="rId25"/>
    <p:sldId id="262" r:id="rId26"/>
    <p:sldId id="265" r:id="rId27"/>
    <p:sldId id="264" r:id="rId28"/>
    <p:sldId id="263" r:id="rId29"/>
    <p:sldId id="261" r:id="rId30"/>
    <p:sldId id="259" r:id="rId31"/>
    <p:sldId id="297" r:id="rId32"/>
    <p:sldId id="296" r:id="rId33"/>
    <p:sldId id="295" r:id="rId34"/>
    <p:sldId id="294" r:id="rId35"/>
    <p:sldId id="293" r:id="rId36"/>
    <p:sldId id="292" r:id="rId37"/>
    <p:sldId id="291" r:id="rId38"/>
    <p:sldId id="290" r:id="rId39"/>
    <p:sldId id="260" r:id="rId40"/>
    <p:sldId id="289" r:id="rId41"/>
    <p:sldId id="307" r:id="rId42"/>
    <p:sldId id="288" r:id="rId43"/>
    <p:sldId id="258" r:id="rId44"/>
    <p:sldId id="299" r:id="rId45"/>
    <p:sldId id="298" r:id="rId46"/>
    <p:sldId id="301" r:id="rId47"/>
    <p:sldId id="302" r:id="rId48"/>
    <p:sldId id="303" r:id="rId49"/>
    <p:sldId id="304" r:id="rId50"/>
    <p:sldId id="300" r:id="rId51"/>
    <p:sldId id="305" r:id="rId52"/>
    <p:sldId id="306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B1100-729E-4FF5-BDCD-B7430B03959C}" type="datetimeFigureOut">
              <a:rPr lang="ru-RU" smtClean="0"/>
              <a:pPr/>
              <a:t>30.01.2013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197B6C-FBB3-438A-A232-7A84739FDC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91;&#1084;&#1085;&#1080;&#1094;&#1099;%20&#1080;%20&#1091;&#1084;&#1085;&#1080;&#1082;&#1080;\&#1087;&#1088;&#1077;&#1079;&#1077;&#1085;&#1090;&#1072;&#1094;&#1080;&#1103;%20&#1059;&#1084;&#1085;&#1080;&#1094;&#1099;%20&#1080;%20&#1091;&#1084;&#1085;&#1080;&#1082;&#1080;\Umniki_i_umnici-Bez_nazvaniya.mp3" TargetMode="External"/><Relationship Id="rId1" Type="http://schemas.openxmlformats.org/officeDocument/2006/relationships/audio" Target="file:///C:\Users\user\Documents\&#1091;&#1084;&#1085;&#1080;&#1094;&#1099;%20&#1080;%20&#1091;&#1084;&#1085;&#1080;&#1082;&#1080;\Umniki_i_umnici-Bez_nazvaniy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ocuments\&#1091;&#1084;&#1085;&#1080;&#1094;&#1099;%20&#1080;%20&#1091;&#1084;&#1085;&#1080;&#1082;&#1080;\&#1053;&#1086;&#1074;&#1086;&#1075;&#1086;&#1076;&#1085;&#1080;&#1077;%20&#1087;&#1077;&#1089;&#1085;&#1080;%20-%20&#1041;&#1072;&#1083;&#1072;&#1075;&#1072;&#1085;%20&#1051;&#1080;&#1084;&#1080;&#1090;&#1077;&#1076;%20-%20&#1042;%20&#1083;&#1077;&#1089;&#1091;%20&#1088;&#1086;&#1076;&#1080;&#1083;&#1072;&#1089;&#1100;%20&#1077;&#1083;&#1086;&#1095;&#1082;&#1072;.mp3" TargetMode="External"/><Relationship Id="rId5" Type="http://schemas.openxmlformats.org/officeDocument/2006/relationships/image" Target="../media/image9.gif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ocuments\&#1091;&#1084;&#1085;&#1080;&#1094;&#1099;%20&#1080;%20&#1091;&#1084;&#1085;&#1080;&#1082;&#1080;\&#1044;&#1077;&#1090;&#1089;&#1082;&#1080;&#1077;%20&#1087;&#1077;&#1089;&#1085;&#1080;%20-%20&#1052;&#1072;&#1083;&#1077;&#1085;&#1100;&#1082;&#1086;&#1081;%20&#1025;&#1083;&#1086;&#1095;&#1082;&#1077;%20%20(audiopoisk.com).mp3" TargetMode="External"/><Relationship Id="rId5" Type="http://schemas.openxmlformats.org/officeDocument/2006/relationships/image" Target="../media/image9.gif"/><Relationship Id="rId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91;&#1084;&#1085;&#1080;&#1094;&#1099;%20&#1080;%20&#1091;&#1084;&#1085;&#1080;&#1082;&#1080;\&#1087;&#1088;&#1077;&#1079;&#1077;&#1085;&#1090;&#1072;&#1094;&#1080;&#1103;%20&#1059;&#1084;&#1085;&#1080;&#1094;&#1099;%20&#1080;%20&#1091;&#1084;&#1085;&#1080;&#1082;&#1080;\&#1042;&#1072;&#1083;&#1077;&#1085;&#1090;&#1080;&#1085;&#1072;%20&#1058;&#1086;&#1083;&#1082;&#1091;&#1085;&#1086;&#1074;&#1072;%20-%20&#1050;&#1072;&#1073;&#1099;%20&#1085;&#1077;%20&#1073;&#1099;&#1083;&#1086;%20&#1079;&#1080;&#1084;&#1099;.mp3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gif"/><Relationship Id="rId4" Type="http://schemas.openxmlformats.org/officeDocument/2006/relationships/slide" Target="slide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ocuments\&#1091;&#1084;&#1085;&#1080;&#1094;&#1099;%20&#1080;%20&#1091;&#1084;&#1085;&#1080;&#1082;&#1080;\pesnya_novogodnyaya_o_snezhinke_iz_kf_CHarodei-Snezhinka.mp3" TargetMode="External"/><Relationship Id="rId5" Type="http://schemas.openxmlformats.org/officeDocument/2006/relationships/image" Target="../media/image9.gif"/><Relationship Id="rId4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35.xml"/><Relationship Id="rId4" Type="http://schemas.openxmlformats.org/officeDocument/2006/relationships/slide" Target="slide3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1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gif"/><Relationship Id="rId4" Type="http://schemas.openxmlformats.org/officeDocument/2006/relationships/slide" Target="slide3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43.xml"/><Relationship Id="rId4" Type="http://schemas.openxmlformats.org/officeDocument/2006/relationships/slide" Target="slide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47.xml"/><Relationship Id="rId4" Type="http://schemas.openxmlformats.org/officeDocument/2006/relationships/slide" Target="slide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43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gif"/><Relationship Id="rId4" Type="http://schemas.openxmlformats.org/officeDocument/2006/relationships/slide" Target="slide5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47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4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91;&#1084;&#1085;&#1080;&#1094;&#1099;%20&#1080;%20&#1091;&#1084;&#1085;&#1080;&#1082;&#1080;\&#1087;&#1088;&#1077;&#1079;&#1077;&#1085;&#1090;&#1072;&#1094;&#1080;&#1103;%20&#1059;&#1084;&#1085;&#1080;&#1094;&#1099;%20&#1080;%20&#1091;&#1084;&#1085;&#1080;&#1082;&#1080;\&#1053;&#1072;&#1090;&#1072;&#1083;&#1080;%20-%20&#1053;&#1086;&#1074;&#1086;&#1075;&#1086;&#1076;&#1085;&#1080;&#1077;%20&#1048;&#1075;&#1088;&#1091;&#1096;&#1082;&#1080;.mp3" TargetMode="External"/><Relationship Id="rId4" Type="http://schemas.openxmlformats.org/officeDocument/2006/relationships/image" Target="../media/image3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im6-tub-ru.yandex.net/i?id=30059562-63-72&amp;n=21" TargetMode="External"/><Relationship Id="rId13" Type="http://schemas.openxmlformats.org/officeDocument/2006/relationships/hyperlink" Target="http://www.audiopoisk.com/track/detskie-pesni/mp3/malen_koi-elo4ke/" TargetMode="External"/><Relationship Id="rId18" Type="http://schemas.openxmlformats.org/officeDocument/2006/relationships/hyperlink" Target="http://media.pskovlive.ru/files/2010-06-02_10-33-07.jpg" TargetMode="External"/><Relationship Id="rId3" Type="http://schemas.openxmlformats.org/officeDocument/2006/relationships/hyperlink" Target="http://im8-tub-ru.yandex.net/i?id=70269949-35-72&amp;n=21" TargetMode="External"/><Relationship Id="rId21" Type="http://schemas.openxmlformats.org/officeDocument/2006/relationships/hyperlink" Target="http://www.talismancoins.com/catalog/Santa_Claus_Sleigh_Reindeer_Flying.jpg" TargetMode="External"/><Relationship Id="rId7" Type="http://schemas.openxmlformats.org/officeDocument/2006/relationships/hyperlink" Target="http://img0.liveinternet.ru/images/attach/c/6/93/484/93484746_1a3418d81ef9.gif" TargetMode="External"/><Relationship Id="rId12" Type="http://schemas.openxmlformats.org/officeDocument/2006/relationships/hyperlink" Target="http://muzyaka.com/song/5249" TargetMode="External"/><Relationship Id="rId17" Type="http://schemas.openxmlformats.org/officeDocument/2006/relationships/hyperlink" Target="http://s18.rimg.info/9a55ab6439131b9664ba9b02caca30bc.gif" TargetMode="External"/><Relationship Id="rId2" Type="http://schemas.openxmlformats.org/officeDocument/2006/relationships/hyperlink" Target="http://im5-tub-ru.yandex.net/i?id=95627979-18-72&amp;n=21" TargetMode="External"/><Relationship Id="rId16" Type="http://schemas.openxmlformats.org/officeDocument/2006/relationships/hyperlink" Target="http://www.operationlettertosanta.com/Christmas%20images/Wallpapers/witch_broom.jpg" TargetMode="External"/><Relationship Id="rId20" Type="http://schemas.openxmlformats.org/officeDocument/2006/relationships/hyperlink" Target="http://img-fotki.yandex.ru/get/4418/64520380.1a/0_6caf6_9b4d5b34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im6-tub-ru.yandex.net/i?id=250718770-69-72&amp;n=21" TargetMode="External"/><Relationship Id="rId11" Type="http://schemas.openxmlformats.org/officeDocument/2006/relationships/hyperlink" Target="http://dl10.glitter-graphics.net/pub/193/193380ltcn725p55.gif" TargetMode="External"/><Relationship Id="rId5" Type="http://schemas.openxmlformats.org/officeDocument/2006/relationships/hyperlink" Target="http://lgkp500.clan.su/_ph/14/2/587186482.gif" TargetMode="External"/><Relationship Id="rId15" Type="http://schemas.openxmlformats.org/officeDocument/2006/relationships/hyperlink" Target="http://im8-tub-ru.yandex.net/i?id=51481349-53-72&amp;n=21" TargetMode="External"/><Relationship Id="rId23" Type="http://schemas.openxmlformats.org/officeDocument/2006/relationships/hyperlink" Target="http://muzyaka.com/download/2241" TargetMode="External"/><Relationship Id="rId10" Type="http://schemas.openxmlformats.org/officeDocument/2006/relationships/hyperlink" Target="http://vmusice.net/mp3/%F3%EC%ED%E8%EA%E8+%E8+%F3%EC%ED%E8%F6%FB" TargetMode="External"/><Relationship Id="rId19" Type="http://schemas.openxmlformats.org/officeDocument/2006/relationships/hyperlink" Target="http://im8-tub-ru.yandex.net/i?id=397425841-25-72&amp;n=21" TargetMode="External"/><Relationship Id="rId4" Type="http://schemas.openxmlformats.org/officeDocument/2006/relationships/hyperlink" Target="http://img.narodna.pravda.com.ua/images/doc/4/4/440dd-027antropov0ptpetra1grm.preview.jpg" TargetMode="External"/><Relationship Id="rId9" Type="http://schemas.openxmlformats.org/officeDocument/2006/relationships/hyperlink" Target="http://im3-tub-ru.yandex.net/i?id=122856167-41-72&amp;n=21" TargetMode="External"/><Relationship Id="rId14" Type="http://schemas.openxmlformats.org/officeDocument/2006/relationships/hyperlink" Target="http://vmusice.net/mp3/%CF%E5%F1%ED%FF+%EE+%F1%ED%E5%E6%E8%ED%EA%E5" TargetMode="External"/><Relationship Id="rId22" Type="http://schemas.openxmlformats.org/officeDocument/2006/relationships/hyperlink" Target="http://muzyaka.com/download/436" TargetMode="Externa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hram-rb.narod.ru/blizkie_dali.files/image014.jpg" TargetMode="External"/><Relationship Id="rId3" Type="http://schemas.openxmlformats.org/officeDocument/2006/relationships/hyperlink" Target="http://img0.liveinternet.ru/images/attach/c/2/68/903/68903953_9685ad2d75a4666e8a540cda4b95c521.gif" TargetMode="External"/><Relationship Id="rId7" Type="http://schemas.openxmlformats.org/officeDocument/2006/relationships/hyperlink" Target="http://lampada.in.ua/wp-content/uploads/2011/12/agios_nikolaos_008_thumb.jpg" TargetMode="External"/><Relationship Id="rId2" Type="http://schemas.openxmlformats.org/officeDocument/2006/relationships/hyperlink" Target="http://img1.liveinternet.ru/images/attach/c/2/67/802/67802375_Velikiy_Ustyug__tam_gde_zhivet_Ded_Moroz.jp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teremsnegurochki.ru/images/tymba/b146.jpg" TargetMode="External"/><Relationship Id="rId11" Type="http://schemas.openxmlformats.org/officeDocument/2006/relationships/hyperlink" Target="http://im6-tub-ru.yandex.net/i?id=264555511-68-72&amp;n=21" TargetMode="External"/><Relationship Id="rId5" Type="http://schemas.openxmlformats.org/officeDocument/2006/relationships/hyperlink" Target="http://upload.wikimedia.org/wikipedia/commons/thumb/b/be/Residenz_von_Vaeterchen_Frost.jpg/800px-Residenz_von_Vaeterchen_Frost.jpg" TargetMode="External"/><Relationship Id="rId10" Type="http://schemas.openxmlformats.org/officeDocument/2006/relationships/hyperlink" Target="http://im5-tub-ru.yandex.net/i?id=621305631-54-72&amp;n=21" TargetMode="External"/><Relationship Id="rId4" Type="http://schemas.openxmlformats.org/officeDocument/2006/relationships/hyperlink" Target="http://dl6.glitter-graphics.net/pub/664/664426cpp7wcuho5.gif" TargetMode="External"/><Relationship Id="rId9" Type="http://schemas.openxmlformats.org/officeDocument/2006/relationships/hyperlink" Target="http://www.golden-ship.ru/_ph/288/10841129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gif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Pictures\бытовая техника\httpallaklein.ucoz.ru_ld151693724.jpg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350" y="12700"/>
            <a:ext cx="9390063" cy="6845300"/>
          </a:xfrm>
          <a:noFill/>
        </p:spPr>
      </p:pic>
      <p:pic>
        <p:nvPicPr>
          <p:cNvPr id="5" name="Umniki_i_umnici-Bez_nazvan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Umniki_i_umnici-Bez_nazvaniy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71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7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48965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каком европейском государстве  в момент, когда часы бьют 12 ударов, каждый человек должен съесть 12 виноградин? </a:t>
            </a:r>
          </a:p>
          <a:p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3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Бефана 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Родина</a:t>
            </a:r>
            <a:r>
              <a:rPr lang="ru-RU" sz="4800" dirty="0" smtClean="0">
                <a:latin typeface="Arial Black" pitchFamily="34" charset="0"/>
              </a:rPr>
              <a:t>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052736"/>
            <a:ext cx="7619184" cy="47525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Дети какой страны с нетерпением ждут подарков от </a:t>
            </a:r>
            <a:r>
              <a:rPr lang="ru-RU" sz="3600" dirty="0" err="1" smtClean="0">
                <a:latin typeface="Arial Black" pitchFamily="34" charset="0"/>
              </a:rPr>
              <a:t>Бефаны</a:t>
            </a:r>
            <a:r>
              <a:rPr lang="ru-RU" sz="3600" dirty="0" smtClean="0">
                <a:latin typeface="Arial Black" pitchFamily="34" charset="0"/>
              </a:rPr>
              <a:t>, которая</a:t>
            </a:r>
            <a:r>
              <a:rPr lang="ru-RU" sz="3600" b="1" dirty="0" smtClean="0">
                <a:latin typeface="Arial Black" pitchFamily="34" charset="0"/>
              </a:rPr>
              <a:t> </a:t>
            </a:r>
            <a:r>
              <a:rPr lang="ru-RU" sz="3600" dirty="0" smtClean="0">
                <a:latin typeface="Arial Black" pitchFamily="34" charset="0"/>
              </a:rPr>
              <a:t> проникает  в дом через дымоход. Подарки достаются только добрым детям, плохим </a:t>
            </a:r>
            <a:r>
              <a:rPr lang="ru-RU" sz="3600" dirty="0" err="1" smtClean="0">
                <a:latin typeface="Arial Black" pitchFamily="34" charset="0"/>
              </a:rPr>
              <a:t>Бефана</a:t>
            </a:r>
            <a:r>
              <a:rPr lang="ru-RU" sz="3600" dirty="0" smtClean="0">
                <a:latin typeface="Arial Black" pitchFamily="34" charset="0"/>
              </a:rPr>
              <a:t> кладёт в носки золу.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1027" name="Picture 3" descr="C:\Users\user\Pictures\бытовая техника\witch_broo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764704"/>
            <a:ext cx="7632848" cy="5724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704664"/>
            <a:ext cx="6768752" cy="1509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Назовите родину Санта – Клауса.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бытовая техника\193380ltcn725p55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61452"/>
            <a:ext cx="9144000" cy="69809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564904"/>
          </a:xfrm>
        </p:spPr>
        <p:txBody>
          <a:bodyPr/>
          <a:lstStyle/>
          <a:p>
            <a:pPr algn="ctr"/>
            <a:r>
              <a:rPr lang="ru-RU" dirty="0" smtClean="0"/>
              <a:t>2 </a:t>
            </a:r>
            <a:r>
              <a:rPr lang="ru-RU" dirty="0" err="1" smtClean="0"/>
              <a:t>агон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Песни, фильмы, мультфильмы…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1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Песня – долгожитель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Песенка про ёлочку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Медвежонок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772400" cy="453650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Эту  детскую песню считали народной, но оказалось, что у неё есть авторы. В 1903 году в детском журнале «Малютка» было опубликовано стихотворение «Ёлка», в 1905 году – написали музыку. Назовите эту песенку.</a:t>
            </a:r>
            <a:endParaRPr lang="ru-RU" sz="3600" dirty="0"/>
          </a:p>
        </p:txBody>
      </p:sp>
      <p:pic>
        <p:nvPicPr>
          <p:cNvPr id="5" name="Новогодние песни - Балаган Лимитед - В лесу родилась ел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Picture 2" descr="C:\Users\user\Pictures\бытовая техника\9a55ab6439131b9664ba9b02caca30bc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6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052736"/>
            <a:ext cx="7772400" cy="468052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1935 году родилась эта песня  и вскоре стала постоянным спутником всех новогодних детских утренников. Поют ее в разных вариантах, потому что само стихотворение Александровой достаточно длинное. 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Детские песни - Маленькой Ёлочке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Picture 2" descr="C:\Users\user\Pictures\бытовая техника\9a55ab6439131b9664ba9b02caca30bc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052736"/>
            <a:ext cx="5328592" cy="5328592"/>
          </a:xfrm>
        </p:spPr>
        <p:txBody>
          <a:bodyPr>
            <a:normAutofit fontScale="92500"/>
          </a:bodyPr>
          <a:lstStyle/>
          <a:p>
            <a:r>
              <a:rPr lang="ru-RU" sz="3600" dirty="0" smtClean="0">
                <a:latin typeface="Arial Black" pitchFamily="34" charset="0"/>
              </a:rPr>
              <a:t>Как  звали мультипликационного белого медвежонка, который пришёл на новогодний праздник к своему другу и интересовался, можно ли съесть ёлку?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2050" name="Picture 2" descr="C:\Users\user\Pictures\бытовая техника\iCAE3M7H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0"/>
            <a:ext cx="5256584" cy="6740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Один дома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Братья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Превращение</a:t>
            </a:r>
            <a:r>
              <a:rPr lang="ru-RU" sz="4800" dirty="0" smtClean="0">
                <a:latin typeface="Arial Black" pitchFamily="34" charset="0"/>
              </a:rPr>
              <a:t>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бытовая техника\664426cpp7wcuho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941168"/>
            <a:ext cx="8712968" cy="191683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  <a:t>1 </a:t>
            </a:r>
            <a:r>
              <a:rPr lang="ru-RU" sz="6000" dirty="0" err="1" smtClean="0">
                <a:solidFill>
                  <a:srgbClr val="002060"/>
                </a:solidFill>
                <a:latin typeface="Arial Black" pitchFamily="34" charset="0"/>
              </a:rPr>
              <a:t>агон</a:t>
            </a:r>
            <a:endParaRPr lang="ru-RU" sz="6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  <a:t>Новый год</a:t>
            </a:r>
            <a:endParaRPr lang="ru-RU" sz="6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Валентина Толкунова - Кабы не было зим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3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56792"/>
            <a:ext cx="7772400" cy="30963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звали мальчика, которого родители оставили на рождественские каникулы одного дома?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1628800"/>
            <a:ext cx="5112568" cy="482453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звали сыновей геолога Сергеева, которые приехали к нему на новогодний праздник в тайгу?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3074" name="Picture 2" descr="C:\Users\user\Pictures\бытовая техника\131523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188640"/>
            <a:ext cx="5040560" cy="6609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84784"/>
            <a:ext cx="6777952" cy="381642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какую игрушку превратил молодого принца король мышей, если верить сказке К. Гофмана?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4098" name="Picture 2" descr="C:\Users\user\Pictures\бытовая техника\2010-06-02_10-33-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908720"/>
            <a:ext cx="7056784" cy="5292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1584176"/>
          </a:xfrm>
        </p:spPr>
        <p:txBody>
          <a:bodyPr/>
          <a:lstStyle/>
          <a:p>
            <a:pPr algn="ctr"/>
            <a:r>
              <a:rPr lang="ru-RU" dirty="0" smtClean="0"/>
              <a:t>3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Падал прошлогодний снег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Песня из кинофильма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40768"/>
            <a:ext cx="7772400" cy="34563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Из какого материала был мужик, которого жена отправила за ёлочкой в мультфильме «Падал прошлогодний снег»?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5122" name="Picture 2" descr="C:\Users\user\Pictures\бытовая техника\iCAA6SUQ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1" y="1052736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7772400" cy="25135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каком кинофильме звучала песня «Снежинка»? </a:t>
            </a:r>
            <a:endParaRPr lang="ru-RU" sz="3600" dirty="0"/>
          </a:p>
        </p:txBody>
      </p:sp>
      <p:pic>
        <p:nvPicPr>
          <p:cNvPr id="4" name="pesnya_novogodnyaya_o_snezhinke_iz_kf_CHarodei-Snezhin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Picture 2" descr="C:\Users\user\Pictures\бытовая техника\9a55ab6439131b9664ba9b02caca30bc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9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бытовая техника\67802375_Velikiy_Ustyug__tam_gde_zhivet_Ded_Moroz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700808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3 </a:t>
            </a:r>
            <a:r>
              <a:rPr lang="ru-RU" dirty="0" err="1" smtClean="0">
                <a:latin typeface="Arial Black" pitchFamily="34" charset="0"/>
              </a:rPr>
              <a:t>агон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С Новым годом!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1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Прообраз Дедушки Мороза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День рождения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Резиденция </a:t>
            </a:r>
            <a:endParaRPr lang="ru-RU" sz="4800" dirty="0" smtClean="0">
              <a:latin typeface="Arial Black" pitchFamily="34" charset="0"/>
            </a:endParaRPr>
          </a:p>
          <a:p>
            <a:endParaRPr lang="ru-RU" sz="4800" dirty="0"/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48680"/>
            <a:ext cx="7642048" cy="612068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Восточным славянам представлялся Мороз в виде старичка с бородой, который бегает по полям и вызывает стуком трескучие морозы. В сказке Одоевского он живёт в ледяной стране, вход в которую открывается через колодец. Дети сами приходят к нему, а он может щедро вознаградить их  за хорошо выполненную работу.  Назовите эту сказку.</a:t>
            </a:r>
            <a:endParaRPr lang="ru-RU" sz="32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704664"/>
            <a:ext cx="7128792" cy="1509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Когда день рождения Деда Мороза?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1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1 января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Новый год на Руси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Указ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1026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704664"/>
            <a:ext cx="7200800" cy="1509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Где находится резиденция Деда Мороза?</a:t>
            </a:r>
            <a:endParaRPr lang="ru-RU" sz="3600" dirty="0"/>
          </a:p>
        </p:txBody>
      </p:sp>
      <p:pic>
        <p:nvPicPr>
          <p:cNvPr id="7170" name="Picture 2" descr="C:\Users\user\Pictures\бытовая техника\800px-Residenz_von_Vaeterchen_Fros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7488832" cy="5616624"/>
          </a:xfrm>
          <a:prstGeom prst="rect">
            <a:avLst/>
          </a:prstGeom>
          <a:noFill/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2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Зимняя сказка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Родина Снегурочки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День рождения Снегурочки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640960" cy="619268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Вот вылепили Иван да Марья куклу из снега, носик, сделали две ямочки во лбу, и только что Иван прочертил ротик, как из него вдруг дохнуло теплым духом. Иван второпях отнял руку, только смотрит - ямочки во лбу стали уж навыкате, и вот из них поглядывают голубенькие глазки, вот уж и губки как малиновые улыбаются.</a:t>
            </a:r>
          </a:p>
          <a:p>
            <a:r>
              <a:rPr lang="ru-RU" sz="3200" dirty="0" smtClean="0">
                <a:latin typeface="Arial Black" pitchFamily="34" charset="0"/>
              </a:rPr>
              <a:t>Кто же это?</a:t>
            </a:r>
            <a:br>
              <a:rPr lang="ru-RU" sz="3200" dirty="0" smtClean="0">
                <a:latin typeface="Arial Black" pitchFamily="34" charset="0"/>
              </a:rPr>
            </a:br>
            <a:endParaRPr lang="ru-RU" sz="32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6147" name="Picture 3" descr="C:\Users\user\Pictures\бытовая техника\0_6caf6_9b4d5b34_XL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6512" y="332656"/>
            <a:ext cx="9217024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Где находится «Терем Снегурочки», в котором она круглый год принимает гостей? </a:t>
            </a:r>
            <a:endParaRPr lang="ru-RU" sz="3600" dirty="0"/>
          </a:p>
        </p:txBody>
      </p:sp>
      <p:pic>
        <p:nvPicPr>
          <p:cNvPr id="5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45365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поэтической сказке Островского Снегурочка</a:t>
            </a:r>
            <a:r>
              <a:rPr lang="ru-RU" sz="3600" b="1" dirty="0" smtClean="0">
                <a:latin typeface="Arial Black" pitchFamily="34" charset="0"/>
              </a:rPr>
              <a:t> - </a:t>
            </a:r>
            <a:r>
              <a:rPr lang="ru-RU" sz="3600" dirty="0" smtClean="0">
                <a:latin typeface="Arial Black" pitchFamily="34" charset="0"/>
              </a:rPr>
              <a:t>дочь славянских богов Мороза и </a:t>
            </a:r>
            <a:r>
              <a:rPr lang="ru-RU" sz="3600" dirty="0" err="1" smtClean="0">
                <a:latin typeface="Arial Black" pitchFamily="34" charset="0"/>
              </a:rPr>
              <a:t>Весны-Красны</a:t>
            </a:r>
            <a:r>
              <a:rPr lang="ru-RU" sz="3600" dirty="0" smtClean="0">
                <a:latin typeface="Arial Black" pitchFamily="34" charset="0"/>
              </a:rPr>
              <a:t>.     Когда же день рождения у Снегурочки?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3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Фейерверк</a:t>
            </a:r>
            <a:r>
              <a:rPr lang="ru-RU" sz="4800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Новый праздник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32859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Существует предположение, что первыми фейерверками были куски зелёного бамбука, который взрывался, когда его бросали в костёр. Так жители одного восточного государства отпугивали злых духов на все праздники, пока не изобрели порох. Где и когда появился фейерверк? </a:t>
            </a:r>
            <a:endParaRPr lang="ru-RU" sz="32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68760"/>
            <a:ext cx="7772400" cy="48965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Неофициальный праздник у народов бывшей Российской империи и других стран, где церковь  не перешла на современный григорианский календарь. В России праздник появился с1918, в связи с введением в григорианского календаря. </a:t>
            </a:r>
            <a:endParaRPr lang="ru-RU" sz="32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бытовая техника\httpfantasyflash.ruanimekartinaimagekartina10.gif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869160"/>
            <a:ext cx="7065984" cy="1988840"/>
          </a:xfrm>
        </p:spPr>
        <p:txBody>
          <a:bodyPr/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Финал </a:t>
            </a:r>
            <a:br>
              <a:rPr lang="ru-RU" sz="6000" dirty="0" smtClean="0">
                <a:latin typeface="Arial Black" pitchFamily="34" charset="0"/>
              </a:rPr>
            </a:br>
            <a:r>
              <a:rPr lang="ru-RU" sz="6000" dirty="0" smtClean="0">
                <a:latin typeface="Arial Black" pitchFamily="34" charset="0"/>
              </a:rPr>
              <a:t>Рождество 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224136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1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7632848" cy="439248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Транспорт Санта – Клауса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Рождественский старик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Добрый Санта - Клаус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4288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28016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Начало года с 1 января было установлено Юлием Цезарем в 46 году до нашей эры. В Древнем Риме этот день был посвящён богу выбора, дверей и всех начал. Назовите этого бога.</a:t>
            </a:r>
            <a:endParaRPr lang="ru-RU" sz="3600" dirty="0"/>
          </a:p>
        </p:txBody>
      </p:sp>
      <p:pic>
        <p:nvPicPr>
          <p:cNvPr id="2050" name="Picture 2" descr="C:\Users\user\Pictures\бытовая техника\iCALMX9NJ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620688"/>
            <a:ext cx="7848872" cy="5450606"/>
          </a:xfrm>
          <a:prstGeom prst="rect">
            <a:avLst/>
          </a:prstGeom>
          <a:noFill/>
        </p:spPr>
      </p:pic>
      <p:pic>
        <p:nvPicPr>
          <p:cNvPr id="4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59216" y="5373216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>
                <a:latin typeface="Arial Black" pitchFamily="34" charset="0"/>
              </a:rPr>
              <a:t>На чём путешествует Санта?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  <p:pic>
        <p:nvPicPr>
          <p:cNvPr id="7170" name="Picture 2" descr="C:\Users\user\Pictures\бытовая техника\Santa_Claus_Sleigh_Reindeer_Flyin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620688"/>
            <a:ext cx="822032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210000" cy="25922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зовут рождественского старика в США?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704664"/>
            <a:ext cx="6624736" cy="150971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звали человека, который был прообразом Санта – Клауса? </a:t>
            </a:r>
            <a:endParaRPr lang="ru-RU" sz="3600" dirty="0"/>
          </a:p>
        </p:txBody>
      </p:sp>
      <p:pic>
        <p:nvPicPr>
          <p:cNvPr id="9218" name="Picture 2" descr="C:\Users\user\Pictures\бытовая техника\agios_nikolaos_008_thum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0"/>
            <a:ext cx="5486400" cy="6858000"/>
          </a:xfrm>
          <a:prstGeom prst="rect">
            <a:avLst/>
          </a:prstGeom>
          <a:noFill/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2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Ангелы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Волхвы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Сочельник</a:t>
            </a:r>
            <a:r>
              <a:rPr lang="ru-RU" sz="4800" dirty="0" smtClean="0">
                <a:latin typeface="Arial Black" pitchFamily="34" charset="0"/>
              </a:rPr>
              <a:t>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988840"/>
            <a:ext cx="6192688" cy="388843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Кому сообщили  ангелы о рождении Спасителя мира?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 </a:t>
            </a:r>
            <a:endParaRPr lang="ru-RU" sz="3600" dirty="0"/>
          </a:p>
        </p:txBody>
      </p:sp>
      <p:pic>
        <p:nvPicPr>
          <p:cNvPr id="11266" name="Picture 2" descr="C:\Users\user\Pictures\бытовая техника\image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0"/>
            <a:ext cx="5663169" cy="6858000"/>
          </a:xfrm>
          <a:prstGeom prst="rect">
            <a:avLst/>
          </a:prstGeom>
          <a:noFill/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426024" cy="24525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Какие дары принесли волхвы? </a:t>
            </a:r>
            <a:endParaRPr lang="ru-RU" sz="3600" dirty="0"/>
          </a:p>
        </p:txBody>
      </p:sp>
      <p:pic>
        <p:nvPicPr>
          <p:cNvPr id="12290" name="Picture 2" descr="C:\Users\user\Pictures\бытовая техника\1084112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052736"/>
            <a:ext cx="7200800" cy="5106951"/>
          </a:xfrm>
          <a:prstGeom prst="rect">
            <a:avLst/>
          </a:prstGeom>
          <a:noFill/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68760"/>
            <a:ext cx="7772400" cy="47525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Рождественский сочельник — день строгого поста, им заканчивается предшествующий празднику Рождественский пост.  Какое традиционное блюдо готовили в этот день?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3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Вифлеем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Ель 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68760"/>
            <a:ext cx="7772400" cy="374441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дева Мария и Иосиф </a:t>
            </a:r>
            <a:r>
              <a:rPr lang="ru-RU" sz="3600" dirty="0" err="1" smtClean="0">
                <a:latin typeface="Arial Black" pitchFamily="34" charset="0"/>
              </a:rPr>
              <a:t>Обручник</a:t>
            </a:r>
            <a:r>
              <a:rPr lang="ru-RU" sz="3600" dirty="0" smtClean="0">
                <a:latin typeface="Arial Black" pitchFamily="34" charset="0"/>
              </a:rPr>
              <a:t>, жившие в </a:t>
            </a:r>
            <a:r>
              <a:rPr lang="ru-RU" sz="3600" dirty="0" err="1" smtClean="0">
                <a:latin typeface="Arial Black" pitchFamily="34" charset="0"/>
              </a:rPr>
              <a:t>Назарете</a:t>
            </a:r>
            <a:r>
              <a:rPr lang="ru-RU" sz="3600" dirty="0" smtClean="0">
                <a:latin typeface="Arial Black" pitchFamily="34" charset="0"/>
              </a:rPr>
              <a:t>, оказались в городе Вифлееме?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704664"/>
            <a:ext cx="7128792" cy="150971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Почему во многих странах мира символом Рождества является ель?</a:t>
            </a:r>
            <a:r>
              <a:rPr lang="ru-RU" sz="3600" b="1" dirty="0" smtClean="0">
                <a:latin typeface="Arial Black" pitchFamily="34" charset="0"/>
              </a:rPr>
              <a:t> </a:t>
            </a:r>
            <a:endParaRPr lang="ru-RU" sz="3600" dirty="0"/>
          </a:p>
        </p:txBody>
      </p:sp>
      <p:pic>
        <p:nvPicPr>
          <p:cNvPr id="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704664"/>
            <a:ext cx="7619184" cy="1509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Когда на Руси начинался год?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3074" name="Picture 2" descr="C:\Users\user\Pictures\бытовая техника\9a55ab6439131b9664ba9b02caca30bc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бытовая техника\68903953_9685ad2d75a4666e8a540cda4b95c52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545" y="0"/>
            <a:ext cx="91490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Натали - Новогодние Игр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2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6632"/>
            <a:ext cx="7772400" cy="640871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400" dirty="0" smtClean="0">
                <a:hlinkClick r:id="rId2"/>
              </a:rPr>
              <a:t>Ресурсы:</a:t>
            </a: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://im5-tub-ru.yandex.net/i?id=95627979-18-72&amp;n=21</a:t>
            </a:r>
            <a:r>
              <a:rPr lang="ru-RU" sz="2400" dirty="0" smtClean="0"/>
              <a:t> – бог Янус</a:t>
            </a:r>
          </a:p>
          <a:p>
            <a:r>
              <a:rPr lang="en-US" sz="2400" dirty="0" smtClean="0">
                <a:hlinkClick r:id="rId3"/>
              </a:rPr>
              <a:t>http://im8-tub-ru.yandex.net/i?id=70269949-35-72&amp;n=21</a:t>
            </a:r>
            <a:r>
              <a:rPr lang="ru-RU" sz="2400" dirty="0" smtClean="0"/>
              <a:t> – заставка к передаче «Умницы и умники»</a:t>
            </a:r>
          </a:p>
          <a:p>
            <a:r>
              <a:rPr lang="en-US" sz="2400" dirty="0" smtClean="0">
                <a:hlinkClick r:id="rId4"/>
              </a:rPr>
              <a:t>http://img.narodna.pravda.com.ua/images/doc/4/4/440dd-027antropov0ptpetra1grm.preview.jpg</a:t>
            </a:r>
            <a:r>
              <a:rPr lang="ru-RU" sz="2400" dirty="0" smtClean="0"/>
              <a:t> - Пётр Первый </a:t>
            </a:r>
          </a:p>
          <a:p>
            <a:r>
              <a:rPr lang="en-US" sz="2400" dirty="0" smtClean="0">
                <a:hlinkClick r:id="rId5"/>
              </a:rPr>
              <a:t>http://lgkp500.clan.su/_ph/14/2/587186482.gif</a:t>
            </a:r>
            <a:r>
              <a:rPr lang="ru-RU" sz="2400" dirty="0" smtClean="0"/>
              <a:t> - анимированное изображение ёлочки (маленькая)</a:t>
            </a:r>
          </a:p>
          <a:p>
            <a:r>
              <a:rPr lang="en-US" sz="2400" dirty="0" smtClean="0">
                <a:hlinkClick r:id="rId6"/>
              </a:rPr>
              <a:t>http://im6-tub-ru.yandex.net/i?id=250718770-69-72&amp;n=21</a:t>
            </a:r>
            <a:r>
              <a:rPr lang="ru-RU" sz="2400" dirty="0" smtClean="0"/>
              <a:t> – подарок</a:t>
            </a:r>
          </a:p>
          <a:p>
            <a:r>
              <a:rPr lang="en-US" sz="2400" dirty="0" smtClean="0">
                <a:hlinkClick r:id="rId7"/>
              </a:rPr>
              <a:t>http://img0.liveinternet.ru/images/attach/c/6/93/484/93484746_1a3418d81ef9.gif</a:t>
            </a:r>
            <a:r>
              <a:rPr lang="ru-RU" sz="2400" dirty="0" smtClean="0"/>
              <a:t> - анимированное изображение ёлочки </a:t>
            </a:r>
          </a:p>
          <a:p>
            <a:r>
              <a:rPr lang="en-US" sz="2400" dirty="0" smtClean="0">
                <a:hlinkClick r:id="rId8"/>
              </a:rPr>
              <a:t>http://im6-tub-ru.yandex.net/i?id=30059562-63-72&amp;n=21</a:t>
            </a:r>
            <a:r>
              <a:rPr lang="ru-RU" sz="2400" dirty="0" smtClean="0"/>
              <a:t> – японский колокол</a:t>
            </a:r>
          </a:p>
          <a:p>
            <a:r>
              <a:rPr lang="en-US" sz="2400" dirty="0" smtClean="0">
                <a:hlinkClick r:id="rId9"/>
              </a:rPr>
              <a:t>http://im3-tub-ru.yandex.net/i?id=122856167-41-72&amp;n=21</a:t>
            </a:r>
            <a:r>
              <a:rPr lang="ru-RU" sz="2400" dirty="0" smtClean="0"/>
              <a:t> – Пэр </a:t>
            </a:r>
            <a:r>
              <a:rPr lang="ru-RU" sz="2400" dirty="0" err="1" smtClean="0"/>
              <a:t>Ноэль</a:t>
            </a:r>
            <a:endParaRPr lang="ru-RU" sz="2400" dirty="0" smtClean="0"/>
          </a:p>
          <a:p>
            <a:r>
              <a:rPr lang="en-US" sz="2400" dirty="0" smtClean="0">
                <a:hlinkClick r:id="rId10"/>
              </a:rPr>
              <a:t>http://vmusice.net/mp3/%F3%EC%ED%E8%EA%E8%2B%E8%2B%F3%EC%ED%E8%F6%FB</a:t>
            </a:r>
            <a:r>
              <a:rPr lang="ru-RU" sz="2400" dirty="0" smtClean="0"/>
              <a:t> – музыкальная заставка к передаче «Умницы и умники»</a:t>
            </a:r>
          </a:p>
          <a:p>
            <a:r>
              <a:rPr lang="en-US" sz="2400" dirty="0" smtClean="0">
                <a:hlinkClick r:id="rId11"/>
              </a:rPr>
              <a:t>http://dl10.glitter-graphics.net/pub/193/193380ltcn725p55.gif</a:t>
            </a:r>
            <a:r>
              <a:rPr lang="ru-RU" sz="2400" dirty="0" smtClean="0"/>
              <a:t> - анимированное изображение </a:t>
            </a:r>
          </a:p>
          <a:p>
            <a:r>
              <a:rPr lang="en-US" sz="2400" dirty="0" smtClean="0">
                <a:hlinkClick r:id="rId12"/>
              </a:rPr>
              <a:t>http://muzyaka.com/song/5249</a:t>
            </a:r>
            <a:r>
              <a:rPr lang="ru-RU" sz="2400" dirty="0" smtClean="0"/>
              <a:t> - «В лесу родилась ёлочка»</a:t>
            </a:r>
          </a:p>
          <a:p>
            <a:r>
              <a:rPr lang="en-US" sz="2400" dirty="0" smtClean="0">
                <a:hlinkClick r:id="rId13"/>
              </a:rPr>
              <a:t>http://www.audiopoisk.com/track/detskie-pesni/mp3/malen_koi-elo4ke/</a:t>
            </a:r>
            <a:r>
              <a:rPr lang="ru-RU" sz="2400" dirty="0" smtClean="0"/>
              <a:t> - «Маленькой ёлочке холодно зимой»</a:t>
            </a:r>
          </a:p>
          <a:p>
            <a:r>
              <a:rPr lang="en-US" sz="2400" dirty="0" smtClean="0">
                <a:hlinkClick r:id="rId14"/>
              </a:rPr>
              <a:t>http://vmusice.net/mp3/%CF%E5%F1%ED%FF%2B%EE%2B%F1%ED%E5%E6%E8%ED%EA%E5</a:t>
            </a:r>
            <a:r>
              <a:rPr lang="ru-RU" sz="2400" dirty="0" smtClean="0"/>
              <a:t> – песня «Снежинка»</a:t>
            </a:r>
          </a:p>
          <a:p>
            <a:r>
              <a:rPr lang="en-US" sz="2400" dirty="0" smtClean="0">
                <a:hlinkClick r:id="rId15"/>
              </a:rPr>
              <a:t>http://im8-tub-ru.yandex.net/i?id=51481349-53-72&amp;n=21</a:t>
            </a:r>
            <a:r>
              <a:rPr lang="ru-RU" sz="2400" dirty="0" smtClean="0"/>
              <a:t> – анимированное изображение Рождество</a:t>
            </a:r>
          </a:p>
          <a:p>
            <a:endParaRPr lang="ru-RU" sz="2400" dirty="0" smtClean="0"/>
          </a:p>
          <a:p>
            <a:r>
              <a:rPr lang="en-US" sz="2400" dirty="0" smtClean="0">
                <a:hlinkClick r:id="rId16"/>
              </a:rPr>
              <a:t>http://www.operationlettertosanta.com/Christmas%20images/Wallpapers/witch_broom.jpg</a:t>
            </a:r>
            <a:r>
              <a:rPr lang="ru-RU" sz="2400" dirty="0" smtClean="0"/>
              <a:t> - </a:t>
            </a:r>
            <a:r>
              <a:rPr lang="ru-RU" sz="2400" dirty="0" err="1" smtClean="0"/>
              <a:t>Бефана</a:t>
            </a:r>
            <a:endParaRPr lang="ru-RU" sz="2400" dirty="0" smtClean="0"/>
          </a:p>
          <a:p>
            <a:r>
              <a:rPr lang="en-US" dirty="0" smtClean="0">
                <a:hlinkClick r:id="rId17"/>
              </a:rPr>
              <a:t>http://s18.rimg.info/9a55ab6439131b9664ba9b02caca30bc.gif</a:t>
            </a:r>
            <a:r>
              <a:rPr lang="ru-RU" dirty="0" smtClean="0"/>
              <a:t> - анимированный снеговик</a:t>
            </a:r>
          </a:p>
          <a:p>
            <a:r>
              <a:rPr lang="en-US" dirty="0" smtClean="0">
                <a:hlinkClick r:id="rId18"/>
              </a:rPr>
              <a:t>http://media.pskovlive.ru/files/2010-06-02_10-33-07.jpg</a:t>
            </a:r>
            <a:r>
              <a:rPr lang="ru-RU" dirty="0" smtClean="0"/>
              <a:t> - Щелкунчик</a:t>
            </a:r>
          </a:p>
          <a:p>
            <a:r>
              <a:rPr lang="en-US" dirty="0" smtClean="0">
                <a:hlinkClick r:id="rId19"/>
              </a:rPr>
              <a:t>http://im8-tub-ru.yandex.net/i?id=397425841-25-72&amp;n=21</a:t>
            </a:r>
            <a:r>
              <a:rPr lang="ru-RU" dirty="0" smtClean="0"/>
              <a:t> – кадр мультфильма «Падал прошлогодний снег»</a:t>
            </a:r>
          </a:p>
          <a:p>
            <a:r>
              <a:rPr lang="en-US" dirty="0" smtClean="0">
                <a:hlinkClick r:id="rId20"/>
              </a:rPr>
              <a:t>http://img-fotki.yandex.ru/get/4418/64520380.1a/0_6caf6_9b4d5b34</a:t>
            </a:r>
            <a:r>
              <a:rPr lang="ru-RU" dirty="0" smtClean="0"/>
              <a:t> - Снегурочка</a:t>
            </a:r>
          </a:p>
          <a:p>
            <a:r>
              <a:rPr lang="en-US" dirty="0" smtClean="0">
                <a:hlinkClick r:id="rId21"/>
              </a:rPr>
              <a:t>http://www.talismancoins.com/catalog/Santa_Claus_Sleigh_Reindeer_Flying.jpg</a:t>
            </a:r>
            <a:r>
              <a:rPr lang="ru-RU" dirty="0" smtClean="0"/>
              <a:t> - Санта - Клаус</a:t>
            </a:r>
          </a:p>
          <a:p>
            <a:r>
              <a:rPr lang="en-US" dirty="0" smtClean="0">
                <a:hlinkClick r:id="rId22"/>
              </a:rPr>
              <a:t>http://muzyaka.com/download/436</a:t>
            </a:r>
            <a:r>
              <a:rPr lang="ru-RU" dirty="0" smtClean="0"/>
              <a:t> - «Кабы не было зимы»</a:t>
            </a:r>
          </a:p>
          <a:p>
            <a:r>
              <a:rPr lang="en-US" dirty="0" smtClean="0">
                <a:hlinkClick r:id="rId23"/>
              </a:rPr>
              <a:t>http://muzyaka.com/download/2241</a:t>
            </a:r>
            <a:r>
              <a:rPr lang="ru-RU" dirty="0" smtClean="0"/>
              <a:t> - песня «Новогодние игрушки»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04664"/>
            <a:ext cx="7772400" cy="645333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400" smtClean="0">
                <a:hlinkClick r:id="rId2"/>
              </a:rPr>
              <a:t>Ресурсы:</a:t>
            </a: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://img1.liveinternet.ru/images/attach/c/2/67/802/67802375_Velikiy_Ustyug__tam_gde_zhivet_Ded_Moroz.jpg</a:t>
            </a:r>
            <a:r>
              <a:rPr lang="ru-RU" sz="2400" dirty="0" smtClean="0"/>
              <a:t> - изображение Деда Мороза и Снегурочки</a:t>
            </a:r>
          </a:p>
          <a:p>
            <a:r>
              <a:rPr lang="en-US" sz="2400" dirty="0" smtClean="0">
                <a:hlinkClick r:id="rId3"/>
              </a:rPr>
              <a:t>http://img0.liveinternet.ru/images/attach/c/2/68/903/68903953_9685ad2d75a4666e8a540cda4b95c521.gif</a:t>
            </a:r>
            <a:r>
              <a:rPr lang="ru-RU" sz="2400" dirty="0" smtClean="0"/>
              <a:t> - анимированное изображение детей у ёлочки</a:t>
            </a:r>
          </a:p>
          <a:p>
            <a:r>
              <a:rPr lang="en-US" sz="2400" dirty="0" smtClean="0">
                <a:hlinkClick r:id="rId4"/>
              </a:rPr>
              <a:t>http://dl6.glitter-graphics.net/pub/664/664426cpp7wcuho5.gif</a:t>
            </a:r>
            <a:r>
              <a:rPr lang="ru-RU" sz="2400" dirty="0" smtClean="0"/>
              <a:t> - анимированное изображение зимы</a:t>
            </a:r>
          </a:p>
          <a:p>
            <a:r>
              <a:rPr lang="en-US" sz="2400" dirty="0" smtClean="0">
                <a:hlinkClick r:id="rId5"/>
              </a:rPr>
              <a:t>http://upload.wikimedia.org/wikipedia/commons/thumb/b/be/Residenz_von_Vaeterchen_Frost.jpg/800px-Residenz_von_Vaeterchen_Frost.jpg</a:t>
            </a:r>
            <a:r>
              <a:rPr lang="ru-RU" sz="2400" dirty="0" smtClean="0"/>
              <a:t> - Великий Устюг</a:t>
            </a:r>
          </a:p>
          <a:p>
            <a:r>
              <a:rPr lang="en-US" sz="2400" dirty="0" smtClean="0">
                <a:hlinkClick r:id="rId6"/>
              </a:rPr>
              <a:t>http://teremsnegurochki.ru/images/tymba/b146.jpg</a:t>
            </a:r>
            <a:r>
              <a:rPr lang="ru-RU" sz="2400" dirty="0" smtClean="0"/>
              <a:t> - фото терем Снегурочки</a:t>
            </a:r>
          </a:p>
          <a:p>
            <a:r>
              <a:rPr lang="en-US" sz="2400" dirty="0" smtClean="0">
                <a:hlinkClick r:id="rId7"/>
              </a:rPr>
              <a:t>http://lampada.in.ua/wp-content/uploads/2011/12/agios_nikolaos_008_thumb.jpg</a:t>
            </a:r>
            <a:r>
              <a:rPr lang="ru-RU" sz="2400" dirty="0" smtClean="0"/>
              <a:t> - Николай Чудотворец</a:t>
            </a:r>
          </a:p>
          <a:p>
            <a:r>
              <a:rPr lang="en-US" sz="2400" dirty="0" smtClean="0">
                <a:hlinkClick r:id="rId8"/>
              </a:rPr>
              <a:t>http://hram-rb.narod.ru/blizkie_dali.files/image014.jpg</a:t>
            </a:r>
            <a:r>
              <a:rPr lang="ru-RU" sz="2400" dirty="0" smtClean="0"/>
              <a:t> - ангелы возвещают пастухам о рождении Иисуса</a:t>
            </a:r>
          </a:p>
          <a:p>
            <a:r>
              <a:rPr lang="en-US" sz="2400" dirty="0" smtClean="0">
                <a:hlinkClick r:id="rId9"/>
              </a:rPr>
              <a:t>http://www.golden-ship.ru/_ph/288/108411295.jpg</a:t>
            </a:r>
            <a:r>
              <a:rPr lang="ru-RU" sz="2400" dirty="0" smtClean="0"/>
              <a:t> - поклонение волхвов</a:t>
            </a:r>
          </a:p>
          <a:p>
            <a:r>
              <a:rPr lang="en-US" sz="2400" dirty="0" smtClean="0">
                <a:hlinkClick r:id="rId10"/>
              </a:rPr>
              <a:t>http://im5-tub-ru.yandex.net/i?id=621305631-54-72&amp;n=21</a:t>
            </a:r>
            <a:r>
              <a:rPr lang="ru-RU" sz="2400" dirty="0" smtClean="0"/>
              <a:t> – Умка</a:t>
            </a:r>
          </a:p>
          <a:p>
            <a:r>
              <a:rPr lang="en-US" dirty="0" smtClean="0">
                <a:hlinkClick r:id="rId11"/>
              </a:rPr>
              <a:t>http://im6-tub-ru.yandex.net/i?id=264555511-68-72&amp;n=21</a:t>
            </a:r>
            <a:r>
              <a:rPr lang="ru-RU" dirty="0" smtClean="0"/>
              <a:t> – «Чук и Гек» А.Гайдара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620688"/>
            <a:ext cx="4392488" cy="612068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С 1700 года по указу царя в России Новый год стали праздновать, как и в других европейских странах, 1 января. Кто же издал такой указ? </a:t>
            </a:r>
            <a:endParaRPr lang="ru-RU" sz="3600" dirty="0"/>
          </a:p>
        </p:txBody>
      </p:sp>
      <p:pic>
        <p:nvPicPr>
          <p:cNvPr id="4098" name="Picture 2" descr="C:\Users\user\Pictures\бытовая техника\440dd-027antropov0ptpetra1grm_previ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-15491"/>
            <a:ext cx="4032448" cy="6873491"/>
          </a:xfrm>
          <a:prstGeom prst="rect">
            <a:avLst/>
          </a:prstGeom>
          <a:noFill/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2 этап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  <a:hlinkClick r:id="rId2" action="ppaction://hlinksldjump"/>
              </a:rPr>
              <a:t>Колокола 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3" action="ppaction://hlinksldjump"/>
              </a:rPr>
              <a:t>Франция</a:t>
            </a:r>
            <a:endParaRPr lang="ru-RU" sz="4800" dirty="0" smtClean="0">
              <a:latin typeface="Arial Black" pitchFamily="34" charset="0"/>
            </a:endParaRPr>
          </a:p>
          <a:p>
            <a:pPr algn="ctr"/>
            <a:r>
              <a:rPr lang="ru-RU" sz="4800" dirty="0" smtClean="0">
                <a:latin typeface="Arial Black" pitchFamily="34" charset="0"/>
                <a:hlinkClick r:id="rId4" action="ppaction://hlinksldjump"/>
              </a:rPr>
              <a:t>12 виноградин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C:\Users\user\Pictures\бытовая техника\a0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3619500"/>
            <a:ext cx="22098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268760"/>
            <a:ext cx="7403160" cy="43924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 новогоднюю ночь в этом государстве 108 раз звонят в колокола. Каждый удар колокола соответствует одному из пороков. Назовите это государство</a:t>
            </a:r>
            <a:endParaRPr lang="ru-RU" sz="3600" dirty="0"/>
          </a:p>
        </p:txBody>
      </p:sp>
      <p:pic>
        <p:nvPicPr>
          <p:cNvPr id="4" name="Picture 2" descr="C:\Users\user\Pictures\бытовая техника\iCASUGAS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548680"/>
            <a:ext cx="7416824" cy="556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700808"/>
            <a:ext cx="4824536" cy="251356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Как зовут французского Деда Мороза? </a:t>
            </a:r>
            <a:endParaRPr lang="ru-RU" sz="4000" dirty="0"/>
          </a:p>
        </p:txBody>
      </p:sp>
      <p:pic>
        <p:nvPicPr>
          <p:cNvPr id="4" name="Picture 2" descr="C:\Users\user\Pictures\бытовая техника\iCAO226Y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908720"/>
            <a:ext cx="4680520" cy="516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Pictures\бытовая техника\9a55ab6439131b9664ba9b02caca30bc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68344" y="5382344"/>
            <a:ext cx="1475656" cy="1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1004</Words>
  <Application>Microsoft Office PowerPoint</Application>
  <PresentationFormat>Экран (4:3)</PresentationFormat>
  <Paragraphs>119</Paragraphs>
  <Slides>52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Поток</vt:lpstr>
      <vt:lpstr>Слайд 1</vt:lpstr>
      <vt:lpstr>Слайд 2</vt:lpstr>
      <vt:lpstr>1 этап</vt:lpstr>
      <vt:lpstr>Слайд 4</vt:lpstr>
      <vt:lpstr>Слайд 5</vt:lpstr>
      <vt:lpstr>Слайд 6</vt:lpstr>
      <vt:lpstr>2 этап</vt:lpstr>
      <vt:lpstr>Слайд 8</vt:lpstr>
      <vt:lpstr>Слайд 9</vt:lpstr>
      <vt:lpstr>Слайд 10</vt:lpstr>
      <vt:lpstr>3 этап</vt:lpstr>
      <vt:lpstr>Слайд 12</vt:lpstr>
      <vt:lpstr>Слайд 13</vt:lpstr>
      <vt:lpstr>2 агон  Песни, фильмы, мультфильмы…</vt:lpstr>
      <vt:lpstr>1 этап</vt:lpstr>
      <vt:lpstr>Слайд 16</vt:lpstr>
      <vt:lpstr>Слайд 17</vt:lpstr>
      <vt:lpstr>Слайд 18</vt:lpstr>
      <vt:lpstr>2 этап</vt:lpstr>
      <vt:lpstr>Слайд 20</vt:lpstr>
      <vt:lpstr>Слайд 21</vt:lpstr>
      <vt:lpstr>Слайд 22</vt:lpstr>
      <vt:lpstr>3 этап</vt:lpstr>
      <vt:lpstr>Слайд 24</vt:lpstr>
      <vt:lpstr>Слайд 25</vt:lpstr>
      <vt:lpstr>3 агон С Новым годом!</vt:lpstr>
      <vt:lpstr>1 этап</vt:lpstr>
      <vt:lpstr>Слайд 28</vt:lpstr>
      <vt:lpstr>Слайд 29</vt:lpstr>
      <vt:lpstr>Слайд 30</vt:lpstr>
      <vt:lpstr>2 этап</vt:lpstr>
      <vt:lpstr>Слайд 32</vt:lpstr>
      <vt:lpstr>Слайд 33</vt:lpstr>
      <vt:lpstr>Слайд 34</vt:lpstr>
      <vt:lpstr>3 этап</vt:lpstr>
      <vt:lpstr>Слайд 36</vt:lpstr>
      <vt:lpstr>Слайд 37</vt:lpstr>
      <vt:lpstr>Финал  Рождество </vt:lpstr>
      <vt:lpstr>1 этап</vt:lpstr>
      <vt:lpstr> </vt:lpstr>
      <vt:lpstr> </vt:lpstr>
      <vt:lpstr>Слайд 42</vt:lpstr>
      <vt:lpstr>2 этап</vt:lpstr>
      <vt:lpstr>Слайд 44</vt:lpstr>
      <vt:lpstr>Слайд 45</vt:lpstr>
      <vt:lpstr>Слайд 46</vt:lpstr>
      <vt:lpstr>3 этап</vt:lpstr>
      <vt:lpstr>Слайд 48</vt:lpstr>
      <vt:lpstr>Слайд 49</vt:lpstr>
      <vt:lpstr>Слайд 50</vt:lpstr>
      <vt:lpstr>Слайд 51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2013-01-28T16:20:09Z</dcterms:created>
  <dcterms:modified xsi:type="dcterms:W3CDTF">2013-01-30T04:11:15Z</dcterms:modified>
</cp:coreProperties>
</file>