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64" r:id="rId3"/>
    <p:sldId id="265" r:id="rId4"/>
    <p:sldId id="266" r:id="rId5"/>
    <p:sldId id="262" r:id="rId6"/>
    <p:sldId id="268" r:id="rId7"/>
    <p:sldId id="270" r:id="rId8"/>
    <p:sldId id="269" r:id="rId9"/>
    <p:sldId id="256" r:id="rId10"/>
    <p:sldId id="258" r:id="rId11"/>
    <p:sldId id="259" r:id="rId12"/>
    <p:sldId id="271" r:id="rId13"/>
    <p:sldId id="272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E4F8"/>
    <a:srgbClr val="2ED0F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48DA-C4D5-4CA7-A3D9-8FAA12E4600C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9090584-F7FB-4D34-9F3F-8AB3836BB0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48DA-C4D5-4CA7-A3D9-8FAA12E4600C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0584-F7FB-4D34-9F3F-8AB3836BB0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48DA-C4D5-4CA7-A3D9-8FAA12E4600C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0584-F7FB-4D34-9F3F-8AB3836BB0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48DA-C4D5-4CA7-A3D9-8FAA12E4600C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9090584-F7FB-4D34-9F3F-8AB3836BB0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48DA-C4D5-4CA7-A3D9-8FAA12E4600C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0584-F7FB-4D34-9F3F-8AB3836BB0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48DA-C4D5-4CA7-A3D9-8FAA12E4600C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0584-F7FB-4D34-9F3F-8AB3836BB0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48DA-C4D5-4CA7-A3D9-8FAA12E4600C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9090584-F7FB-4D34-9F3F-8AB3836BB0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48DA-C4D5-4CA7-A3D9-8FAA12E4600C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0584-F7FB-4D34-9F3F-8AB3836BB0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48DA-C4D5-4CA7-A3D9-8FAA12E4600C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0584-F7FB-4D34-9F3F-8AB3836BB0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48DA-C4D5-4CA7-A3D9-8FAA12E4600C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0584-F7FB-4D34-9F3F-8AB3836BB0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148DA-C4D5-4CA7-A3D9-8FAA12E4600C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0584-F7FB-4D34-9F3F-8AB3836BB0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8E148DA-C4D5-4CA7-A3D9-8FAA12E4600C}" type="datetimeFigureOut">
              <a:rPr lang="ru-RU" smtClean="0"/>
              <a:pPr/>
              <a:t>11.04.2013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9090584-F7FB-4D34-9F3F-8AB3836BB0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7.xml"/><Relationship Id="rId7" Type="http://schemas.openxmlformats.org/officeDocument/2006/relationships/slide" Target="slide12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slide" Target="slide10.xml"/><Relationship Id="rId4" Type="http://schemas.openxmlformats.org/officeDocument/2006/relationships/slide" Target="slide13.xml"/><Relationship Id="rId9" Type="http://schemas.openxmlformats.org/officeDocument/2006/relationships/slide" Target="slide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slide" Target="slide5.xml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285861"/>
            <a:ext cx="8458200" cy="242889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Использование новых технологий для повышения качества знаний и познавательной активности учащихся </a:t>
            </a:r>
            <a:br>
              <a:rPr lang="ru-RU" dirty="0" smtClean="0"/>
            </a:br>
            <a:r>
              <a:rPr lang="ru-RU" dirty="0" smtClean="0"/>
              <a:t>на уроке математики на этапе устного счёта.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218600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Задания для устной работы  6 класс. </a:t>
            </a:r>
          </a:p>
          <a:p>
            <a:r>
              <a:rPr lang="ru-RU" sz="3600" dirty="0" smtClean="0"/>
              <a:t>                     Герасимова Елена Ивановна </a:t>
            </a:r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15,3+20,2=</a:t>
            </a:r>
          </a:p>
          <a:p>
            <a:r>
              <a:rPr lang="ru-RU" dirty="0" smtClean="0"/>
              <a:t>3,15+10,43=</a:t>
            </a:r>
          </a:p>
          <a:p>
            <a:r>
              <a:rPr lang="ru-RU" dirty="0" smtClean="0"/>
              <a:t>5,02+4,8=</a:t>
            </a:r>
          </a:p>
          <a:p>
            <a:r>
              <a:rPr lang="ru-RU" dirty="0" smtClean="0"/>
              <a:t>7-1,3=</a:t>
            </a:r>
          </a:p>
          <a:p>
            <a:r>
              <a:rPr lang="ru-RU" dirty="0" smtClean="0"/>
              <a:t>59,1-27=</a:t>
            </a:r>
          </a:p>
          <a:p>
            <a:r>
              <a:rPr lang="ru-RU" dirty="0" smtClean="0"/>
              <a:t>5,2+2,4=</a:t>
            </a:r>
          </a:p>
          <a:p>
            <a:r>
              <a:rPr lang="ru-RU" dirty="0" smtClean="0"/>
              <a:t>4,9+6,1=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572396" y="5214950"/>
            <a:ext cx="1000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35,5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215074" y="2786058"/>
            <a:ext cx="1357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13,58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7572396" y="4214818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9,82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6215074" y="4000504"/>
            <a:ext cx="1357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5,7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7215206" y="3286124"/>
            <a:ext cx="1643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32,1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7715272" y="1785926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7,6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6143636" y="1857364"/>
            <a:ext cx="1428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11</a:t>
            </a:r>
            <a:endParaRPr lang="ru-RU" sz="3200" dirty="0"/>
          </a:p>
        </p:txBody>
      </p:sp>
      <p:sp>
        <p:nvSpPr>
          <p:cNvPr id="13" name="Горизонтальный свиток 12"/>
          <p:cNvSpPr/>
          <p:nvPr/>
        </p:nvSpPr>
        <p:spPr>
          <a:xfrm>
            <a:off x="714348" y="285728"/>
            <a:ext cx="6215106" cy="8572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u="sng" dirty="0" smtClean="0">
                <a:solidFill>
                  <a:srgbClr val="0070C0"/>
                </a:solidFill>
              </a:rPr>
              <a:t>Вычислите</a:t>
            </a:r>
            <a:endParaRPr lang="ru-RU" sz="3200" u="sng" dirty="0">
              <a:solidFill>
                <a:srgbClr val="0070C0"/>
              </a:solidFill>
            </a:endParaRPr>
          </a:p>
        </p:txBody>
      </p:sp>
      <p:pic>
        <p:nvPicPr>
          <p:cNvPr id="14" name="Рисунок 13" descr="5242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285728"/>
            <a:ext cx="1674058" cy="1362224"/>
          </a:xfrm>
          <a:prstGeom prst="rect">
            <a:avLst/>
          </a:prstGeom>
        </p:spPr>
      </p:pic>
      <p:sp>
        <p:nvSpPr>
          <p:cNvPr id="15" name="Управляющая кнопка: назад 14">
            <a:hlinkClick r:id="rId3" action="ppaction://hlinksldjump" highlightClick="1"/>
          </p:cNvPr>
          <p:cNvSpPr/>
          <p:nvPr/>
        </p:nvSpPr>
        <p:spPr>
          <a:xfrm>
            <a:off x="8215338" y="6286520"/>
            <a:ext cx="285752" cy="28575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974 -0.26405 -0.19462 -0.5281 -0.27049 -0.62012 C -0.34635 -0.71214 -0.42483 -0.5637 -0.45573 -0.55237 " pathEditMode="relative" ptsTypes="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5723E-6 L -0.12465 -0.19884 L -0.30989 -0.09619 " pathEditMode="relative" ptsTypes="A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52601E-6 L -0.16076 -0.5304 L -0.5099 -0.22266 " pathEditMode="relative" ptsTypes="A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56 -0.02196 L -0.11076 -0.31445 L -0.46649 -0.10705 " pathEditMode="relative" rAng="0" ptsTypes="A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" y="-1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274 -0.00232 C -0.02465 -0.22706 -0.12188 -0.4518 -0.22726 -0.43677 C -0.33264 -0.42174 -0.44635 -0.16717 -0.5599 0.08739 " pathEditMode="relative" rAng="0" ptsTypes="a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6" y="-1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93 -0.03098 C 0.08941 -0.18451 0.08906 -0.33804 -0.01997 -0.26682 C -0.12899 -0.19561 -0.47344 0.28624 -0.56406 0.39676 " pathEditMode="relative" rAng="0" ptsTypes="aaA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7" y="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19 0.01041 C 0.01233 -0.01572 0.01701 -0.06427 -0.00816 -0.07468 C -0.01233 -0.07861 -0.01701 -0.08138 -0.02118 -0.08555 C -0.03247 -0.09688 -0.02135 -0.08924 -0.02951 -0.09433 L -0.43108 0.49064 " pathEditMode="relative" rAng="0" ptsTypes="fffAA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" y="1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До единиц:</a:t>
            </a:r>
          </a:p>
          <a:p>
            <a:r>
              <a:rPr lang="ru-RU" dirty="0" smtClean="0"/>
              <a:t>15,38≈</a:t>
            </a:r>
          </a:p>
          <a:p>
            <a:r>
              <a:rPr lang="ru-RU" dirty="0" smtClean="0"/>
              <a:t>29,61≈</a:t>
            </a:r>
          </a:p>
          <a:p>
            <a:r>
              <a:rPr lang="ru-RU" dirty="0" smtClean="0"/>
              <a:t>204,893≈</a:t>
            </a:r>
          </a:p>
          <a:p>
            <a:r>
              <a:rPr lang="ru-RU" dirty="0" smtClean="0"/>
              <a:t>1,9≈</a:t>
            </a:r>
          </a:p>
          <a:p>
            <a:r>
              <a:rPr lang="ru-RU" dirty="0" smtClean="0"/>
              <a:t>23,63≈</a:t>
            </a:r>
          </a:p>
          <a:p>
            <a:r>
              <a:rPr lang="ru-RU" dirty="0" smtClean="0"/>
              <a:t>586,49≈</a:t>
            </a:r>
          </a:p>
          <a:p>
            <a:r>
              <a:rPr lang="ru-RU" dirty="0" smtClean="0"/>
              <a:t>0,45≈</a:t>
            </a:r>
          </a:p>
          <a:p>
            <a:r>
              <a:rPr lang="ru-RU" dirty="0" smtClean="0"/>
              <a:t>0,6≈</a:t>
            </a:r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До десятых:</a:t>
            </a:r>
          </a:p>
          <a:p>
            <a:r>
              <a:rPr lang="ru-RU" dirty="0" smtClean="0"/>
              <a:t>6,545≈</a:t>
            </a:r>
          </a:p>
          <a:p>
            <a:r>
              <a:rPr lang="ru-RU" dirty="0" smtClean="0"/>
              <a:t>24,37≈</a:t>
            </a:r>
          </a:p>
          <a:p>
            <a:r>
              <a:rPr lang="ru-RU" dirty="0" smtClean="0"/>
              <a:t>0,423≈</a:t>
            </a:r>
          </a:p>
          <a:p>
            <a:r>
              <a:rPr lang="ru-RU" dirty="0" smtClean="0"/>
              <a:t>231,6723≈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До сотых:</a:t>
            </a:r>
          </a:p>
          <a:p>
            <a:r>
              <a:rPr lang="ru-RU" dirty="0" smtClean="0"/>
              <a:t>5,5632≈</a:t>
            </a:r>
          </a:p>
          <a:p>
            <a:r>
              <a:rPr lang="ru-RU" dirty="0" smtClean="0"/>
              <a:t>0,342≈</a:t>
            </a:r>
          </a:p>
          <a:p>
            <a:r>
              <a:rPr lang="ru-RU" dirty="0" smtClean="0"/>
              <a:t>345,019≈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071670" y="2071678"/>
            <a:ext cx="928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15</a:t>
            </a:r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2000232" y="2643182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30</a:t>
            </a:r>
            <a:endParaRPr lang="ru-RU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2357422" y="3143248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205</a:t>
            </a:r>
            <a:endParaRPr lang="ru-RU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1571604" y="3643314"/>
            <a:ext cx="785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</a:t>
            </a:r>
            <a:endParaRPr lang="ru-RU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1928794" y="4214818"/>
            <a:ext cx="928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24</a:t>
            </a:r>
            <a:endParaRPr lang="ru-RU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2143108" y="4714884"/>
            <a:ext cx="1143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586</a:t>
            </a:r>
            <a:endParaRPr lang="ru-RU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1785918" y="5214950"/>
            <a:ext cx="857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0</a:t>
            </a:r>
            <a:endParaRPr lang="ru-RU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1500166" y="5715016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</a:t>
            </a:r>
            <a:endParaRPr lang="ru-RU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6357950" y="2143116"/>
            <a:ext cx="857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6,5</a:t>
            </a:r>
            <a:endParaRPr lang="ru-RU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6357950" y="2643182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24,4</a:t>
            </a:r>
            <a:endParaRPr lang="ru-RU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6429388" y="3143248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0,4</a:t>
            </a:r>
            <a:endParaRPr lang="ru-RU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6929454" y="3643314"/>
            <a:ext cx="1357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231,7</a:t>
            </a:r>
            <a:endParaRPr lang="ru-RU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6500826" y="4643446"/>
            <a:ext cx="157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5,56</a:t>
            </a:r>
            <a:endParaRPr lang="ru-RU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6429388" y="5214950"/>
            <a:ext cx="157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0,34</a:t>
            </a:r>
            <a:endParaRPr lang="ru-RU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6572264" y="5715016"/>
            <a:ext cx="1428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345,02</a:t>
            </a:r>
            <a:endParaRPr lang="ru-RU" sz="2800" dirty="0"/>
          </a:p>
        </p:txBody>
      </p:sp>
      <p:sp>
        <p:nvSpPr>
          <p:cNvPr id="28" name="Горизонтальный свиток 27"/>
          <p:cNvSpPr/>
          <p:nvPr/>
        </p:nvSpPr>
        <p:spPr>
          <a:xfrm>
            <a:off x="714348" y="357166"/>
            <a:ext cx="7358114" cy="10001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1643042" y="571480"/>
            <a:ext cx="6215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u="sng" dirty="0" smtClean="0">
                <a:solidFill>
                  <a:srgbClr val="0070C0"/>
                </a:solidFill>
              </a:rPr>
              <a:t>Округлите</a:t>
            </a:r>
            <a:endParaRPr lang="ru-RU" sz="3200" u="sng" dirty="0">
              <a:solidFill>
                <a:srgbClr val="0070C0"/>
              </a:solidFill>
            </a:endParaRPr>
          </a:p>
        </p:txBody>
      </p:sp>
      <p:sp>
        <p:nvSpPr>
          <p:cNvPr id="30" name="Управляющая кнопка: назад 29">
            <a:hlinkClick r:id="rId2" action="ppaction://hlinksldjump" highlightClick="1"/>
          </p:cNvPr>
          <p:cNvSpPr/>
          <p:nvPr/>
        </p:nvSpPr>
        <p:spPr>
          <a:xfrm>
            <a:off x="7929586" y="6429396"/>
            <a:ext cx="357190" cy="21431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4899045"/>
          </a:xfrm>
        </p:spPr>
        <p:txBody>
          <a:bodyPr>
            <a:noAutofit/>
          </a:bodyPr>
          <a:lstStyle/>
          <a:p>
            <a:r>
              <a:rPr lang="ru-RU" sz="3200" dirty="0" smtClean="0"/>
              <a:t>6</a:t>
            </a:r>
            <a:r>
              <a:rPr lang="ru-RU" sz="3200" dirty="0" smtClean="0">
                <a:latin typeface="Times New Roman"/>
                <a:cs typeface="Times New Roman"/>
              </a:rPr>
              <a:t>·0,6=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5·0,8=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3,2·5=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2·0,003=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0,4·0,3=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2,5·6=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9,3·0,4=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6,2·0,8=</a:t>
            </a:r>
            <a:endParaRPr lang="ru-RU" sz="3200" dirty="0"/>
          </a:p>
        </p:txBody>
      </p:sp>
      <p:sp>
        <p:nvSpPr>
          <p:cNvPr id="15" name="Содержимое 14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4684731"/>
          </a:xfrm>
        </p:spPr>
        <p:txBody>
          <a:bodyPr>
            <a:normAutofit/>
          </a:bodyPr>
          <a:lstStyle/>
          <a:p>
            <a:r>
              <a:rPr lang="ru-RU" sz="3200" dirty="0" smtClean="0"/>
              <a:t>28:0,14=</a:t>
            </a:r>
          </a:p>
          <a:p>
            <a:r>
              <a:rPr lang="ru-RU" sz="3200" dirty="0" smtClean="0"/>
              <a:t>0,39:0,13=</a:t>
            </a:r>
          </a:p>
          <a:p>
            <a:r>
              <a:rPr lang="ru-RU" sz="3200" dirty="0" smtClean="0"/>
              <a:t>4,2:0,21=</a:t>
            </a:r>
          </a:p>
          <a:p>
            <a:r>
              <a:rPr lang="ru-RU" sz="3200" dirty="0" smtClean="0"/>
              <a:t>0,12:0,3=</a:t>
            </a:r>
          </a:p>
          <a:p>
            <a:r>
              <a:rPr lang="ru-RU" sz="3200" dirty="0" smtClean="0"/>
              <a:t>3:0,15=</a:t>
            </a:r>
          </a:p>
          <a:p>
            <a:r>
              <a:rPr lang="ru-RU" sz="3200" dirty="0" smtClean="0"/>
              <a:t>0,8:0,02=</a:t>
            </a:r>
          </a:p>
          <a:p>
            <a:r>
              <a:rPr lang="ru-RU" sz="3200" dirty="0" smtClean="0"/>
              <a:t>5,6:0,08=</a:t>
            </a:r>
          </a:p>
          <a:p>
            <a:r>
              <a:rPr lang="ru-RU" sz="3200" dirty="0" smtClean="0"/>
              <a:t>7,5:25=</a:t>
            </a:r>
          </a:p>
          <a:p>
            <a:endParaRPr lang="ru-RU" dirty="0"/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1357290" y="500042"/>
            <a:ext cx="7286676" cy="71438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u="sng" dirty="0" smtClean="0">
                <a:solidFill>
                  <a:srgbClr val="0070C0"/>
                </a:solidFill>
              </a:rPr>
              <a:t>Вычислите</a:t>
            </a:r>
            <a:endParaRPr lang="ru-RU" sz="3200" u="sng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71670" y="4214818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15</a:t>
            </a:r>
            <a:endParaRPr lang="ru-RU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1857356" y="2428868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16</a:t>
            </a:r>
            <a:endParaRPr lang="ru-RU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1857356" y="1214423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3,6</a:t>
            </a:r>
            <a:endParaRPr lang="ru-RU" sz="3600" dirty="0"/>
          </a:p>
        </p:txBody>
      </p:sp>
      <p:sp>
        <p:nvSpPr>
          <p:cNvPr id="22" name="TextBox 21"/>
          <p:cNvSpPr txBox="1"/>
          <p:nvPr/>
        </p:nvSpPr>
        <p:spPr>
          <a:xfrm>
            <a:off x="1857356" y="1857365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4</a:t>
            </a:r>
            <a:endParaRPr lang="ru-RU" sz="3600" dirty="0"/>
          </a:p>
        </p:txBody>
      </p:sp>
      <p:sp>
        <p:nvSpPr>
          <p:cNvPr id="23" name="TextBox 22"/>
          <p:cNvSpPr txBox="1"/>
          <p:nvPr/>
        </p:nvSpPr>
        <p:spPr>
          <a:xfrm>
            <a:off x="2285984" y="3000372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0,006</a:t>
            </a:r>
            <a:endParaRPr lang="ru-RU" sz="3600" dirty="0"/>
          </a:p>
        </p:txBody>
      </p:sp>
      <p:sp>
        <p:nvSpPr>
          <p:cNvPr id="24" name="TextBox 23"/>
          <p:cNvSpPr txBox="1"/>
          <p:nvPr/>
        </p:nvSpPr>
        <p:spPr>
          <a:xfrm>
            <a:off x="2214546" y="3643314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0,12</a:t>
            </a:r>
            <a:endParaRPr lang="ru-RU" sz="3600" dirty="0"/>
          </a:p>
        </p:txBody>
      </p:sp>
      <p:sp>
        <p:nvSpPr>
          <p:cNvPr id="25" name="TextBox 24"/>
          <p:cNvSpPr txBox="1"/>
          <p:nvPr/>
        </p:nvSpPr>
        <p:spPr>
          <a:xfrm>
            <a:off x="2285984" y="4786322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3,72</a:t>
            </a:r>
            <a:endParaRPr lang="ru-RU" sz="3600" dirty="0"/>
          </a:p>
        </p:txBody>
      </p:sp>
      <p:sp>
        <p:nvSpPr>
          <p:cNvPr id="26" name="TextBox 25"/>
          <p:cNvSpPr txBox="1"/>
          <p:nvPr/>
        </p:nvSpPr>
        <p:spPr>
          <a:xfrm>
            <a:off x="2214546" y="5357826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43,6</a:t>
            </a:r>
            <a:endParaRPr lang="ru-RU" sz="3600" dirty="0"/>
          </a:p>
        </p:txBody>
      </p:sp>
      <p:sp>
        <p:nvSpPr>
          <p:cNvPr id="27" name="TextBox 26"/>
          <p:cNvSpPr txBox="1"/>
          <p:nvPr/>
        </p:nvSpPr>
        <p:spPr>
          <a:xfrm>
            <a:off x="6715140" y="1214422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200</a:t>
            </a:r>
            <a:endParaRPr lang="ru-RU" sz="3600" dirty="0"/>
          </a:p>
        </p:txBody>
      </p:sp>
      <p:sp>
        <p:nvSpPr>
          <p:cNvPr id="28" name="TextBox 27"/>
          <p:cNvSpPr txBox="1"/>
          <p:nvPr/>
        </p:nvSpPr>
        <p:spPr>
          <a:xfrm>
            <a:off x="7215206" y="1785926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3</a:t>
            </a:r>
            <a:endParaRPr lang="ru-RU" sz="3600" dirty="0"/>
          </a:p>
        </p:txBody>
      </p:sp>
      <p:sp>
        <p:nvSpPr>
          <p:cNvPr id="29" name="TextBox 28"/>
          <p:cNvSpPr txBox="1"/>
          <p:nvPr/>
        </p:nvSpPr>
        <p:spPr>
          <a:xfrm>
            <a:off x="6858016" y="2357430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20</a:t>
            </a:r>
            <a:endParaRPr lang="ru-RU" sz="3600" dirty="0"/>
          </a:p>
        </p:txBody>
      </p:sp>
      <p:sp>
        <p:nvSpPr>
          <p:cNvPr id="30" name="TextBox 29"/>
          <p:cNvSpPr txBox="1"/>
          <p:nvPr/>
        </p:nvSpPr>
        <p:spPr>
          <a:xfrm>
            <a:off x="6929454" y="3000373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0,4</a:t>
            </a:r>
            <a:endParaRPr lang="ru-RU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6643702" y="3643315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20</a:t>
            </a:r>
            <a:endParaRPr lang="ru-RU" sz="3600" dirty="0"/>
          </a:p>
        </p:txBody>
      </p:sp>
      <p:sp>
        <p:nvSpPr>
          <p:cNvPr id="32" name="TextBox 31"/>
          <p:cNvSpPr txBox="1"/>
          <p:nvPr/>
        </p:nvSpPr>
        <p:spPr>
          <a:xfrm>
            <a:off x="6858016" y="4214818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40</a:t>
            </a:r>
            <a:endParaRPr lang="ru-RU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6643702" y="492919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6858016" y="4786322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70</a:t>
            </a:r>
            <a:endParaRPr lang="ru-RU" sz="3600" dirty="0"/>
          </a:p>
        </p:txBody>
      </p:sp>
      <p:sp>
        <p:nvSpPr>
          <p:cNvPr id="35" name="TextBox 34"/>
          <p:cNvSpPr txBox="1"/>
          <p:nvPr/>
        </p:nvSpPr>
        <p:spPr>
          <a:xfrm>
            <a:off x="7296168" y="115250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6572264" y="5357826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0,3</a:t>
            </a:r>
            <a:endParaRPr lang="ru-RU" sz="3600" dirty="0"/>
          </a:p>
        </p:txBody>
      </p:sp>
      <p:sp>
        <p:nvSpPr>
          <p:cNvPr id="37" name="Управляющая кнопка: назад 36">
            <a:hlinkClick r:id="rId2" action="ppaction://hlinksldjump" highlightClick="1"/>
          </p:cNvPr>
          <p:cNvSpPr/>
          <p:nvPr/>
        </p:nvSpPr>
        <p:spPr>
          <a:xfrm>
            <a:off x="8429652" y="6357958"/>
            <a:ext cx="285752" cy="28575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/>
      <p:bldP spid="24" grpId="0"/>
      <p:bldP spid="25" grpId="0"/>
      <p:bldP spid="27" grpId="0"/>
      <p:bldP spid="28" grpId="0"/>
      <p:bldP spid="29" grpId="0"/>
      <p:bldP spid="30" grpId="0"/>
      <p:bldP spid="31" grpId="0"/>
      <p:bldP spid="32" grpId="0"/>
      <p:bldP spid="34" grpId="0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16%   48%   35%   7%     6%    120%    34%   4%     165%  3%   10%  25%   75%    2%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0,42   0,4   0,08    0,95   0,005      1,45    </a:t>
            </a:r>
          </a:p>
          <a:p>
            <a:pPr>
              <a:buNone/>
            </a:pPr>
            <a:r>
              <a:rPr lang="ru-RU" dirty="0" smtClean="0"/>
              <a:t>      0,125    0,09      0,5      2     2,04     1,56       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285720" y="285728"/>
            <a:ext cx="8643998" cy="114300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u="sng" dirty="0" smtClean="0">
                <a:solidFill>
                  <a:srgbClr val="0070C0"/>
                </a:solidFill>
              </a:rPr>
              <a:t>Выразите проценты десятичной дробью , десятичную дробь в процентах</a:t>
            </a:r>
            <a:endParaRPr lang="ru-RU" sz="3200" u="sng" dirty="0">
              <a:solidFill>
                <a:srgbClr val="0070C0"/>
              </a:solidFill>
            </a:endParaRPr>
          </a:p>
        </p:txBody>
      </p:sp>
      <p:sp>
        <p:nvSpPr>
          <p:cNvPr id="8" name="Управляющая кнопка: назад 7">
            <a:hlinkClick r:id="rId2" action="ppaction://hlinksldjump" highlightClick="1"/>
          </p:cNvPr>
          <p:cNvSpPr/>
          <p:nvPr/>
        </p:nvSpPr>
        <p:spPr>
          <a:xfrm>
            <a:off x="8001024" y="6143644"/>
            <a:ext cx="35719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Систематическое использование </a:t>
            </a:r>
            <a:r>
              <a:rPr lang="ru-RU" b="1" dirty="0" smtClean="0"/>
              <a:t>технологии совершенствования вычислительных навыков</a:t>
            </a:r>
            <a:r>
              <a:rPr lang="ru-RU" dirty="0" smtClean="0"/>
              <a:t> на уроках математики, начиная с начального курса обучения, способствует формированию </a:t>
            </a:r>
            <a:r>
              <a:rPr lang="ru-RU" b="1" i="1" dirty="0" smtClean="0"/>
              <a:t>высокого вычислительного уровня математической культуры.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42908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Задачи: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4937141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1) Повышение усвоения материала, задействовав все каналы восприятия учащихся — зрительный, механический, слуховой и эмоциональный.</a:t>
            </a:r>
          </a:p>
          <a:p>
            <a:r>
              <a:rPr lang="ru-RU" dirty="0" smtClean="0"/>
              <a:t>2) Повышение учебной мотивации учащихся.</a:t>
            </a:r>
          </a:p>
          <a:p>
            <a:r>
              <a:rPr lang="ru-RU" dirty="0" smtClean="0"/>
              <a:t>3) Развитие мышления(пространственного, алгоритмического, интуитивного, творческого).</a:t>
            </a:r>
          </a:p>
          <a:p>
            <a:r>
              <a:rPr lang="ru-RU" dirty="0" smtClean="0"/>
              <a:t>4) Формирование устойчивых </a:t>
            </a:r>
            <a:r>
              <a:rPr lang="ru-RU" dirty="0" err="1" smtClean="0"/>
              <a:t>общеучебных</a:t>
            </a:r>
            <a:r>
              <a:rPr lang="ru-RU" dirty="0" smtClean="0"/>
              <a:t> навыков.</a:t>
            </a:r>
          </a:p>
          <a:p>
            <a:r>
              <a:rPr lang="ru-RU" dirty="0" smtClean="0"/>
              <a:t>5) Развитие и активизирование познавательного процесса у учащихся. </a:t>
            </a:r>
          </a:p>
          <a:p>
            <a:r>
              <a:rPr lang="ru-RU" dirty="0" smtClean="0"/>
              <a:t>6) Формирование умений принимать оптимальное решение из возможных вариантов.</a:t>
            </a:r>
          </a:p>
          <a:p>
            <a:r>
              <a:rPr lang="ru-RU" dirty="0" smtClean="0"/>
              <a:t>7)Формирование внимательности, аккуратности, добросовестности.</a:t>
            </a:r>
          </a:p>
          <a:p>
            <a:r>
              <a:rPr lang="ru-RU" dirty="0" smtClean="0"/>
              <a:t>8) Совершенствование умений работать коллективно, в группах, индивидуально.</a:t>
            </a:r>
          </a:p>
          <a:p>
            <a:r>
              <a:rPr lang="ru-RU" dirty="0" smtClean="0"/>
              <a:t>9) Решение проблемы дефицита подвижной наглядности с применением методических пособий-презентаций, созданных в программе </a:t>
            </a:r>
            <a:r>
              <a:rPr lang="en-US" dirty="0" smtClean="0"/>
              <a:t>Power Point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81110"/>
          </a:xfrm>
        </p:spPr>
        <p:txBody>
          <a:bodyPr>
            <a:normAutofit fontScale="90000"/>
          </a:bodyPr>
          <a:lstStyle/>
          <a:p>
            <a:pPr lvl="0"/>
            <a:r>
              <a:rPr lang="ru-RU" sz="2200" b="1" dirty="0" smtClean="0"/>
              <a:t>Значение  устного счёта для повышения  интереса к математике.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dirty="0" smtClean="0"/>
              <a:t>Повышение интереса на уроках математики достигается следующим образом:</a:t>
            </a:r>
          </a:p>
          <a:p>
            <a:r>
              <a:rPr lang="ru-RU" dirty="0" smtClean="0"/>
              <a:t>1) Обогащение содержания материалом из истории математики.</a:t>
            </a:r>
          </a:p>
          <a:p>
            <a:r>
              <a:rPr lang="ru-RU" dirty="0" smtClean="0"/>
              <a:t>2) Решение задач повышенной трудности и нестандартных задач.</a:t>
            </a:r>
          </a:p>
          <a:p>
            <a:r>
              <a:rPr lang="ru-RU" dirty="0" smtClean="0"/>
              <a:t>3) Подчеркивание силы и изящества методов вычислений, доказательств, преобразований и исследований.</a:t>
            </a:r>
          </a:p>
          <a:p>
            <a:r>
              <a:rPr lang="ru-RU" dirty="0" smtClean="0"/>
              <a:t>4) Активизация познавательной деятельности учащихся на уроке с использованием форм самостоятельной и творческой работы.</a:t>
            </a:r>
          </a:p>
          <a:p>
            <a:r>
              <a:rPr lang="ru-RU" dirty="0" smtClean="0"/>
              <a:t>5)  Используя различные формы обратной связи: систематическим проведением опроса, кратковременных устных и письменных контрольных работ, различных тестов, математических диктантов.</a:t>
            </a:r>
          </a:p>
          <a:p>
            <a:r>
              <a:rPr lang="ru-RU" dirty="0" smtClean="0"/>
              <a:t>6) Установление внутренних и </a:t>
            </a:r>
            <a:r>
              <a:rPr lang="ru-RU" dirty="0" err="1" smtClean="0"/>
              <a:t>межпредметных</a:t>
            </a:r>
            <a:r>
              <a:rPr lang="ru-RU" dirty="0" smtClean="0"/>
              <a:t> связей, показом и разъяснением применения математики в жизни и в производстве.</a:t>
            </a:r>
          </a:p>
          <a:p>
            <a:r>
              <a:rPr lang="ru-RU" dirty="0" smtClean="0"/>
              <a:t>7)  Разнообразием уроков, нешаблонным их построением, включением в уроки элементов придающих каждому уроку своеобразный характер, использование ИКТ, наглядных пособий, </a:t>
            </a:r>
            <a:r>
              <a:rPr lang="ru-RU" b="1" dirty="0" smtClean="0"/>
              <a:t>разнообразием устного счета.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i="1" dirty="0" smtClean="0"/>
              <a:t>Значение, важность и необходимость устных упражнений </a:t>
            </a:r>
            <a:r>
              <a:rPr lang="ru-RU" sz="2200" i="1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ru-RU" dirty="0" smtClean="0"/>
          </a:p>
          <a:p>
            <a:pPr lvl="0"/>
            <a:r>
              <a:rPr lang="ru-RU" dirty="0" smtClean="0"/>
              <a:t>Создание определённой системы повторения ранее изученного материала дает учащимся возможность усвоения знаний на уровне автоматического навыка. </a:t>
            </a:r>
          </a:p>
          <a:p>
            <a:pPr lvl="0"/>
            <a:r>
              <a:rPr lang="ru-RU" dirty="0" smtClean="0"/>
              <a:t>Устные вычисления не могут быть случайным этапом урока, а должны находиться в методической связи с основной темой и носить проблемный характер.</a:t>
            </a:r>
          </a:p>
          <a:p>
            <a:pPr lvl="0"/>
            <a:r>
              <a:rPr lang="ru-RU" dirty="0" smtClean="0"/>
              <a:t>Для достижения правильности и беглости устных вычислений в течение всех  лет обучения на каждом уроке математики необходимо выделять 5 – 10 минут для проведения упражнений в устных вычислениях, предусмотренных программой каждого класса.</a:t>
            </a:r>
          </a:p>
          <a:p>
            <a:pPr lvl="0"/>
            <a:r>
              <a:rPr lang="ru-RU" dirty="0" smtClean="0"/>
              <a:t>Устные упражнения проводятся в вопросно-ответной форме, все учащиеся класса выполняют одновременно одни и те же упражнения.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Для повышения познавательной активности и качества знаний учащихся    я использую ИКТ и элементы интеграции на уроках математики на этапе устного счёта.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Задания для устного счета Тема «</a:t>
            </a:r>
            <a:r>
              <a:rPr lang="ru-RU" dirty="0" err="1" smtClean="0"/>
              <a:t>процунты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929718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Чтение десятичных дробей</a:t>
            </a:r>
          </a:p>
          <a:p>
            <a:r>
              <a:rPr lang="ru-RU" dirty="0" smtClean="0"/>
              <a:t>Сравнение десятичных дробей</a:t>
            </a:r>
          </a:p>
          <a:p>
            <a:r>
              <a:rPr lang="ru-RU" dirty="0" smtClean="0"/>
              <a:t>Умножение десятичных дробей на разрядную единицу</a:t>
            </a:r>
          </a:p>
          <a:p>
            <a:r>
              <a:rPr lang="ru-RU" dirty="0" smtClean="0"/>
              <a:t>Сложение и вычитание десятичных дробей</a:t>
            </a:r>
          </a:p>
          <a:p>
            <a:r>
              <a:rPr lang="ru-RU" dirty="0" smtClean="0"/>
              <a:t>Округление десятичных дробей</a:t>
            </a:r>
          </a:p>
          <a:p>
            <a:r>
              <a:rPr lang="ru-RU" dirty="0" smtClean="0"/>
              <a:t>Умножение и деление десятичных дробей</a:t>
            </a:r>
          </a:p>
          <a:p>
            <a:r>
              <a:rPr lang="ru-RU" dirty="0" smtClean="0"/>
              <a:t>Проценты и десятичные дроби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5500694" y="1785926"/>
            <a:ext cx="428628" cy="2143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rId3" action="ppaction://hlinksldjump" highlightClick="1"/>
          </p:cNvPr>
          <p:cNvSpPr/>
          <p:nvPr/>
        </p:nvSpPr>
        <p:spPr>
          <a:xfrm>
            <a:off x="6143636" y="2357430"/>
            <a:ext cx="428628" cy="2143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rId4" action="ppaction://hlinksldjump" highlightClick="1"/>
          </p:cNvPr>
          <p:cNvSpPr/>
          <p:nvPr/>
        </p:nvSpPr>
        <p:spPr>
          <a:xfrm>
            <a:off x="6072198" y="5429264"/>
            <a:ext cx="428628" cy="2143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rId5" action="ppaction://hlinksldjump" highlightClick="1"/>
          </p:cNvPr>
          <p:cNvSpPr/>
          <p:nvPr/>
        </p:nvSpPr>
        <p:spPr>
          <a:xfrm>
            <a:off x="8286776" y="3857628"/>
            <a:ext cx="428628" cy="2143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алее 8">
            <a:hlinkClick r:id="rId6" action="ppaction://hlinksldjump" highlightClick="1"/>
          </p:cNvPr>
          <p:cNvSpPr/>
          <p:nvPr/>
        </p:nvSpPr>
        <p:spPr>
          <a:xfrm>
            <a:off x="6429388" y="4357694"/>
            <a:ext cx="428628" cy="2143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алее 9">
            <a:hlinkClick r:id="rId7" action="ppaction://hlinksldjump" highlightClick="1"/>
          </p:cNvPr>
          <p:cNvSpPr/>
          <p:nvPr/>
        </p:nvSpPr>
        <p:spPr>
          <a:xfrm>
            <a:off x="8001024" y="4929198"/>
            <a:ext cx="428628" cy="2143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далее 10">
            <a:hlinkClick r:id="rId8" action="ppaction://hlinksldjump" highlightClick="1"/>
          </p:cNvPr>
          <p:cNvSpPr/>
          <p:nvPr/>
        </p:nvSpPr>
        <p:spPr>
          <a:xfrm>
            <a:off x="2143108" y="3357562"/>
            <a:ext cx="428628" cy="2143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алее 11">
            <a:hlinkClick r:id="rId9" action="ppaction://hlinksldjump" highlightClick="1"/>
          </p:cNvPr>
          <p:cNvSpPr/>
          <p:nvPr/>
        </p:nvSpPr>
        <p:spPr>
          <a:xfrm>
            <a:off x="8215338" y="6429396"/>
            <a:ext cx="428628" cy="21431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4865703"/>
          </a:xfrm>
        </p:spPr>
        <p:txBody>
          <a:bodyPr/>
          <a:lstStyle/>
          <a:p>
            <a:r>
              <a:rPr lang="ru-RU" dirty="0" smtClean="0"/>
              <a:t>2,4;   0,43;   4,308;   10,003;    6,145;    0,75;   45,009;   0,39;   0,06544;      458,078;  0,71</a:t>
            </a:r>
          </a:p>
          <a:p>
            <a:r>
              <a:rPr lang="ru-RU" dirty="0" smtClean="0"/>
              <a:t>675,032189    прочитайте эту дробь</a:t>
            </a:r>
          </a:p>
          <a:p>
            <a:r>
              <a:rPr lang="ru-RU" dirty="0" smtClean="0"/>
              <a:t>Какая цифра записана в разряде сотых  </a:t>
            </a:r>
          </a:p>
          <a:p>
            <a:endParaRPr lang="ru-RU" dirty="0" smtClean="0"/>
          </a:p>
          <a:p>
            <a:r>
              <a:rPr lang="ru-RU" dirty="0" smtClean="0"/>
              <a:t>Какая цифра записана в разряде десятков</a:t>
            </a:r>
          </a:p>
          <a:p>
            <a:endParaRPr lang="ru-RU" dirty="0" smtClean="0"/>
          </a:p>
          <a:p>
            <a:r>
              <a:rPr lang="ru-RU" dirty="0" smtClean="0"/>
              <a:t>Какая цифра записана в разряде тысячных</a:t>
            </a:r>
            <a:endParaRPr lang="ru-RU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357158" y="214290"/>
            <a:ext cx="8143932" cy="78581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u="sng" dirty="0" smtClean="0">
                <a:solidFill>
                  <a:srgbClr val="0070C0"/>
                </a:solidFill>
              </a:rPr>
              <a:t>Прочитайте десятичные дроби:</a:t>
            </a:r>
          </a:p>
        </p:txBody>
      </p:sp>
      <p:sp>
        <p:nvSpPr>
          <p:cNvPr id="5" name="Двенадцатиугольник 4"/>
          <p:cNvSpPr/>
          <p:nvPr/>
        </p:nvSpPr>
        <p:spPr>
          <a:xfrm>
            <a:off x="7786710" y="3143248"/>
            <a:ext cx="785818" cy="785818"/>
          </a:xfrm>
          <a:prstGeom prst="dodecag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3</a:t>
            </a:r>
            <a:endParaRPr lang="ru-RU" sz="4400" dirty="0"/>
          </a:p>
        </p:txBody>
      </p:sp>
      <p:sp>
        <p:nvSpPr>
          <p:cNvPr id="6" name="Двенадцатиугольник 5"/>
          <p:cNvSpPr/>
          <p:nvPr/>
        </p:nvSpPr>
        <p:spPr>
          <a:xfrm>
            <a:off x="7715272" y="4500570"/>
            <a:ext cx="785818" cy="785818"/>
          </a:xfrm>
          <a:prstGeom prst="dodecag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7</a:t>
            </a:r>
            <a:endParaRPr lang="ru-RU" sz="4400" dirty="0"/>
          </a:p>
        </p:txBody>
      </p:sp>
      <p:sp>
        <p:nvSpPr>
          <p:cNvPr id="7" name="Двенадцатиугольник 6"/>
          <p:cNvSpPr/>
          <p:nvPr/>
        </p:nvSpPr>
        <p:spPr>
          <a:xfrm>
            <a:off x="7858148" y="5786454"/>
            <a:ext cx="785818" cy="785818"/>
          </a:xfrm>
          <a:prstGeom prst="dodecag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2</a:t>
            </a:r>
            <a:endParaRPr lang="ru-RU" sz="4400" dirty="0"/>
          </a:p>
        </p:txBody>
      </p:sp>
      <p:sp>
        <p:nvSpPr>
          <p:cNvPr id="8" name="Управляющая кнопка: назад 7">
            <a:hlinkClick r:id="rId2" action="ppaction://hlinksldjump" highlightClick="1"/>
          </p:cNvPr>
          <p:cNvSpPr/>
          <p:nvPr/>
        </p:nvSpPr>
        <p:spPr>
          <a:xfrm>
            <a:off x="6429388" y="6429396"/>
            <a:ext cx="357190" cy="21431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Содержимое 16" descr="2783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001025" y="883040"/>
            <a:ext cx="785818" cy="844571"/>
          </a:xfrm>
        </p:spPr>
      </p:pic>
      <p:sp>
        <p:nvSpPr>
          <p:cNvPr id="4" name="Горизонтальный свиток 3"/>
          <p:cNvSpPr/>
          <p:nvPr/>
        </p:nvSpPr>
        <p:spPr>
          <a:xfrm>
            <a:off x="285720" y="214290"/>
            <a:ext cx="8501122" cy="78579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u="sng" dirty="0" smtClean="0">
                <a:solidFill>
                  <a:srgbClr val="0070C0"/>
                </a:solidFill>
              </a:rPr>
              <a:t>Расположите числа в порядке возрастания</a:t>
            </a:r>
            <a:endParaRPr lang="ru-RU" sz="3200" u="sng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2071678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7786710" y="2285992"/>
            <a:ext cx="857256" cy="642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7,4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5572132" y="3714752"/>
            <a:ext cx="1500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7,34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7429520" y="4071942"/>
            <a:ext cx="1428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7,3</a:t>
            </a:r>
            <a:endParaRPr lang="ru-RU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143636" y="2500306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7,03</a:t>
            </a:r>
            <a:endParaRPr lang="ru-RU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7143768" y="5000636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7,456</a:t>
            </a:r>
            <a:endParaRPr lang="ru-RU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7572364" y="3214686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7,041</a:t>
            </a:r>
            <a:endParaRPr lang="ru-RU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5143504" y="4857760"/>
            <a:ext cx="178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6,5438</a:t>
            </a:r>
            <a:endParaRPr lang="ru-RU" sz="3200" dirty="0"/>
          </a:p>
        </p:txBody>
      </p:sp>
      <p:sp>
        <p:nvSpPr>
          <p:cNvPr id="19" name="Управляющая кнопка: далее 18">
            <a:hlinkClick r:id="rId3" action="ppaction://hlinksldjump" highlightClick="1"/>
          </p:cNvPr>
          <p:cNvSpPr/>
          <p:nvPr/>
        </p:nvSpPr>
        <p:spPr>
          <a:xfrm>
            <a:off x="8143900" y="6357958"/>
            <a:ext cx="428628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0173 -0.5244 " pathEditMode="relative" ptsTypes="AA">
                                      <p:cBhvr>
                                        <p:cTn id="1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8039 -0.06289 " pathEditMode="relative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62205 -0.04185 " pathEditMode="relative" ptsTypes="AA"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9062 -0.03145 " pathEditMode="relative" ptsTypes="AA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5.83815E-6 L -0.37014 0.16764 " pathEditMode="relative" ptsTypes="AA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63004 0.4615 " pathEditMode="relative" ptsTypes="AA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8281 0.17827 " pathEditMode="relative" ptsTypes="AA">
                                      <p:cBhvr>
                                        <p:cTn id="4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0"/>
            <a:ext cx="8686800" cy="664371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ru-RU" dirty="0" smtClean="0"/>
              <a:t>0,15   </a:t>
            </a:r>
            <a:r>
              <a:rPr lang="ru-RU" b="1" dirty="0" smtClean="0"/>
              <a:t> </a:t>
            </a:r>
            <a:r>
              <a:rPr lang="ru-RU" dirty="0" smtClean="0"/>
              <a:t>       0,23</a:t>
            </a:r>
          </a:p>
          <a:p>
            <a:r>
              <a:rPr lang="ru-RU" dirty="0" smtClean="0"/>
              <a:t>0,27           0,33</a:t>
            </a:r>
          </a:p>
          <a:p>
            <a:r>
              <a:rPr lang="ru-RU" dirty="0" smtClean="0"/>
              <a:t>5,46           5,28</a:t>
            </a:r>
          </a:p>
          <a:p>
            <a:r>
              <a:rPr lang="ru-RU" dirty="0" smtClean="0"/>
              <a:t>0,08           0,01</a:t>
            </a:r>
          </a:p>
          <a:p>
            <a:r>
              <a:rPr lang="ru-RU" dirty="0" smtClean="0"/>
              <a:t>0,05           0,19</a:t>
            </a:r>
          </a:p>
          <a:p>
            <a:endParaRPr lang="ru-RU" dirty="0" smtClean="0"/>
          </a:p>
          <a:p>
            <a:r>
              <a:rPr lang="ru-RU" dirty="0" smtClean="0"/>
              <a:t>0,07           0,1</a:t>
            </a:r>
          </a:p>
          <a:p>
            <a:r>
              <a:rPr lang="ru-RU" dirty="0" smtClean="0"/>
              <a:t>0,2             0,09</a:t>
            </a:r>
          </a:p>
          <a:p>
            <a:r>
              <a:rPr lang="ru-RU" dirty="0" smtClean="0"/>
              <a:t>0,11           0,05</a:t>
            </a:r>
          </a:p>
          <a:p>
            <a:r>
              <a:rPr lang="ru-RU" dirty="0" smtClean="0"/>
              <a:t>7,008        7,01</a:t>
            </a:r>
          </a:p>
          <a:p>
            <a:r>
              <a:rPr lang="ru-RU" dirty="0" smtClean="0"/>
              <a:t>2,231        12,1</a:t>
            </a:r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4578" name="Формула" r:id="rId3" imgW="114120" imgH="215640" progId="Equation.3">
              <p:embed/>
            </p:oleObj>
          </a:graphicData>
        </a:graphic>
      </p:graphicFrame>
      <p:sp>
        <p:nvSpPr>
          <p:cNvPr id="4" name="Семиугольник 3"/>
          <p:cNvSpPr/>
          <p:nvPr/>
        </p:nvSpPr>
        <p:spPr>
          <a:xfrm>
            <a:off x="1785918" y="1500174"/>
            <a:ext cx="571504" cy="428628"/>
          </a:xfrm>
          <a:prstGeom prst="heptagon">
            <a:avLst/>
          </a:prstGeom>
          <a:solidFill>
            <a:srgbClr val="26E4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&lt;</a:t>
            </a:r>
            <a:endParaRPr lang="ru-RU" sz="3600" b="1" dirty="0"/>
          </a:p>
        </p:txBody>
      </p:sp>
      <p:sp>
        <p:nvSpPr>
          <p:cNvPr id="5" name="Семиугольник 4"/>
          <p:cNvSpPr/>
          <p:nvPr/>
        </p:nvSpPr>
        <p:spPr>
          <a:xfrm>
            <a:off x="1857356" y="1928802"/>
            <a:ext cx="571504" cy="428628"/>
          </a:xfrm>
          <a:prstGeom prst="heptagon">
            <a:avLst/>
          </a:prstGeom>
          <a:solidFill>
            <a:srgbClr val="26E4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&gt;</a:t>
            </a:r>
            <a:endParaRPr lang="ru-RU" sz="3600" b="1" dirty="0"/>
          </a:p>
        </p:txBody>
      </p:sp>
      <p:sp>
        <p:nvSpPr>
          <p:cNvPr id="6" name="Семиугольник 5"/>
          <p:cNvSpPr/>
          <p:nvPr/>
        </p:nvSpPr>
        <p:spPr>
          <a:xfrm>
            <a:off x="1857356" y="2428868"/>
            <a:ext cx="571504" cy="428628"/>
          </a:xfrm>
          <a:prstGeom prst="heptagon">
            <a:avLst/>
          </a:prstGeom>
          <a:solidFill>
            <a:srgbClr val="26E4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&gt;</a:t>
            </a:r>
            <a:endParaRPr lang="ru-RU" sz="3600" b="1" dirty="0"/>
          </a:p>
        </p:txBody>
      </p:sp>
      <p:sp>
        <p:nvSpPr>
          <p:cNvPr id="7" name="Семиугольник 6"/>
          <p:cNvSpPr/>
          <p:nvPr/>
        </p:nvSpPr>
        <p:spPr>
          <a:xfrm>
            <a:off x="1785918" y="3000372"/>
            <a:ext cx="571504" cy="428628"/>
          </a:xfrm>
          <a:prstGeom prst="heptagon">
            <a:avLst/>
          </a:prstGeom>
          <a:solidFill>
            <a:srgbClr val="26E4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&lt;</a:t>
            </a:r>
            <a:endParaRPr lang="ru-RU" sz="3600" b="1" dirty="0"/>
          </a:p>
        </p:txBody>
      </p:sp>
      <p:sp>
        <p:nvSpPr>
          <p:cNvPr id="8" name="Семиугольник 7"/>
          <p:cNvSpPr/>
          <p:nvPr/>
        </p:nvSpPr>
        <p:spPr>
          <a:xfrm>
            <a:off x="1785918" y="4000504"/>
            <a:ext cx="571504" cy="428628"/>
          </a:xfrm>
          <a:prstGeom prst="heptagon">
            <a:avLst/>
          </a:prstGeom>
          <a:solidFill>
            <a:srgbClr val="26E4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&lt;</a:t>
            </a:r>
            <a:endParaRPr lang="ru-RU" sz="3600" b="1" dirty="0"/>
          </a:p>
        </p:txBody>
      </p:sp>
      <p:sp>
        <p:nvSpPr>
          <p:cNvPr id="9" name="Семиугольник 8"/>
          <p:cNvSpPr/>
          <p:nvPr/>
        </p:nvSpPr>
        <p:spPr>
          <a:xfrm>
            <a:off x="1857356" y="4500570"/>
            <a:ext cx="571504" cy="428628"/>
          </a:xfrm>
          <a:prstGeom prst="heptagon">
            <a:avLst/>
          </a:prstGeom>
          <a:solidFill>
            <a:srgbClr val="26E4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&gt;</a:t>
            </a:r>
            <a:endParaRPr lang="ru-RU" sz="3600" b="1" dirty="0"/>
          </a:p>
        </p:txBody>
      </p:sp>
      <p:sp>
        <p:nvSpPr>
          <p:cNvPr id="10" name="Семиугольник 9"/>
          <p:cNvSpPr/>
          <p:nvPr/>
        </p:nvSpPr>
        <p:spPr>
          <a:xfrm>
            <a:off x="1857356" y="5000636"/>
            <a:ext cx="571504" cy="428628"/>
          </a:xfrm>
          <a:prstGeom prst="heptagon">
            <a:avLst/>
          </a:prstGeom>
          <a:solidFill>
            <a:srgbClr val="26E4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&gt;</a:t>
            </a:r>
            <a:endParaRPr lang="ru-RU" sz="3600" b="1" dirty="0"/>
          </a:p>
        </p:txBody>
      </p:sp>
      <p:sp>
        <p:nvSpPr>
          <p:cNvPr id="11" name="Семиугольник 10"/>
          <p:cNvSpPr/>
          <p:nvPr/>
        </p:nvSpPr>
        <p:spPr>
          <a:xfrm>
            <a:off x="1857356" y="5500702"/>
            <a:ext cx="571504" cy="428628"/>
          </a:xfrm>
          <a:prstGeom prst="heptagon">
            <a:avLst/>
          </a:prstGeom>
          <a:solidFill>
            <a:srgbClr val="26E4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&lt;</a:t>
            </a:r>
            <a:endParaRPr lang="ru-RU" sz="3600" b="1" dirty="0"/>
          </a:p>
        </p:txBody>
      </p:sp>
      <p:sp>
        <p:nvSpPr>
          <p:cNvPr id="12" name="Семиугольник 11"/>
          <p:cNvSpPr/>
          <p:nvPr/>
        </p:nvSpPr>
        <p:spPr>
          <a:xfrm>
            <a:off x="1857356" y="6072206"/>
            <a:ext cx="571504" cy="428628"/>
          </a:xfrm>
          <a:prstGeom prst="heptagon">
            <a:avLst/>
          </a:prstGeom>
          <a:solidFill>
            <a:srgbClr val="26E4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&lt;</a:t>
            </a:r>
            <a:endParaRPr lang="ru-RU" sz="3600" b="1" dirty="0"/>
          </a:p>
        </p:txBody>
      </p:sp>
      <p:sp>
        <p:nvSpPr>
          <p:cNvPr id="13" name="Семиугольник 12"/>
          <p:cNvSpPr/>
          <p:nvPr/>
        </p:nvSpPr>
        <p:spPr>
          <a:xfrm>
            <a:off x="1785918" y="1000108"/>
            <a:ext cx="571504" cy="428628"/>
          </a:xfrm>
          <a:prstGeom prst="heptagon">
            <a:avLst/>
          </a:prstGeom>
          <a:solidFill>
            <a:srgbClr val="26E4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&lt;</a:t>
            </a:r>
            <a:endParaRPr lang="ru-RU" sz="3600" b="1" dirty="0"/>
          </a:p>
        </p:txBody>
      </p:sp>
      <p:sp>
        <p:nvSpPr>
          <p:cNvPr id="15" name="Горизонтальный свиток 14"/>
          <p:cNvSpPr/>
          <p:nvPr/>
        </p:nvSpPr>
        <p:spPr>
          <a:xfrm>
            <a:off x="357158" y="0"/>
            <a:ext cx="7786742" cy="92869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3200" u="sng" dirty="0" smtClean="0">
                <a:solidFill>
                  <a:srgbClr val="0070C0"/>
                </a:solidFill>
              </a:rPr>
              <a:t>Сравните десятичные дроби</a:t>
            </a:r>
          </a:p>
        </p:txBody>
      </p:sp>
      <p:pic>
        <p:nvPicPr>
          <p:cNvPr id="16" name="Рисунок 15" descr="MOI9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3774" y="785794"/>
            <a:ext cx="1360226" cy="1195056"/>
          </a:xfrm>
          <a:prstGeom prst="rect">
            <a:avLst/>
          </a:prstGeom>
        </p:spPr>
      </p:pic>
      <p:sp>
        <p:nvSpPr>
          <p:cNvPr id="17" name="Управляющая кнопка: назад 16">
            <a:hlinkClick r:id="rId5" action="ppaction://hlinksldjump" highlightClick="1"/>
          </p:cNvPr>
          <p:cNvSpPr/>
          <p:nvPr/>
        </p:nvSpPr>
        <p:spPr>
          <a:xfrm>
            <a:off x="8001024" y="6357958"/>
            <a:ext cx="285752" cy="28575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2,45</a:t>
            </a:r>
            <a:r>
              <a:rPr lang="ru-RU" dirty="0" smtClean="0">
                <a:latin typeface="Times New Roman"/>
                <a:cs typeface="Times New Roman"/>
              </a:rPr>
              <a:t>·100  =</a:t>
            </a:r>
          </a:p>
          <a:p>
            <a:r>
              <a:rPr lang="ru-RU" dirty="0" smtClean="0">
                <a:latin typeface="Times New Roman"/>
                <a:cs typeface="Times New Roman"/>
              </a:rPr>
              <a:t>11,6·0,1  =</a:t>
            </a:r>
          </a:p>
          <a:p>
            <a:r>
              <a:rPr lang="ru-RU" dirty="0" smtClean="0">
                <a:latin typeface="Times New Roman"/>
                <a:cs typeface="Times New Roman"/>
              </a:rPr>
              <a:t>10·54,325   =</a:t>
            </a:r>
          </a:p>
          <a:p>
            <a:r>
              <a:rPr lang="ru-RU" dirty="0" smtClean="0">
                <a:latin typeface="Times New Roman"/>
                <a:cs typeface="Times New Roman"/>
              </a:rPr>
              <a:t>0,88·1000  =</a:t>
            </a:r>
          </a:p>
          <a:p>
            <a:r>
              <a:rPr lang="ru-RU" dirty="0" smtClean="0">
                <a:latin typeface="Times New Roman"/>
                <a:cs typeface="Times New Roman"/>
              </a:rPr>
              <a:t>6658,2·0,001 =</a:t>
            </a:r>
          </a:p>
          <a:p>
            <a:r>
              <a:rPr lang="ru-RU" dirty="0" smtClean="0">
                <a:latin typeface="Times New Roman"/>
                <a:cs typeface="Times New Roman"/>
              </a:rPr>
              <a:t>9,5·0,01  =</a:t>
            </a:r>
          </a:p>
          <a:p>
            <a:r>
              <a:rPr lang="ru-RU" dirty="0" smtClean="0">
                <a:latin typeface="Times New Roman"/>
                <a:cs typeface="Times New Roman"/>
              </a:rPr>
              <a:t>46,554·10  =  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714612" y="1571612"/>
            <a:ext cx="1500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2</a:t>
            </a:r>
            <a:r>
              <a:rPr lang="ru-RU" sz="3200" b="1" dirty="0" smtClean="0"/>
              <a:t>4</a:t>
            </a:r>
            <a:r>
              <a:rPr lang="ru-RU" sz="3200" dirty="0" smtClean="0"/>
              <a:t>5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2643174" y="2071679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1,16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2928926" y="2714620"/>
            <a:ext cx="1500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543,25</a:t>
            </a:r>
            <a:endParaRPr lang="ru-RU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2857488" y="3357562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880</a:t>
            </a:r>
            <a:endParaRPr lang="ru-RU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3571868" y="3857629"/>
            <a:ext cx="1643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6,6582</a:t>
            </a:r>
            <a:endParaRPr lang="ru-RU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571736" y="4500571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0,095</a:t>
            </a:r>
            <a:endParaRPr lang="ru-RU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3000364" y="5000636"/>
            <a:ext cx="178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465,54</a:t>
            </a:r>
            <a:endParaRPr lang="ru-RU" sz="3200" dirty="0"/>
          </a:p>
        </p:txBody>
      </p:sp>
      <p:pic>
        <p:nvPicPr>
          <p:cNvPr id="17" name="Рисунок 16" descr="278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388" y="4375720"/>
            <a:ext cx="2500330" cy="1863167"/>
          </a:xfrm>
          <a:prstGeom prst="rect">
            <a:avLst/>
          </a:prstGeom>
        </p:spPr>
      </p:pic>
      <p:sp>
        <p:nvSpPr>
          <p:cNvPr id="18" name="Горизонтальный свиток 17"/>
          <p:cNvSpPr/>
          <p:nvPr/>
        </p:nvSpPr>
        <p:spPr>
          <a:xfrm>
            <a:off x="285720" y="0"/>
            <a:ext cx="8215370" cy="8572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u="sng" dirty="0" smtClean="0">
                <a:solidFill>
                  <a:srgbClr val="0070C0"/>
                </a:solidFill>
              </a:rPr>
              <a:t>Вычислите</a:t>
            </a:r>
            <a:endParaRPr lang="ru-RU" sz="3200" u="sng" dirty="0">
              <a:solidFill>
                <a:srgbClr val="0070C0"/>
              </a:solidFill>
            </a:endParaRPr>
          </a:p>
        </p:txBody>
      </p:sp>
      <p:sp>
        <p:nvSpPr>
          <p:cNvPr id="20" name="Управляющая кнопка: назад 19">
            <a:hlinkClick r:id="rId3" action="ppaction://hlinksldjump" highlightClick="1"/>
          </p:cNvPr>
          <p:cNvSpPr/>
          <p:nvPr/>
        </p:nvSpPr>
        <p:spPr>
          <a:xfrm>
            <a:off x="7786710" y="6357958"/>
            <a:ext cx="428628" cy="21431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884</TotalTime>
  <Words>602</Words>
  <Application>Microsoft Office PowerPoint</Application>
  <PresentationFormat>Экран (4:3)</PresentationFormat>
  <Paragraphs>187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Трек</vt:lpstr>
      <vt:lpstr>Формула</vt:lpstr>
      <vt:lpstr>Использование новых технологий для повышения качества знаний и познавательной активности учащихся  на уроке математики на этапе устного счёта. </vt:lpstr>
      <vt:lpstr>Задачи:</vt:lpstr>
      <vt:lpstr>Значение  устного счёта для повышения  интереса к математике. </vt:lpstr>
      <vt:lpstr>Значение, важность и необходимость устных упражнений .  </vt:lpstr>
      <vt:lpstr>Задания для устного счета Тема «процунты»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семья</dc:creator>
  <cp:lastModifiedBy>revaz</cp:lastModifiedBy>
  <cp:revision>65</cp:revision>
  <dcterms:created xsi:type="dcterms:W3CDTF">2013-01-13T10:25:01Z</dcterms:created>
  <dcterms:modified xsi:type="dcterms:W3CDTF">2013-04-11T19:21:21Z</dcterms:modified>
</cp:coreProperties>
</file>