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400" r:id="rId3"/>
    <p:sldId id="378" r:id="rId4"/>
    <p:sldId id="401" r:id="rId5"/>
    <p:sldId id="407" r:id="rId6"/>
    <p:sldId id="257" r:id="rId7"/>
    <p:sldId id="259" r:id="rId8"/>
    <p:sldId id="402" r:id="rId9"/>
    <p:sldId id="366" r:id="rId10"/>
    <p:sldId id="403" r:id="rId11"/>
    <p:sldId id="408" r:id="rId12"/>
    <p:sldId id="380" r:id="rId13"/>
    <p:sldId id="404" r:id="rId14"/>
    <p:sldId id="409" r:id="rId15"/>
    <p:sldId id="381" r:id="rId16"/>
    <p:sldId id="353" r:id="rId17"/>
    <p:sldId id="369" r:id="rId18"/>
    <p:sldId id="406" r:id="rId19"/>
    <p:sldId id="385" r:id="rId20"/>
    <p:sldId id="376" r:id="rId21"/>
    <p:sldId id="373" r:id="rId22"/>
    <p:sldId id="313" r:id="rId23"/>
    <p:sldId id="374" r:id="rId24"/>
    <p:sldId id="411" r:id="rId25"/>
    <p:sldId id="410" r:id="rId26"/>
    <p:sldId id="412" r:id="rId27"/>
    <p:sldId id="416" r:id="rId28"/>
    <p:sldId id="424" r:id="rId29"/>
    <p:sldId id="413" r:id="rId30"/>
    <p:sldId id="419" r:id="rId31"/>
    <p:sldId id="417" r:id="rId32"/>
    <p:sldId id="423" r:id="rId33"/>
    <p:sldId id="422" r:id="rId34"/>
    <p:sldId id="394" r:id="rId35"/>
    <p:sldId id="288" r:id="rId36"/>
    <p:sldId id="258" r:id="rId37"/>
    <p:sldId id="277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  <a:srgbClr val="360000"/>
    <a:srgbClr val="281E6E"/>
    <a:srgbClr val="211874"/>
    <a:srgbClr val="003399"/>
    <a:srgbClr val="FFFF00"/>
    <a:srgbClr val="0033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7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76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77CA-8F0E-4B4B-AE6A-4D6761B0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000D-5787-4798-B37F-E9BDEDEDB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3AD-48E8-4AB4-BFA2-BDB810390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95E7-4D85-4832-8164-6A203733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041-73C0-4583-A83E-5483B979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AC52-F9D3-4BE2-BF42-2AFDBAA6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F791-876C-416C-A47B-3CDBB5D30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B5C2-1E6C-4B7E-AE71-178951930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1718-91EC-4E38-BE23-9F7FF3FD4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21EA-4930-4FD3-B987-16131DCDF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FD04-BF30-4316-8011-0B4FAA3DE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5B32-58EE-4B6E-BF7D-484F9FBEB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1F912F3-2A8C-4DC6-92E0-6862F0C74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slide" Target="slide3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image" Target="../media/image17.jpe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571625" y="500063"/>
            <a:ext cx="63579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Miriam Fixed" pitchFamily="49" charset="-79"/>
              </a:rPr>
              <a:t>Расцвет итальянских городов</a:t>
            </a: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Miriam Fixed" pitchFamily="49" charset="-79"/>
              </a:rPr>
              <a:t> 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643182"/>
            <a:ext cx="3429024" cy="257176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571744"/>
            <a:ext cx="3426619" cy="257176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5" y="3429000"/>
            <a:ext cx="150018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71500" y="5643563"/>
            <a:ext cx="82153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tx2"/>
                </a:solidFill>
                <a:latin typeface="Arial" charset="0"/>
              </a:rPr>
              <a:t>Автор:</a:t>
            </a:r>
            <a:r>
              <a:rPr lang="ru-RU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600">
                <a:solidFill>
                  <a:schemeClr val="tx2"/>
                </a:solidFill>
                <a:latin typeface="Arial" charset="0"/>
              </a:rPr>
              <a:t>Тихая Светлана Михайловна, учитель истории МБОУ «Лицей №15 имени академика Ю.Б.Харитона» г. Сарова</a:t>
            </a:r>
          </a:p>
          <a:p>
            <a:pPr algn="ctr"/>
            <a:endParaRPr lang="ru-RU" sz="160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ru-RU" sz="1600" b="1">
                <a:solidFill>
                  <a:schemeClr val="tx2"/>
                </a:solidFill>
                <a:latin typeface="Arial" charset="0"/>
              </a:rPr>
              <a:t>2013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286000" y="1857375"/>
            <a:ext cx="5214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Урок изучения нового материала в 6 классе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1. Городские республики в Италии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14313" y="30257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/>
              <a:t>Добившись независимости, горожане повели борьбу с феодалами на своей территории. Они разрушали замки, переселяли дворян в города, чтобы держать их под строгим надзором, иногда лишая их при этом права участвовать в делах коммуны. Города освобождали крестьян округи от личной зависимости, но сами становились их господами.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5715000" y="6215063"/>
            <a:ext cx="272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/>
              <a:t>Итальянские горожане</a:t>
            </a:r>
          </a:p>
        </p:txBody>
      </p:sp>
      <p:pic>
        <p:nvPicPr>
          <p:cNvPr id="22536" name="Picture 12" descr="Рисунок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071563"/>
            <a:ext cx="3983037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000125"/>
            <a:ext cx="1968500" cy="1958975"/>
          </a:xfrm>
          <a:prstGeom prst="rect">
            <a:avLst/>
          </a:prstGeom>
          <a:ln w="38100" cap="sq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1. Городские республики в Италии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572000" y="3357563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dirty="0"/>
              <a:t>В </a:t>
            </a:r>
            <a:r>
              <a:rPr lang="en-US" sz="1800" dirty="0"/>
              <a:t>XIII</a:t>
            </a:r>
            <a:r>
              <a:rPr lang="ru-RU" sz="1800" dirty="0"/>
              <a:t> веке в Северной и Средней Италии самостоятельной политической силой становятся </a:t>
            </a:r>
            <a:r>
              <a:rPr lang="ru-RU" sz="1800" b="1" i="1" dirty="0">
                <a:solidFill>
                  <a:schemeClr val="tx2">
                    <a:lumMod val="90000"/>
                  </a:schemeClr>
                </a:solidFill>
              </a:rPr>
              <a:t>пополаны</a:t>
            </a:r>
            <a:r>
              <a:rPr lang="ru-RU" sz="1800" dirty="0"/>
              <a:t> – торгово-ремесленные слои городов – «жирный» и «тощий» народ, зажиточные и бедные, которых объединяло недовольство властью сеньоров.</a:t>
            </a:r>
          </a:p>
        </p:txBody>
      </p:sp>
      <p:sp>
        <p:nvSpPr>
          <p:cNvPr id="2458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9625" y="6072188"/>
            <a:ext cx="539750" cy="549275"/>
          </a:xfrm>
          <a:prstGeom prst="actionButtonHom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285875" y="614362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chemeClr val="tx2"/>
                </a:solidFill>
              </a:rPr>
              <a:t>Итальянские горожане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14422"/>
            <a:ext cx="3455986" cy="461876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0657" name="Picture 1" descr="C:\Users\Tihiy\Desktop\73764238_45767012_svadmod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4238" y="1071563"/>
            <a:ext cx="15843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429125"/>
            <a:ext cx="8321675" cy="278606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>
                <a:effectLst/>
                <a:latin typeface="Arial" charset="0"/>
              </a:rPr>
              <a:t>Политическая жизнь Италии и Флоренции осложнялась постоянной кровопролитной борьбой двух группировок – партий, родившихся вместе с коммунами, - </a:t>
            </a:r>
            <a:r>
              <a:rPr lang="ru-RU" sz="1800" b="1" smtClean="0">
                <a:solidFill>
                  <a:schemeClr val="tx2"/>
                </a:solidFill>
                <a:effectLst/>
                <a:latin typeface="Arial" charset="0"/>
              </a:rPr>
              <a:t>гвельфов и гибеллинов</a:t>
            </a:r>
            <a:r>
              <a:rPr lang="ru-RU" sz="1800" smtClean="0">
                <a:effectLst/>
                <a:latin typeface="Arial" charset="0"/>
              </a:rPr>
              <a:t>.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>
                <a:effectLst/>
                <a:latin typeface="Arial" charset="0"/>
              </a:rPr>
              <a:t>В </a:t>
            </a:r>
            <a:r>
              <a:rPr lang="en-US" sz="1800" smtClean="0">
                <a:effectLst/>
                <a:latin typeface="Arial" charset="0"/>
              </a:rPr>
              <a:t>XII</a:t>
            </a:r>
            <a:r>
              <a:rPr lang="ru-RU" sz="1800" smtClean="0">
                <a:effectLst/>
                <a:latin typeface="Arial" charset="0"/>
              </a:rPr>
              <a:t> в. противостоящими сторонами здесь оказались римский папа и германский император.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000125"/>
            <a:ext cx="1809750" cy="31035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AutoShape 8" descr="http://t2.gstatic.com/images?q=tbn:ANd9GcScB0fVxdQDD4xjjj64nLuiVScd3CT8Sfy04_idHM9XoUe-l1Bx"/>
          <p:cNvSpPr>
            <a:spLocks noChangeAspect="1" noChangeArrowheads="1"/>
          </p:cNvSpPr>
          <p:nvPr/>
        </p:nvSpPr>
        <p:spPr bwMode="auto">
          <a:xfrm>
            <a:off x="1619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10" descr="http://t2.gstatic.com/images?q=tbn:ANd9GcScB0fVxdQDD4xjjj64nLuiVScd3CT8Sfy04_idHM9XoUe-l1Bx"/>
          <p:cNvSpPr>
            <a:spLocks noChangeAspect="1" noChangeArrowheads="1"/>
          </p:cNvSpPr>
          <p:nvPr/>
        </p:nvSpPr>
        <p:spPr bwMode="auto">
          <a:xfrm>
            <a:off x="1619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AutoShape 12" descr="http://t3.gstatic.com/images?q=tbn:ANd9GcQ48k-0xaJ8e4wMS_EtqZEt0YSwyiU6B4xAyaYPBnu1WOMUfzDl"/>
          <p:cNvSpPr>
            <a:spLocks noChangeAspect="1" noChangeArrowheads="1"/>
          </p:cNvSpPr>
          <p:nvPr/>
        </p:nvSpPr>
        <p:spPr bwMode="auto">
          <a:xfrm>
            <a:off x="1619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AutoShape 14" descr="http://t3.gstatic.com/images?q=tbn:ANd9GcQ48k-0xaJ8e4wMS_EtqZEt0YSwyiU6B4xAyaYPBnu1WOMUfzDl"/>
          <p:cNvSpPr>
            <a:spLocks noChangeAspect="1" noChangeArrowheads="1"/>
          </p:cNvSpPr>
          <p:nvPr/>
        </p:nvSpPr>
        <p:spPr bwMode="auto">
          <a:xfrm>
            <a:off x="1619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5" name="Picture 15" descr="C:\Users\Tihiy\Desktop\images.jpg"/>
          <p:cNvPicPr>
            <a:picLocks noChangeAspect="1" noChangeArrowheads="1"/>
          </p:cNvPicPr>
          <p:nvPr/>
        </p:nvPicPr>
        <p:blipFill>
          <a:blip r:embed="rId3" cstate="email">
            <a:lum bright="-4000" contrast="12000"/>
          </a:blip>
          <a:srcRect/>
          <a:stretch>
            <a:fillRect/>
          </a:stretch>
        </p:blipFill>
        <p:spPr bwMode="auto">
          <a:xfrm>
            <a:off x="5857875" y="1214438"/>
            <a:ext cx="2786063" cy="27860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8" name="Picture 18" descr="C:\Users\Tihiy\Desktop\images 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1500188"/>
            <a:ext cx="2143125" cy="21431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572000"/>
            <a:ext cx="8321675" cy="278606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effectLst/>
                <a:latin typeface="Arial" charset="0"/>
              </a:rPr>
              <a:t>Гвельфы, как правило, были противниками императора и сторонниками папы; опорой им служили торговцы и ремесленники в городах. Гибеллины — сторонники императора — опирались главным образом на дворян, выражая интересы феодалов. 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357298"/>
            <a:ext cx="5040321" cy="2835181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0" y="1285875"/>
            <a:ext cx="6215063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Тончайшие уставы мастеря,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Ты в октябре примеришь их, бывало,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И сносишь к середине ноября.</a:t>
            </a:r>
          </a:p>
          <a:p>
            <a:pPr>
              <a:defRPr/>
            </a:pPr>
            <a:endParaRPr lang="ru-RU" i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За краткий срок ты столько раз меняла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Законы, деньги, весь уклад и чин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И собственное тело обновляла!</a:t>
            </a:r>
          </a:p>
          <a:p>
            <a:pPr>
              <a:defRPr/>
            </a:pPr>
            <a:endParaRPr lang="ru-RU" i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Опомнившись хотя б на миг один,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Поймёшь сама, что ты -  как та больная,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Которая не спит среди перин,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Ворочаясь и отдыха не зная…</a:t>
            </a:r>
          </a:p>
          <a:p>
            <a:pPr>
              <a:defRPr/>
            </a:pPr>
            <a:r>
              <a:rPr lang="ru-RU" dirty="0"/>
              <a:t>        </a:t>
            </a:r>
            <a:r>
              <a:rPr lang="ru-RU" sz="1800" b="1" dirty="0"/>
              <a:t>Божественная комедия. Чистилище, </a:t>
            </a:r>
            <a:r>
              <a:rPr lang="en-US" sz="1800" b="1" dirty="0"/>
              <a:t>VI</a:t>
            </a:r>
            <a:r>
              <a:rPr lang="ru-RU" sz="1800" b="1" dirty="0"/>
              <a:t>, 142-151.</a:t>
            </a:r>
            <a:r>
              <a:rPr lang="en-US" sz="1800" b="1" dirty="0"/>
              <a:t> </a:t>
            </a:r>
            <a:r>
              <a:rPr lang="ru-RU" sz="1800" b="1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4143375"/>
            <a:ext cx="2214562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90000"/>
                  </a:schemeClr>
                </a:solidFill>
              </a:rPr>
              <a:t>Данте Алигьери</a:t>
            </a:r>
          </a:p>
          <a:p>
            <a:pPr algn="ctr"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(1265-1321 гг.)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71813" y="285750"/>
            <a:ext cx="5429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Вот как Данте описывает положение во Флоренции: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85794"/>
            <a:ext cx="2619375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857750"/>
            <a:ext cx="8321675" cy="278606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>
                <a:effectLst/>
                <a:latin typeface="Arial" charset="0"/>
              </a:rPr>
              <a:t>Гвельфы и гибеллины образовывали враждующие группы внутри городов-государств. Но иногда города-соперники входили во враждебные группы. Например, Милан и Флоренция издавна стояли за гвельфов, поэтому их торговые соперники брали сторону гибеллинов.</a:t>
            </a:r>
          </a:p>
        </p:txBody>
      </p:sp>
      <p:pic>
        <p:nvPicPr>
          <p:cNvPr id="29700" name="Picture 1" descr="C:\Users\Tihiy\Desktop\images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857375"/>
            <a:ext cx="1428750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214422"/>
            <a:ext cx="2266950" cy="304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7" descr="C:\Users\Tihiy\Desktop\milanduom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85860"/>
            <a:ext cx="3514725" cy="298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714375" y="5072063"/>
            <a:ext cx="8001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>
                <a:latin typeface="Arial" charset="0"/>
              </a:rPr>
              <a:t>По форме зубцов воюющие друг с другом гвельфы и гибеллины отличали дружественные замки от недружественных. У гвельфов зубцы были прямоугольные, у гибеллинов - узорчатые. </a:t>
            </a:r>
          </a:p>
        </p:txBody>
      </p:sp>
      <p:pic>
        <p:nvPicPr>
          <p:cNvPr id="247830" name="Picture 22" descr="Рисунок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2671755" cy="299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7831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428736"/>
            <a:ext cx="2248851" cy="299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C:\Users\Tihiy\Desktop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85749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7" name="Picture 9" descr="C:\Users\Tihiy\Desktop\images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1071563"/>
            <a:ext cx="20320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357688"/>
            <a:ext cx="8286750" cy="25003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  <a:latin typeface="Arial" pitchFamily="34" charset="0"/>
              </a:rPr>
              <a:t>Постоянная борьба между светской и духовной властями на Западе вынуждала не только знатных, но порой и рядовых людей взвешивать доводы противников, чтобы определить, чью сторону принять. Возможно, здесь также коренится один из истоков западноевропейской демократии, допускающей разнообразие взглядов и мнений.</a:t>
            </a:r>
            <a:r>
              <a:rPr lang="ru-RU" sz="1800" dirty="0" smtClean="0">
                <a:latin typeface="Arial" pitchFamily="34" charset="0"/>
              </a:rPr>
              <a:t> </a:t>
            </a:r>
          </a:p>
        </p:txBody>
      </p:sp>
      <p:pic>
        <p:nvPicPr>
          <p:cNvPr id="28680" name="Picture 8" descr="C:\Users\Tihiy\Desktop\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1143000"/>
            <a:ext cx="3857625" cy="289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1" name="Picture 9" descr="C:\Users\Tihiy\Desktop\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184785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2" name="Picture 10" descr="C:\Users\Tihiy\Desktop\4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1571612"/>
            <a:ext cx="1857388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2. Гвельфы и гибеллины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3" y="1285875"/>
          <a:ext cx="8072495" cy="4466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1756"/>
                <a:gridCol w="2959907"/>
                <a:gridCol w="2690832"/>
              </a:tblGrid>
              <a:tr h="534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ГФЕЛЬФЫ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ГИБЕЛЛИНЫ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349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Происхождение названия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rgbClr val="360000"/>
                          </a:solidFill>
                        </a:rPr>
                        <a:t>От родового наименования династии саксонских герцогов </a:t>
                      </a:r>
                      <a:r>
                        <a:rPr lang="ru-RU" i="0" dirty="0" err="1" smtClean="0">
                          <a:solidFill>
                            <a:srgbClr val="360000"/>
                          </a:solidFill>
                        </a:rPr>
                        <a:t>Вельфов</a:t>
                      </a:r>
                      <a:r>
                        <a:rPr lang="ru-RU" i="0" dirty="0" smtClean="0">
                          <a:solidFill>
                            <a:srgbClr val="360000"/>
                          </a:solidFill>
                        </a:rPr>
                        <a:t>.</a:t>
                      </a:r>
                      <a:endParaRPr lang="ru-RU" i="0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rgbClr val="360000"/>
                          </a:solidFill>
                        </a:rPr>
                        <a:t>От латинизированного названия замка </a:t>
                      </a:r>
                      <a:r>
                        <a:rPr lang="ru-RU" i="0" dirty="0" err="1" smtClean="0">
                          <a:solidFill>
                            <a:srgbClr val="360000"/>
                          </a:solidFill>
                        </a:rPr>
                        <a:t>Вапблинген</a:t>
                      </a:r>
                      <a:r>
                        <a:rPr lang="ru-RU" i="0" dirty="0" smtClean="0">
                          <a:solidFill>
                            <a:srgbClr val="360000"/>
                          </a:solidFill>
                        </a:rPr>
                        <a:t>, принадлежавшего династии </a:t>
                      </a:r>
                      <a:r>
                        <a:rPr lang="ru-RU" i="0" dirty="0" err="1" smtClean="0">
                          <a:solidFill>
                            <a:srgbClr val="360000"/>
                          </a:solidFill>
                        </a:rPr>
                        <a:t>Гогенштауфенов</a:t>
                      </a:r>
                      <a:r>
                        <a:rPr lang="ru-RU" i="0" dirty="0" smtClean="0">
                          <a:solidFill>
                            <a:srgbClr val="360000"/>
                          </a:solidFill>
                        </a:rPr>
                        <a:t>.</a:t>
                      </a:r>
                      <a:endParaRPr lang="ru-RU" i="0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</a:tr>
              <a:tr h="53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11874"/>
                          </a:solidFill>
                        </a:rPr>
                        <a:t>На чьей стороне выступали</a:t>
                      </a:r>
                      <a:endParaRPr lang="ru-RU" b="1" dirty="0">
                        <a:solidFill>
                          <a:srgbClr val="2118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Противники императора, сторонники папы.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Приверженцы императора.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</a:tr>
              <a:tr h="5349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Социальные слои, которые их поддерживали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Пополаны – торговцы, ремесленники и банкиры.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Феодалы – гранды.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</a:tr>
              <a:tr h="5349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81E6E"/>
                          </a:solidFill>
                        </a:rPr>
                        <a:t>Идеал</a:t>
                      </a:r>
                      <a:endParaRPr lang="ru-RU" b="1" dirty="0">
                        <a:solidFill>
                          <a:srgbClr val="281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Торговля и республика.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60000"/>
                          </a:solidFill>
                        </a:rPr>
                        <a:t>Землевладение и монархия.</a:t>
                      </a:r>
                      <a:endParaRPr lang="ru-RU" dirty="0">
                        <a:solidFill>
                          <a:srgbClr val="36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7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143625"/>
            <a:ext cx="539750" cy="549275"/>
          </a:xfrm>
          <a:prstGeom prst="actionButtonHom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3. Правление Медичи во Флоренции</a:t>
            </a:r>
            <a:endParaRPr lang="ru-RU" sz="3600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643313"/>
            <a:ext cx="4284663" cy="287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1428750"/>
            <a:ext cx="4202113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5143500" y="4286250"/>
            <a:ext cx="342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Флоренция - город Красной Лилии, поскольку на протяжении столетий Флоренцией правил старинный дом Медичи, сделавший город столицей итальянского Возрождения.</a:t>
            </a:r>
          </a:p>
          <a:p>
            <a:endParaRPr lang="ru-RU" sz="2000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428625" y="1428750"/>
            <a:ext cx="385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Флоренция – одно из самых развитых государств средневековой Италии, родина великих поэтов, писателей, живописцев, скульпторов, архитекторов. </a:t>
            </a:r>
          </a:p>
        </p:txBody>
      </p:sp>
      <p:pic>
        <p:nvPicPr>
          <p:cNvPr id="33799" name="Picture 7" descr="C:\Users\Tihiy\Desktop\картинки\9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76" y="5857892"/>
            <a:ext cx="738173" cy="88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62150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Италия, раба, скорбей очаг,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В великой буре судно без кормила,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Не госпожа народов, а кабак!..</a:t>
            </a:r>
          </a:p>
          <a:p>
            <a:pPr>
              <a:defRPr/>
            </a:pPr>
            <a:endParaRPr lang="ru-RU" i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А у тебя не могут без войны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Твои живые, и они грызутся,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Одной стеной и рвом окружены.</a:t>
            </a:r>
          </a:p>
          <a:p>
            <a:pPr>
              <a:defRPr/>
            </a:pPr>
            <a:endParaRPr lang="ru-RU" i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Тебе, несчастной, стоит оглянуться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На берега твои и города:</a:t>
            </a:r>
          </a:p>
          <a:p>
            <a:pPr>
              <a:defRPr/>
            </a:pPr>
            <a:r>
              <a:rPr lang="ru-RU" i="1" dirty="0">
                <a:solidFill>
                  <a:schemeClr val="tx2">
                    <a:lumMod val="90000"/>
                  </a:schemeClr>
                </a:solidFill>
              </a:rPr>
              <a:t>Где мирные обители найдутся?</a:t>
            </a:r>
          </a:p>
          <a:p>
            <a:pPr>
              <a:defRPr/>
            </a:pPr>
            <a:r>
              <a:rPr lang="ru-RU" dirty="0"/>
              <a:t>        </a:t>
            </a:r>
            <a:r>
              <a:rPr lang="ru-RU" sz="1800" b="1" dirty="0"/>
              <a:t>Божественная комедия. Чистилище, </a:t>
            </a:r>
            <a:r>
              <a:rPr lang="en-US" sz="1800" b="1" dirty="0"/>
              <a:t>VI</a:t>
            </a:r>
            <a:r>
              <a:rPr lang="ru-RU" sz="1800" b="1" dirty="0"/>
              <a:t>, 76-78, 82-87.</a:t>
            </a:r>
            <a:r>
              <a:rPr lang="en-US" sz="1800" b="1" dirty="0"/>
              <a:t> </a:t>
            </a:r>
            <a:r>
              <a:rPr lang="ru-RU" sz="1800" b="1" dirty="0"/>
              <a:t>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285750"/>
            <a:ext cx="2490787" cy="315753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72250" y="3500438"/>
            <a:ext cx="2214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Данте Алигьери</a:t>
            </a:r>
          </a:p>
          <a:p>
            <a:pPr algn="ctr"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(1265-1321 гг.)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28750" y="4929188"/>
            <a:ext cx="7215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</a:rPr>
              <a:t>?</a:t>
            </a:r>
            <a:r>
              <a:rPr lang="ru-RU"/>
              <a:t> Определите, о чём грустит и на что сетует автор этих  стихотворных строк?</a:t>
            </a:r>
          </a:p>
          <a:p>
            <a:pPr algn="just"/>
            <a:r>
              <a:rPr lang="ru-RU" b="1">
                <a:solidFill>
                  <a:srgbClr val="C00000"/>
                </a:solidFill>
              </a:rPr>
              <a:t>?</a:t>
            </a:r>
            <a:r>
              <a:rPr lang="ru-RU"/>
              <a:t> Как вы думаете, что означают слова «в великой буре судно без кормила»? </a:t>
            </a:r>
          </a:p>
        </p:txBody>
      </p:sp>
      <p:pic>
        <p:nvPicPr>
          <p:cNvPr id="15366" name="Рисунок 5" descr="ed00222_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715000"/>
            <a:ext cx="10890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3. Правление Медичи во Флоренции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2938" y="4429125"/>
            <a:ext cx="8001000" cy="17859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Arial" pitchFamily="34" charset="0"/>
              </a:rPr>
              <a:t>В </a:t>
            </a:r>
            <a:r>
              <a:rPr lang="en-US" sz="1800" dirty="0" smtClean="0">
                <a:latin typeface="Arial" pitchFamily="34" charset="0"/>
              </a:rPr>
              <a:t>XV </a:t>
            </a:r>
            <a:r>
              <a:rPr lang="ru-RU" sz="1800" dirty="0" smtClean="0">
                <a:latin typeface="Arial" pitchFamily="34" charset="0"/>
              </a:rPr>
              <a:t>веке в Италии власть захватили самые богатые семьи и стали передавать её по наследству. Таких единоличных правителей городов-государств называли </a:t>
            </a:r>
            <a:r>
              <a:rPr lang="ru-RU" sz="1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</a:rPr>
              <a:t>тиранами</a:t>
            </a:r>
            <a:r>
              <a:rPr lang="ru-RU" sz="1800" i="1" dirty="0" smtClean="0">
                <a:latin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</a:rPr>
              <a:t>а порядок их управления — </a:t>
            </a:r>
            <a:r>
              <a:rPr lang="ru-RU" sz="1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</a:rPr>
              <a:t>тиранией</a:t>
            </a:r>
            <a:r>
              <a:rPr lang="ru-RU" sz="1800" i="1" dirty="0" smtClean="0">
                <a:latin typeface="Arial" pitchFamily="34" charset="0"/>
              </a:rPr>
              <a:t>. </a:t>
            </a:r>
            <a:r>
              <a:rPr lang="ru-RU" sz="1800" dirty="0" smtClean="0">
                <a:latin typeface="Arial" pitchFamily="34" charset="0"/>
              </a:rPr>
              <a:t>Тирания как форма монархии утвердилась в Милане, Флоренции, Болонье и других городах Северной и Средней Италии. 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7688" y="3286125"/>
            <a:ext cx="178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Чезаре Борджиа – герцог Венеции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2857500" y="1214438"/>
            <a:ext cx="194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Лодовико Сфорца – герцог Милана</a:t>
            </a:r>
          </a:p>
        </p:txBody>
      </p:sp>
      <p:pic>
        <p:nvPicPr>
          <p:cNvPr id="32776" name="Picture 10" descr="Рисунок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214422"/>
            <a:ext cx="2226320" cy="2786059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2198688" cy="2857500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3. Правление Медичи во Флоренции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3214688"/>
            <a:ext cx="5202237" cy="290036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Arial" pitchFamily="34" charset="0"/>
              </a:rPr>
              <a:t>Во Флоренции после долгой и жестокой   борьбы власть захватила семья </a:t>
            </a:r>
            <a:r>
              <a:rPr lang="ru-RU" sz="18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</a:rPr>
              <a:t>Медичи</a:t>
            </a:r>
            <a:r>
              <a:rPr lang="ru-RU" sz="1800" dirty="0" smtClean="0">
                <a:latin typeface="Arial" pitchFamily="34" charset="0"/>
              </a:rPr>
              <a:t> - богатейшие банкиры и купцы. Медичи уменьшили налоги с основной массы горожан, вели в городе большое строительство, что давало заработок многим ремесленникам и поденщикам. 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71500" y="1357313"/>
            <a:ext cx="1392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tx2">
                    <a:lumMod val="90000"/>
                  </a:schemeClr>
                </a:solidFill>
              </a:rPr>
              <a:t>Герб Медичи </a:t>
            </a:r>
          </a:p>
        </p:txBody>
      </p:sp>
      <p:pic>
        <p:nvPicPr>
          <p:cNvPr id="34821" name="Picture 8" descr="Герб ро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071563"/>
            <a:ext cx="17748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143625" y="52149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chemeClr val="tx2"/>
                </a:solidFill>
              </a:rPr>
              <a:t>Один из основателей рода – Козимо Медичи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071546"/>
            <a:ext cx="2976562" cy="4000500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3. Правление Медичи во Флоренции</a:t>
            </a:r>
          </a:p>
        </p:txBody>
      </p:sp>
      <p:sp>
        <p:nvSpPr>
          <p:cNvPr id="176161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357188" y="4500563"/>
            <a:ext cx="8572500" cy="164306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Arial" pitchFamily="34" charset="0"/>
              </a:rPr>
              <a:t>В </a:t>
            </a:r>
            <a:r>
              <a:rPr lang="en-US" sz="1800" dirty="0" smtClean="0">
                <a:latin typeface="Arial" pitchFamily="34" charset="0"/>
              </a:rPr>
              <a:t>XV</a:t>
            </a:r>
            <a:r>
              <a:rPr lang="ru-RU" sz="1800" dirty="0" smtClean="0">
                <a:latin typeface="Arial" pitchFamily="34" charset="0"/>
              </a:rPr>
              <a:t> в. во Флоренции наступили долгожданный внутренний мир и процветание благодаря правлению Медичи. Должниками флорентийских банкиров были правители многих европейских стран. Итальянские сукна считались лучшими в Европе (в одной Флоренции в начале </a:t>
            </a:r>
            <a:r>
              <a:rPr lang="en-US" sz="1800" dirty="0" smtClean="0">
                <a:latin typeface="Arial" pitchFamily="34" charset="0"/>
              </a:rPr>
              <a:t>XIV </a:t>
            </a:r>
            <a:r>
              <a:rPr lang="ru-RU" sz="1800" dirty="0" smtClean="0">
                <a:latin typeface="Arial" pitchFamily="34" charset="0"/>
              </a:rPr>
              <a:t>века насчитывалось более двухсот суконных мастерских). </a:t>
            </a:r>
          </a:p>
        </p:txBody>
      </p:sp>
      <p:sp>
        <p:nvSpPr>
          <p:cNvPr id="35844" name="Text Box 35"/>
          <p:cNvSpPr txBox="1">
            <a:spLocks noChangeArrowheads="1"/>
          </p:cNvSpPr>
          <p:nvPr/>
        </p:nvSpPr>
        <p:spPr bwMode="auto">
          <a:xfrm>
            <a:off x="6929438" y="3857625"/>
            <a:ext cx="143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/>
              <a:t>Флоренция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928688"/>
            <a:ext cx="4586288" cy="354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3. Правление Медичи во Флоренции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50" y="4643438"/>
            <a:ext cx="8572500" cy="1482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Arial" pitchFamily="34" charset="0"/>
              </a:rPr>
              <a:t>Высшего могущества власть Медичи во Флоренции достигла при Лоренцо Медичи (1468-1492), который твёрдо и единолично управлял государством. Он утверждал на все должности верных ему людей и распоряжался доходами казны, принимал послов, его охраняла личная гвардия. Папа римский назначил кардиналом его 14-летнего сына.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57563" y="4357688"/>
            <a:ext cx="271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chemeClr val="tx2">
                    <a:lumMod val="90000"/>
                  </a:schemeClr>
                </a:solidFill>
              </a:rPr>
              <a:t>Лоренцо Медичи </a:t>
            </a:r>
          </a:p>
        </p:txBody>
      </p:sp>
      <p:pic>
        <p:nvPicPr>
          <p:cNvPr id="36871" name="Picture 10" descr="Рисунок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928688"/>
            <a:ext cx="2000250" cy="342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11" descr="Рисунок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0"/>
            <a:ext cx="2290299" cy="2858943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73" name="Picture 12" descr="Рисунок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285860"/>
            <a:ext cx="2217722" cy="2854111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857250"/>
            <a:ext cx="69246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75" y="4357688"/>
            <a:ext cx="78581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Венеция – один из красивейших городов не только средневековой, но и современной Италии. Издавна его называли </a:t>
            </a:r>
            <a:r>
              <a:rPr lang="ru-RU" dirty="0" err="1"/>
              <a:t>Ла</a:t>
            </a:r>
            <a:r>
              <a:rPr lang="ru-RU" dirty="0"/>
              <a:t> </a:t>
            </a:r>
            <a:r>
              <a:rPr lang="ru-RU" dirty="0" err="1"/>
              <a:t>Серениссима</a:t>
            </a:r>
            <a:r>
              <a:rPr lang="ru-RU" dirty="0"/>
              <a:t> – Блистательная, в более позднее время – королевой или жемчужиной Адриатики.</a:t>
            </a:r>
          </a:p>
          <a:p>
            <a:pPr algn="just">
              <a:defRPr/>
            </a:pP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? 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Чем знаменит этот город? Что вы о нём знаете?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928688" y="5715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800" i="1"/>
              <a:t> Карта Венеции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2733675" cy="3971925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71876"/>
            <a:ext cx="3857625" cy="2597150"/>
          </a:xfrm>
          <a:prstGeom prst="rect">
            <a:avLst/>
          </a:prstGeom>
          <a:ln w="88900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57625" y="928688"/>
            <a:ext cx="46434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>
                <a:cs typeface="Times New Roman" pitchFamily="18" charset="0"/>
              </a:rPr>
              <a:t>Венеция - это город, полностью построенный на сваях и подчинённый морю и его дарам. Она  расположена на 117 островах в морской лагуне, на севере Адриатического моря. Её разрезают 150 каналов, через которые переброшены 400 мостов. </a:t>
            </a:r>
            <a:endParaRPr lang="ru-RU" sz="2000"/>
          </a:p>
          <a:p>
            <a:pPr indent="449263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143250" cy="253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14313" y="4500563"/>
            <a:ext cx="864393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Построенная из камня и кирпича и словно плывущая по волнам Адриатики, Венеция являет собой подлинное чудо. Этот город словно врос в море. Его дома и стены омываются солёной водой бесчисленных каналов, нигде не видно коней, не слышно скрипа телег. Это самый романтический город мира, полный спокойствия и красоты.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142984"/>
            <a:ext cx="3452808" cy="2589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143116"/>
            <a:ext cx="3368675" cy="2252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14313" y="2568575"/>
            <a:ext cx="385762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/>
              <a:t>Одним из ярких символов Венеции являются гондолы, используемые здесь уже более тысячи лет. Узкая чёрная лодка с плоским дном без киля – это легенда, уникальное произведение искусства. Чтобы создать настоящую венецианскую гондолу, нужно выточить 280 деталей из 9 сортов  древесины.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l="4500"/>
          <a:stretch>
            <a:fillRect/>
          </a:stretch>
        </p:blipFill>
        <p:spPr bwMode="auto">
          <a:xfrm>
            <a:off x="4214810" y="1142984"/>
            <a:ext cx="4548186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Рисунок 5" descr="3004fad1a61f52f3d08f1fc37808a64a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500188"/>
            <a:ext cx="24542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428868"/>
            <a:ext cx="3905253" cy="292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71500" y="564356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>
                <a:cs typeface="Times New Roman" pitchFamily="18" charset="0"/>
              </a:rPr>
              <a:t>В устье Большого канала находятся площадь св. Марка (покровитель Венеции) и Дворец Дожей.</a:t>
            </a:r>
            <a:endParaRPr lang="ru-RU" sz="2000"/>
          </a:p>
          <a:p>
            <a:pPr indent="449263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450281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90" name="Прямоугольник 8"/>
          <p:cNvSpPr>
            <a:spLocks noChangeArrowheads="1"/>
          </p:cNvSpPr>
          <p:nvPr/>
        </p:nvSpPr>
        <p:spPr bwMode="auto">
          <a:xfrm>
            <a:off x="1143000" y="4143375"/>
            <a:ext cx="267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chemeClr val="tx2"/>
                </a:solidFill>
                <a:cs typeface="Times New Roman" pitchFamily="18" charset="0"/>
              </a:rPr>
              <a:t>Площадь святого Марка</a:t>
            </a:r>
            <a:endParaRPr lang="ru-RU" sz="2000" i="1">
              <a:solidFill>
                <a:schemeClr val="tx2"/>
              </a:solidFill>
            </a:endParaRP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6215063" y="1928813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tx2"/>
                </a:solidFill>
              </a:rPr>
              <a:t>Дворец Дожей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42938" y="4433888"/>
            <a:ext cx="81438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Самый крупный мост Венеции - мост Риальто. В </a:t>
            </a:r>
            <a:r>
              <a:rPr lang="en-US" sz="1800">
                <a:latin typeface="Arial" charset="0"/>
              </a:rPr>
              <a:t>XVI</a:t>
            </a:r>
            <a:r>
              <a:rPr lang="ru-RU" sz="1800">
                <a:latin typeface="Arial" charset="0"/>
              </a:rPr>
              <a:t> веке было принято решение построить каменный мост, под аркадами которого также могли бы разместиться лавки. Мост, построенный в 1592 году Антонио да Понте, имеет одну мощную арку 28 метров длиной, поднявшийся над водой на высоту 7,5 метров.</a:t>
            </a:r>
          </a:p>
          <a:p>
            <a:pPr indent="449263"/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857232"/>
            <a:ext cx="3810000" cy="271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C:\Users\Tihiy\Desktop\картинки\78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411671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142984"/>
            <a:ext cx="4170360" cy="546299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Карта Италии</a:t>
            </a:r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1732372" cy="138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57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2500306"/>
            <a:ext cx="172216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143380"/>
            <a:ext cx="185884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57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5072074"/>
            <a:ext cx="1713238" cy="129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42938" y="5311775"/>
            <a:ext cx="81438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Арсенал был наиболее значительным промышленным предприятием средневековья. В нем работало до 3000 человек. Спущенная на воду галера оставалась собственностью государства.</a:t>
            </a:r>
          </a:p>
          <a:p>
            <a:pPr indent="449263"/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857232"/>
            <a:ext cx="338455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46"/>
            <a:ext cx="3309958" cy="256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3000375"/>
            <a:ext cx="3205163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3571875"/>
            <a:ext cx="280193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42938" y="551021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b="1">
                <a:solidFill>
                  <a:schemeClr val="accent1"/>
                </a:solidFill>
                <a:cs typeface="Times New Roman" pitchFamily="18" charset="0"/>
              </a:rPr>
              <a:t>?</a:t>
            </a:r>
            <a:r>
              <a:rPr lang="ru-RU">
                <a:cs typeface="Times New Roman" pitchFamily="18" charset="0"/>
              </a:rPr>
              <a:t> Венецианцы называли своё государство «Тишайшая республика». Как вы думаете, почему?</a:t>
            </a:r>
            <a:endParaRPr lang="ru-RU"/>
          </a:p>
          <a:p>
            <a:pPr indent="449263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063" y="1214438"/>
            <a:ext cx="4443412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lum bright="-10000" contrast="34000"/>
          </a:blip>
          <a:srcRect/>
          <a:stretch>
            <a:fillRect/>
          </a:stretch>
        </p:blipFill>
        <p:spPr bwMode="auto">
          <a:xfrm>
            <a:off x="5357813" y="1143000"/>
            <a:ext cx="3357562" cy="252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00063" y="928688"/>
            <a:ext cx="46434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>
                <a:cs typeface="Times New Roman" pitchFamily="18" charset="0"/>
              </a:rPr>
              <a:t>Во главе Венеции стоял дож. Венецианцы избегали монархии, постепенно лишив главу государства – дожа – полномочий и передав их трём собраниям: Большому совету, излагавшему законы, Сенату и Коллегии, ведавшим внешними и внутренними делами.  </a:t>
            </a:r>
            <a:endParaRPr lang="ru-RU" sz="2000"/>
          </a:p>
          <a:p>
            <a:pPr indent="449263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428736"/>
            <a:ext cx="2857499" cy="3515177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928688" y="4500563"/>
            <a:ext cx="400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solidFill>
                  <a:schemeClr val="tx2"/>
                </a:solidFill>
              </a:rPr>
              <a:t>«Облачённый багряницей король, пленник своего города» – таким увидел дожа один путешественник </a:t>
            </a:r>
            <a:r>
              <a:rPr lang="en-US" i="1">
                <a:solidFill>
                  <a:schemeClr val="tx2"/>
                </a:solidFill>
              </a:rPr>
              <a:t>XV</a:t>
            </a:r>
            <a:r>
              <a:rPr lang="ru-RU" i="1">
                <a:solidFill>
                  <a:schemeClr val="tx2"/>
                </a:solidFill>
              </a:rPr>
              <a:t> века.</a:t>
            </a:r>
          </a:p>
        </p:txBody>
      </p:sp>
      <p:pic>
        <p:nvPicPr>
          <p:cNvPr id="46086" name="Рисунок 5" descr="3004fad1a61f52f3d08f1fc37808a64a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3714750"/>
            <a:ext cx="24542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50" y="5286375"/>
            <a:ext cx="2643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90000"/>
                  </a:schemeClr>
                </a:solidFill>
              </a:rPr>
              <a:t>Джованни Беллини (1501).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90000"/>
                  </a:schemeClr>
                </a:solidFill>
              </a:rPr>
              <a:t>Венецианский дож Леонардо.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Путешествие по Венеции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57188" y="3916363"/>
            <a:ext cx="49291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Венецианская республика была провозглашена аристократической в 1072 г. Большой совет, упразднив народное собрание, постановил, что его решения будут иметь силу закона,  и что членами его могут стать лишь люди знатного рода.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928688"/>
            <a:ext cx="41243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5000625" y="857250"/>
            <a:ext cx="3857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>
                <a:latin typeface="Arial" charset="0"/>
              </a:rPr>
              <a:t>В</a:t>
            </a:r>
            <a:r>
              <a:rPr lang="en-US" sz="1800">
                <a:latin typeface="Arial" charset="0"/>
              </a:rPr>
              <a:t> XV</a:t>
            </a:r>
            <a:r>
              <a:rPr lang="ru-RU" sz="1800">
                <a:latin typeface="Arial" charset="0"/>
              </a:rPr>
              <a:t> в. появилась «Золотая книга», где поимённо перечислялись знатные по рождению, и в выборах могли отныне участвовать лишь значившиеся в этом перечне. </a:t>
            </a:r>
          </a:p>
        </p:txBody>
      </p:sp>
      <p:pic>
        <p:nvPicPr>
          <p:cNvPr id="5120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3643313"/>
            <a:ext cx="2143125" cy="28575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186288"/>
            <a:ext cx="4606529" cy="3028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5072063" y="6215063"/>
            <a:ext cx="2976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Художник </a:t>
            </a:r>
            <a:r>
              <a:rPr lang="en-US" sz="1600"/>
              <a:t>Thomas Moran</a:t>
            </a:r>
            <a:r>
              <a:rPr lang="ru-RU" sz="1600"/>
              <a:t>.</a:t>
            </a:r>
            <a:r>
              <a:rPr lang="en-US" sz="1600"/>
              <a:t> </a:t>
            </a:r>
            <a:r>
              <a:rPr lang="ru-RU" sz="1600"/>
              <a:t>Венеция.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4. Путешествие по Венеции</a:t>
            </a:r>
            <a:endParaRPr lang="ru-RU" sz="3600" dirty="0"/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28625" y="1000125"/>
            <a:ext cx="82867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Вся жизнь Венеции была связана с морем. В праздник Вознесения дож выходил в море на специальной галере «Буцетавр» и бросал в воду золотой перстень со словами: «О море, с тобою обручаюсь в знак неизменного и вечного владычества над тобой». Эта церемония была впервые проведена  в 998 г. и существовала до </a:t>
            </a:r>
            <a:r>
              <a:rPr lang="en-US" sz="1800">
                <a:latin typeface="Arial" charset="0"/>
              </a:rPr>
              <a:t>XVIII</a:t>
            </a:r>
            <a:r>
              <a:rPr lang="ru-RU" sz="1800">
                <a:latin typeface="Arial" charset="0"/>
              </a:rPr>
              <a:t> века.</a:t>
            </a: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72500" y="6286500"/>
            <a:ext cx="468313" cy="406400"/>
          </a:xfrm>
          <a:prstGeom prst="actionButtonHom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5" name="Picture 7" descr="C:\Users\Tihiy\Desktop\картинки\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32909">
            <a:off x="940026" y="3722152"/>
            <a:ext cx="2114550" cy="2162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Вопросы для закрепления: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6330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4214813"/>
            <a:ext cx="1833562" cy="23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7" name="TextBox 15"/>
          <p:cNvSpPr txBox="1">
            <a:spLocks noChangeArrowheads="1"/>
          </p:cNvSpPr>
          <p:nvPr/>
        </p:nvSpPr>
        <p:spPr bwMode="auto">
          <a:xfrm>
            <a:off x="428625" y="3786188"/>
            <a:ext cx="5715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ru-RU"/>
          </a:p>
          <a:p>
            <a:pPr marL="457200" indent="-457200">
              <a:buFontTx/>
              <a:buAutoNum type="arabicPeriod"/>
            </a:pPr>
            <a:endParaRPr lang="ru-RU"/>
          </a:p>
          <a:p>
            <a:pPr marL="457200" indent="-457200"/>
            <a:r>
              <a:rPr lang="ru-RU"/>
              <a:t>3. Почему Лоренцо Медичи был прозван Великолепным?</a:t>
            </a:r>
          </a:p>
          <a:p>
            <a:pPr marL="457200" indent="-457200">
              <a:buFontTx/>
              <a:buAutoNum type="arabicPeriod"/>
            </a:pPr>
            <a:endParaRPr lang="ru-RU"/>
          </a:p>
          <a:p>
            <a:pPr marL="457200" indent="-457200"/>
            <a:r>
              <a:rPr lang="ru-RU"/>
              <a:t>4. Можно ли назвать Венецию республикой? Свой ответ подтвердите фактами.</a:t>
            </a:r>
          </a:p>
        </p:txBody>
      </p:sp>
      <p:pic>
        <p:nvPicPr>
          <p:cNvPr id="56331" name="Picture 11" descr="C:\Users\Tihiy\Desktop\картинки\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357313"/>
            <a:ext cx="2143125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9" name="TextBox 18"/>
          <p:cNvSpPr txBox="1">
            <a:spLocks noChangeArrowheads="1"/>
          </p:cNvSpPr>
          <p:nvPr/>
        </p:nvSpPr>
        <p:spPr bwMode="auto">
          <a:xfrm>
            <a:off x="3643313" y="1285875"/>
            <a:ext cx="4714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/>
              <a:t>Какие три больших региона можно выделить в средневековой Италии?</a:t>
            </a:r>
          </a:p>
          <a:p>
            <a:pPr marL="457200" indent="-457200">
              <a:buFontTx/>
              <a:buAutoNum type="arabicPeriod"/>
            </a:pPr>
            <a:endParaRPr lang="ru-RU"/>
          </a:p>
          <a:p>
            <a:pPr marL="457200" indent="-457200">
              <a:buFontTx/>
              <a:buAutoNum type="arabicPeriod"/>
            </a:pPr>
            <a:r>
              <a:rPr lang="ru-RU"/>
              <a:t>В чём вы видите принципиальные различия во взглядах гвельфов и гибеллинов?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Домашнее задание: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135938" cy="4214812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</a:rPr>
              <a:t> 1. </a:t>
            </a:r>
            <a:r>
              <a:rPr lang="ru-RU" sz="2400" kern="1200" dirty="0" smtClean="0">
                <a:latin typeface="Arial Narrow" pitchFamily="34" charset="0"/>
              </a:rPr>
              <a:t>Найдите общее и различия в причинах сохранения раздробленности в Германии и Италии. Результаты оформите в виде таблицы.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71744"/>
            <a:ext cx="2607927" cy="214314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571744"/>
            <a:ext cx="2856840" cy="2162489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2938" y="5143500"/>
            <a:ext cx="7858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2.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рассказ об одном из средневековых итальянских городов. Можно оформить его в виде буклета, презентации, написать в стихах.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Использованные материалы: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dirty="0" err="1" smtClean="0"/>
              <a:t>Агибалова</a:t>
            </a:r>
            <a:r>
              <a:rPr lang="ru-RU" sz="2000" dirty="0" smtClean="0"/>
              <a:t> Е.В., Донской Г.М. История Средних веков. 6 класс/ Учебник для общеобразовательных школ. - М.: «Просвещение». - 2008.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dirty="0" smtClean="0"/>
              <a:t>Несмелова М.Л. Конспекты уроков по истории средних веков: 6-7 </a:t>
            </a:r>
            <a:r>
              <a:rPr lang="ru-RU" sz="2000" dirty="0" err="1" smtClean="0"/>
              <a:t>кл</a:t>
            </a:r>
            <a:r>
              <a:rPr lang="ru-RU" sz="2000" dirty="0" smtClean="0"/>
              <a:t>.: Метод. пособие: В 2 ч. - М.: Изд-во ВЛАДОС-ПРЕСС, 2001. – Ч.2.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51204" name="Рисунок 8" descr="NOTEPAD3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1113" y="4714875"/>
            <a:ext cx="107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Работа по карте Италии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1000125"/>
            <a:ext cx="81438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>
              <a:buFontTx/>
              <a:buAutoNum type="arabicPeriod"/>
              <a:defRPr/>
            </a:pPr>
            <a:r>
              <a:rPr lang="ru-RU" dirty="0"/>
              <a:t>Определите по карте крупные торгово-ремесленные центры Италии. В какой части полуострова они в основном находятся?</a:t>
            </a:r>
          </a:p>
          <a:p>
            <a:pPr indent="-4572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Найдите территорию Папского государства. Когда оно образовалось?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Какую роль сыграли крупные итальянские города в эпоху крестовых походов?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Почему итальянские города (а их насчитывалось не менее 278) не стали силой, помогающей объединению страны, как во Франции? Почему они не были в этом заинтересованы? </a:t>
            </a:r>
          </a:p>
        </p:txBody>
      </p:sp>
      <p:pic>
        <p:nvPicPr>
          <p:cNvPr id="17412" name="Рисунок 11" descr="j028367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5572125"/>
            <a:ext cx="10001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Проблемное задание: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4000500"/>
            <a:ext cx="8135938" cy="285750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</a:rPr>
              <a:t>Определите, почему Италия, 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</a:rPr>
              <a:t>бывшая в своё время центром мировой державы, в средние века превратилась в район постоянных усобиц и политической нестабильности?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pic>
        <p:nvPicPr>
          <p:cNvPr id="18438" name="Picture 6" descr="C:\Users\Tihiy\Desktop\картинки\3456.jpg"/>
          <p:cNvPicPr>
            <a:picLocks noChangeAspect="1" noChangeArrowheads="1"/>
          </p:cNvPicPr>
          <p:nvPr/>
        </p:nvPicPr>
        <p:blipFill>
          <a:blip r:embed="rId2" cstate="email"/>
          <a:srcRect l="4663" r="2067" b="6250"/>
          <a:stretch>
            <a:fillRect/>
          </a:stretch>
        </p:blipFill>
        <p:spPr bwMode="auto">
          <a:xfrm>
            <a:off x="3357554" y="1714488"/>
            <a:ext cx="2357454" cy="1768091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40" name="Picture 8" descr="C:\Users\Tihiy\Desktop\картинки\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71546"/>
            <a:ext cx="202554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 descr="C:\Users\Tihiy\Desktop\картинки\пиз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4404" y="1071546"/>
            <a:ext cx="203336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План изучения темы: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7072313" cy="2786062"/>
          </a:xfrm>
        </p:spPr>
        <p:txBody>
          <a:bodyPr/>
          <a:lstStyle/>
          <a:p>
            <a:pPr marL="542925" indent="-542925" eaLnBrk="1" hangingPunct="1"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hlinkClick r:id="rId2" action="ppaction://hlinksldjump"/>
              </a:rPr>
              <a:t>1. </a:t>
            </a:r>
            <a:r>
              <a:rPr lang="ru-RU" sz="2800" u="sng" dirty="0" smtClean="0">
                <a:solidFill>
                  <a:schemeClr val="tx2"/>
                </a:solidFill>
                <a:latin typeface="+mj-lt"/>
                <a:hlinkClick r:id="rId2" action="ppaction://hlinksldjump"/>
              </a:rPr>
              <a:t>Городские республики в Италии. </a:t>
            </a:r>
            <a:endParaRPr lang="ru-RU" sz="2800" u="sng" dirty="0" smtClean="0">
              <a:solidFill>
                <a:schemeClr val="tx2"/>
              </a:solidFill>
              <a:latin typeface="+mj-lt"/>
              <a:hlinkClick r:id="rId3" action="ppaction://hlinksldjump"/>
            </a:endParaRPr>
          </a:p>
          <a:p>
            <a:pPr marL="542925" indent="-542925" eaLnBrk="1" hangingPunct="1">
              <a:buFont typeface="Wingdings" pitchFamily="2" charset="2"/>
              <a:buChar char="v"/>
              <a:defRPr/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hlinkClick r:id="rId4" action="ppaction://hlinksldjump"/>
              </a:rPr>
              <a:t>2. Гвельфы и гибеллины. </a:t>
            </a:r>
            <a:endParaRPr lang="ru-RU" sz="2800" u="sng" dirty="0" smtClean="0">
              <a:solidFill>
                <a:schemeClr val="tx2"/>
              </a:solidFill>
              <a:latin typeface="+mj-lt"/>
            </a:endParaRPr>
          </a:p>
          <a:p>
            <a:pPr marL="542925" indent="-542925" eaLnBrk="1" hangingPunct="1">
              <a:buFont typeface="Wingdings" pitchFamily="2" charset="2"/>
              <a:buChar char="v"/>
              <a:defRPr/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hlinkClick r:id="rId5" action="ppaction://hlinksldjump"/>
              </a:rPr>
              <a:t>3. Флоренция эпохи Медичи.</a:t>
            </a:r>
            <a:endParaRPr lang="ru-RU" sz="2800" u="sng" dirty="0" smtClean="0">
              <a:solidFill>
                <a:schemeClr val="tx2"/>
              </a:solidFill>
              <a:latin typeface="+mj-lt"/>
            </a:endParaRPr>
          </a:p>
          <a:p>
            <a:pPr marL="542925" indent="-542925" eaLnBrk="1" hangingPunct="1">
              <a:buFont typeface="Wingdings" pitchFamily="2" charset="2"/>
              <a:buChar char="v"/>
              <a:defRPr/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hlinkClick r:id="rId6" action="ppaction://hlinksldjump"/>
              </a:rPr>
              <a:t>4. Путешествие по Венеции. </a:t>
            </a:r>
            <a:endParaRPr lang="ru-RU" sz="2800" u="sng" dirty="0" smtClean="0">
              <a:solidFill>
                <a:schemeClr val="tx2"/>
              </a:solidFill>
              <a:latin typeface="+mj-lt"/>
            </a:endParaRPr>
          </a:p>
          <a:p>
            <a:pPr marL="542925" indent="-542925" eaLnBrk="1" hangingPunct="1">
              <a:buFont typeface="Wingdings" pitchFamily="2" charset="2"/>
              <a:buChar char="v"/>
              <a:defRPr/>
            </a:pPr>
            <a:r>
              <a:rPr lang="ru-RU" sz="2800" u="sng" dirty="0" smtClean="0">
                <a:solidFill>
                  <a:schemeClr val="tx2"/>
                </a:solidFill>
                <a:latin typeface="+mj-lt"/>
                <a:hlinkClick r:id="rId7" action="ppaction://hlinksldjump"/>
              </a:rPr>
              <a:t>5. Подведение итогов.</a:t>
            </a:r>
            <a:endParaRPr lang="ru-RU" sz="2800" u="sng" dirty="0" smtClean="0">
              <a:solidFill>
                <a:schemeClr val="tx2"/>
              </a:solidFill>
              <a:latin typeface="+mj-lt"/>
              <a:hlinkClick r:id="rId3" action="ppaction://hlinksldjump"/>
            </a:endParaRPr>
          </a:p>
          <a:p>
            <a:pPr marL="542925" indent="-542925" eaLnBrk="1" hangingPunct="1">
              <a:lnSpc>
                <a:spcPct val="80000"/>
              </a:lnSpc>
              <a:defRPr/>
            </a:pPr>
            <a:endParaRPr lang="ru-RU" sz="2400" dirty="0" smtClean="0">
              <a:latin typeface="Arial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4500570"/>
            <a:ext cx="1857388" cy="1496431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7224" y="4500570"/>
            <a:ext cx="2190744" cy="1447945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2" name="Picture 6" descr="C:\Users\Tihiy\Desktop\23.jpg"/>
          <p:cNvPicPr>
            <a:picLocks noChangeAspect="1" noChangeArrowheads="1"/>
          </p:cNvPicPr>
          <p:nvPr/>
        </p:nvPicPr>
        <p:blipFill>
          <a:blip r:embed="rId10" cstate="email">
            <a:lum contrast="16000"/>
          </a:blip>
          <a:srcRect/>
          <a:stretch>
            <a:fillRect/>
          </a:stretch>
        </p:blipFill>
        <p:spPr bwMode="auto">
          <a:xfrm>
            <a:off x="3786188" y="3857625"/>
            <a:ext cx="1920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75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1. Городские республики в Италии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6000750"/>
            <a:ext cx="1501775" cy="441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57188" y="4857750"/>
            <a:ext cx="8421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Средние века Италия состояла из многих отдельных государств. Здесь раньше, чем в других странах Европы, возрождались римские и возникали новые города. Расцвету итальянских городов дали толчок и Крестовые походы.</a:t>
            </a:r>
          </a:p>
        </p:txBody>
      </p:sp>
      <p:sp>
        <p:nvSpPr>
          <p:cNvPr id="20485" name="Text Box 75"/>
          <p:cNvSpPr txBox="1">
            <a:spLocks noChangeArrowheads="1"/>
          </p:cNvSpPr>
          <p:nvPr/>
        </p:nvSpPr>
        <p:spPr bwMode="auto">
          <a:xfrm>
            <a:off x="4143375" y="442912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chemeClr val="tx2"/>
                </a:solidFill>
              </a:rPr>
              <a:t>Венеция</a:t>
            </a:r>
          </a:p>
        </p:txBody>
      </p:sp>
      <p:pic>
        <p:nvPicPr>
          <p:cNvPr id="5196" name="Picture 76" descr="Рисунок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000108"/>
            <a:ext cx="5788263" cy="3212955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1. Городские республики в Италии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557338"/>
            <a:ext cx="4465637" cy="48847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sp>
        <p:nvSpPr>
          <p:cNvPr id="21508" name="Text Box 26"/>
          <p:cNvSpPr txBox="1">
            <a:spLocks noChangeArrowheads="1"/>
          </p:cNvSpPr>
          <p:nvPr/>
        </p:nvSpPr>
        <p:spPr bwMode="auto">
          <a:xfrm>
            <a:off x="642938" y="4500563"/>
            <a:ext cx="80645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>
                <a:latin typeface="Arial" charset="0"/>
              </a:rPr>
              <a:t>Многие города Италии становятся известными центрами ремесленного производства: сукна, кож, мехов, стекла и т.д. Развитие ремесла приводит к оживлённому товарообмену на ярмарках в Милане и Венеции. Выросли международные торговые связи с Алжиром, Тунисом, Марокко, Египтом.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500174"/>
            <a:ext cx="1857377" cy="229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4"/>
            <a:ext cx="198494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1142984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5" y="3000375"/>
            <a:ext cx="18764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75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1. Городские республики в Италии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557338"/>
            <a:ext cx="4465637" cy="48847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00063" y="4357688"/>
            <a:ext cx="82153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dirty="0">
                <a:latin typeface="Arial" charset="0"/>
              </a:rPr>
              <a:t>С </a:t>
            </a:r>
            <a:r>
              <a:rPr lang="en-US" sz="1800" dirty="0">
                <a:latin typeface="Arial" charset="0"/>
              </a:rPr>
              <a:t>X</a:t>
            </a:r>
            <a:r>
              <a:rPr lang="ru-RU" sz="1800" dirty="0">
                <a:latin typeface="Arial" charset="0"/>
              </a:rPr>
              <a:t>-</a:t>
            </a:r>
            <a:r>
              <a:rPr lang="en-US" sz="1800" dirty="0">
                <a:latin typeface="Arial" charset="0"/>
              </a:rPr>
              <a:t>XI </a:t>
            </a:r>
            <a:r>
              <a:rPr lang="ru-RU" sz="1800" dirty="0">
                <a:latin typeface="Arial" charset="0"/>
              </a:rPr>
              <a:t>веков торговцы и ремесленники многих городов вступили в борьбу с сеньорами - графами, епископами. Богатые города Северной и Средней Италии - </a:t>
            </a:r>
            <a:r>
              <a:rPr lang="ru-RU" sz="1800" i="1" dirty="0">
                <a:latin typeface="Arial" charset="0"/>
              </a:rPr>
              <a:t>Милан, Пиза, Болонья, Флоренция </a:t>
            </a:r>
            <a:r>
              <a:rPr lang="ru-RU" sz="1800" dirty="0">
                <a:latin typeface="Arial" charset="0"/>
              </a:rPr>
              <a:t>и другие - добились прав коммуны. Коммуна превращалась в </a:t>
            </a:r>
            <a:r>
              <a:rPr lang="ru-RU" sz="1800" i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город-государство</a:t>
            </a:r>
            <a:r>
              <a:rPr lang="ru-RU" sz="1800" i="1" dirty="0">
                <a:latin typeface="Arial" charset="0"/>
              </a:rPr>
              <a:t> </a:t>
            </a:r>
            <a:r>
              <a:rPr lang="ru-RU" sz="1800" dirty="0">
                <a:latin typeface="Arial" charset="0"/>
              </a:rPr>
              <a:t>или </a:t>
            </a:r>
            <a:r>
              <a:rPr lang="ru-RU" sz="1800" i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городскую республику</a:t>
            </a:r>
            <a:r>
              <a:rPr lang="ru-RU" sz="1800" dirty="0">
                <a:latin typeface="Arial" charset="0"/>
              </a:rPr>
              <a:t>.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071813" y="3857625"/>
            <a:ext cx="299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tx2">
                    <a:lumMod val="90000"/>
                  </a:schemeClr>
                </a:solidFill>
              </a:rPr>
              <a:t>Площадь собраний. Флоренция</a:t>
            </a:r>
          </a:p>
        </p:txBody>
      </p:sp>
      <p:pic>
        <p:nvPicPr>
          <p:cNvPr id="22535" name="Picture 14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000108"/>
            <a:ext cx="3081488" cy="2714644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05139">
            <a:off x="698500" y="1636713"/>
            <a:ext cx="1500188" cy="20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9099">
            <a:off x="6937375" y="1619250"/>
            <a:ext cx="1273175" cy="20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</TotalTime>
  <Words>1903</Words>
  <Application>Microsoft Office PowerPoint</Application>
  <PresentationFormat>Экран (4:3)</PresentationFormat>
  <Paragraphs>163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Разрез</vt:lpstr>
      <vt:lpstr>Слайд 1</vt:lpstr>
      <vt:lpstr>Слайд 2</vt:lpstr>
      <vt:lpstr>Карта Италии</vt:lpstr>
      <vt:lpstr>Работа по карте Италии</vt:lpstr>
      <vt:lpstr>Проблемное задание:</vt:lpstr>
      <vt:lpstr>План изучения темы:</vt:lpstr>
      <vt:lpstr>1. Городские республики в Италии</vt:lpstr>
      <vt:lpstr>1. Городские республики в Италии</vt:lpstr>
      <vt:lpstr>1. Городские республики в Италии</vt:lpstr>
      <vt:lpstr>1. Городские республики в Италии</vt:lpstr>
      <vt:lpstr>1. Городские республики в Италии</vt:lpstr>
      <vt:lpstr>2. Гвельфы и гибеллины</vt:lpstr>
      <vt:lpstr>2. Гвельфы и гибеллины</vt:lpstr>
      <vt:lpstr>Слайд 14</vt:lpstr>
      <vt:lpstr>2. Гвельфы и гибеллины</vt:lpstr>
      <vt:lpstr>2. Гвельфы и гибеллины</vt:lpstr>
      <vt:lpstr>2. Гвельфы и гибеллины</vt:lpstr>
      <vt:lpstr>2. Гвельфы и гибеллины</vt:lpstr>
      <vt:lpstr>3. Правление Медичи во Флоренции</vt:lpstr>
      <vt:lpstr>3. Правление Медичи во Флоренции</vt:lpstr>
      <vt:lpstr>3. Правление Медичи во Флоренции</vt:lpstr>
      <vt:lpstr>3. Правление Медичи во Флоренции</vt:lpstr>
      <vt:lpstr>3. Правление Медичи во Флоренции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4. Путешествие по Венеции</vt:lpstr>
      <vt:lpstr>Вопросы для закрепления:</vt:lpstr>
      <vt:lpstr>Домашнее задание:</vt:lpstr>
      <vt:lpstr>Использованные материалы: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revaz</cp:lastModifiedBy>
  <cp:revision>698</cp:revision>
  <dcterms:created xsi:type="dcterms:W3CDTF">2009-10-10T15:44:01Z</dcterms:created>
  <dcterms:modified xsi:type="dcterms:W3CDTF">2013-04-11T18:52:07Z</dcterms:modified>
</cp:coreProperties>
</file>