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2"/>
  </p:notesMasterIdLst>
  <p:sldIdLst>
    <p:sldId id="357" r:id="rId2"/>
    <p:sldId id="295" r:id="rId3"/>
    <p:sldId id="297" r:id="rId4"/>
    <p:sldId id="354" r:id="rId5"/>
    <p:sldId id="329" r:id="rId6"/>
    <p:sldId id="349" r:id="rId7"/>
    <p:sldId id="296" r:id="rId8"/>
    <p:sldId id="311" r:id="rId9"/>
    <p:sldId id="310" r:id="rId10"/>
    <p:sldId id="355" r:id="rId11"/>
    <p:sldId id="356" r:id="rId12"/>
    <p:sldId id="279" r:id="rId13"/>
    <p:sldId id="351" r:id="rId14"/>
    <p:sldId id="343" r:id="rId15"/>
    <p:sldId id="270" r:id="rId16"/>
    <p:sldId id="258" r:id="rId17"/>
    <p:sldId id="352" r:id="rId18"/>
    <p:sldId id="267" r:id="rId19"/>
    <p:sldId id="266" r:id="rId20"/>
    <p:sldId id="275" r:id="rId21"/>
    <p:sldId id="265" r:id="rId22"/>
    <p:sldId id="312" r:id="rId23"/>
    <p:sldId id="264" r:id="rId24"/>
    <p:sldId id="276" r:id="rId25"/>
    <p:sldId id="274" r:id="rId26"/>
    <p:sldId id="260" r:id="rId27"/>
    <p:sldId id="273" r:id="rId28"/>
    <p:sldId id="280" r:id="rId29"/>
    <p:sldId id="285" r:id="rId30"/>
    <p:sldId id="305" r:id="rId31"/>
    <p:sldId id="284" r:id="rId32"/>
    <p:sldId id="286" r:id="rId33"/>
    <p:sldId id="287" r:id="rId34"/>
    <p:sldId id="288" r:id="rId35"/>
    <p:sldId id="289" r:id="rId36"/>
    <p:sldId id="291" r:id="rId37"/>
    <p:sldId id="344" r:id="rId38"/>
    <p:sldId id="292" r:id="rId39"/>
    <p:sldId id="321" r:id="rId40"/>
    <p:sldId id="322" r:id="rId41"/>
    <p:sldId id="294" r:id="rId42"/>
    <p:sldId id="350" r:id="rId43"/>
    <p:sldId id="314" r:id="rId44"/>
    <p:sldId id="293" r:id="rId45"/>
    <p:sldId id="353" r:id="rId46"/>
    <p:sldId id="364" r:id="rId47"/>
    <p:sldId id="319" r:id="rId48"/>
    <p:sldId id="347" r:id="rId49"/>
    <p:sldId id="345" r:id="rId50"/>
    <p:sldId id="346" r:id="rId51"/>
    <p:sldId id="342" r:id="rId52"/>
    <p:sldId id="307" r:id="rId53"/>
    <p:sldId id="309" r:id="rId54"/>
    <p:sldId id="363" r:id="rId55"/>
    <p:sldId id="362" r:id="rId56"/>
    <p:sldId id="359" r:id="rId57"/>
    <p:sldId id="348" r:id="rId58"/>
    <p:sldId id="358" r:id="rId59"/>
    <p:sldId id="332" r:id="rId60"/>
    <p:sldId id="333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50"/>
    <a:srgbClr val="00003A"/>
    <a:srgbClr val="003366"/>
    <a:srgbClr val="002346"/>
    <a:srgbClr val="FFCD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0" autoAdjust="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7596A4D-DEA2-492A-A94C-A1EBD424CD3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97ABAEF-7903-423F-A82D-7B82D6E71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17AA15-95A1-47F4-B4F8-1FF0DC735B3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45CF55-701D-4D82-911E-4757257D6FB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C691A-414D-44C7-881B-0C817845468C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52EF1-2719-4D34-B98B-59D6B1E851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B541A-6A59-4AB4-BCB8-A70BAC512EBC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DB984-9F97-4F75-8FFD-EBFE24F7A9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DC863-D803-44AE-88B8-60383A63D40C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C0A95-3BEB-40BE-80A6-79A6329737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FB3FE-52B7-4C34-878F-BC7E60E59F8B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BD2D5-73C9-4D0A-AC62-F35CB446D6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CCE91-F969-4CFB-BCB6-6AD9347E7E96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3EA2-67CE-49C3-BC3B-4D279F0A8F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62316-1E42-4B93-8CCF-8170D95C157C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F818D-964B-4447-8A75-BD00F9DF17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38D6-BF20-4654-83FF-DDE3B57BC2AD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4338-E354-452B-B921-03581FB193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E31D-E946-40EE-8EAF-8A661C723EF1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33432-775B-4230-A19B-DE191E465E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AF3F1-5FC4-4CD4-8C73-0FC0421A2926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A3960-E86B-4E28-89D2-0539F4CD0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1696-D3EA-4EDC-A77D-3C225CA12E68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40AA3-3AFD-40E3-BCAB-1FCA7D74F4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8C804-3929-4653-9F38-04E56AF53420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E8D2E-C326-4943-AE1C-2EC8F6C48B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F517BE-089A-491C-BA68-674BA867865D}" type="datetimeFigureOut">
              <a:rPr lang="ru-RU"/>
              <a:pPr>
                <a:defRPr/>
              </a:pPr>
              <a:t>24.01.2013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69036D-A137-482A-8764-21E0540CBC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37" r:id="rId2"/>
    <p:sldLayoutId id="2147483744" r:id="rId3"/>
    <p:sldLayoutId id="2147483738" r:id="rId4"/>
    <p:sldLayoutId id="2147483745" r:id="rId5"/>
    <p:sldLayoutId id="2147483739" r:id="rId6"/>
    <p:sldLayoutId id="2147483740" r:id="rId7"/>
    <p:sldLayoutId id="2147483746" r:id="rId8"/>
    <p:sldLayoutId id="2147483747" r:id="rId9"/>
    <p:sldLayoutId id="2147483741" r:id="rId10"/>
    <p:sldLayoutId id="214748374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4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slide" Target="slide41.xml"/><Relationship Id="rId4" Type="http://schemas.openxmlformats.org/officeDocument/2006/relationships/slide" Target="slide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slide" Target="slide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Elena\&#1056;&#1072;&#1073;&#1086;&#1095;&#1080;&#1081;%20&#1089;&#1090;&#1086;&#1083;\&#1091;&#1088;&#1086;&#1082;&#1080;\&#1060;&#1080;&#1079;&#1080;&#1082;&#1072;%20(&#1087;&#1088;&#1077;&#1079;&#1077;&#1085;&#1090;&#1072;&#1094;&#1080;&#1080;)\&#1072;&#1089;&#1090;&#1088;&#1086;&#1085;&#1086;&#1084;&#1080;&#1103;\&#1050;&#1086;&#1084;&#1077;&#1090;&#1072;.avi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Elena\&#1056;&#1072;&#1073;&#1086;&#1095;&#1080;&#1081;%20&#1089;&#1090;&#1086;&#1083;\&#1091;&#1095;&#1080;&#1090;&#1077;&#1083;&#1100;%20&#1075;&#1086;&#1076;&#1072;\dolskij_aleksandr-mne_zvezda_upala_na_ladoshku__plus-msk.ru_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57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7.png"/><Relationship Id="rId7" Type="http://schemas.openxmlformats.org/officeDocument/2006/relationships/image" Target="../media/image109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1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642918"/>
            <a:ext cx="6480048" cy="230124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smtClean="0">
                <a:solidFill>
                  <a:schemeClr val="tx1"/>
                </a:solidFill>
              </a:rPr>
              <a:t>Презентация к уроку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«</a:t>
            </a:r>
            <a:r>
              <a:rPr lang="ru-RU" smtClean="0">
                <a:solidFill>
                  <a:srgbClr val="92D050"/>
                </a:solidFill>
              </a:rPr>
              <a:t>Строение солнечной системы</a:t>
            </a:r>
            <a:r>
              <a:rPr lang="ru-RU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»</a:t>
            </a:r>
            <a:endParaRPr lang="ru-RU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4643438"/>
            <a:ext cx="8643938" cy="18573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Галушка Елена Ивановна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физики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СПО «Псковский политехнический колледж»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Содержимое 5" descr="f_17510093.jpg"/>
          <p:cNvPicPr>
            <a:picLocks noGrp="1" noChangeAspect="1"/>
          </p:cNvPicPr>
          <p:nvPr>
            <p:ph idx="1"/>
          </p:nvPr>
        </p:nvPicPr>
        <p:blipFill>
          <a:blip r:embed="rId2"/>
          <a:srcRect r="-96" b="3984"/>
          <a:stretch>
            <a:fillRect/>
          </a:stretch>
        </p:blipFill>
        <p:spPr>
          <a:xfrm>
            <a:off x="0" y="785813"/>
            <a:ext cx="9144000" cy="6715125"/>
          </a:xfrm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</a:rPr>
              <a:t>Строение  Солнечной системы. </a:t>
            </a:r>
          </a:p>
          <a:p>
            <a:pPr algn="ctr"/>
            <a:endParaRPr lang="ru-RU" sz="2400"/>
          </a:p>
        </p:txBody>
      </p:sp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1295400" y="3652838"/>
            <a:ext cx="56435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</a:pPr>
            <a:endParaRPr lang="ru-RU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428750"/>
            <a:ext cx="7467600" cy="4525963"/>
          </a:xfrm>
        </p:spPr>
        <p:txBody>
          <a:bodyPr>
            <a:normAutofit lnSpcReduction="10000"/>
          </a:bodyPr>
          <a:lstStyle/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Как устроена Солнечная система.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Всё о планетах земной группы.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Всё о планетах – гигантах.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Что представляет собой пояс астероидов?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Что представляет собой пояс </a:t>
            </a:r>
            <a:r>
              <a:rPr lang="ru-RU" dirty="0" err="1" smtClean="0"/>
              <a:t>Койпера</a:t>
            </a:r>
            <a:r>
              <a:rPr lang="ru-RU" dirty="0" smtClean="0"/>
              <a:t>?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Что представляют собой кометы и откуда они берутся?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715250" y="1928813"/>
            <a:ext cx="571500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715250" y="2500313"/>
            <a:ext cx="642938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7715250" y="3929063"/>
            <a:ext cx="642938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7715250" y="3143250"/>
            <a:ext cx="642938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>
            <a:hlinkClick r:id="rId7" action="ppaction://hlinksldjump"/>
          </p:cNvPr>
          <p:cNvSpPr/>
          <p:nvPr/>
        </p:nvSpPr>
        <p:spPr>
          <a:xfrm>
            <a:off x="7715250" y="4857750"/>
            <a:ext cx="642938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0" y="35718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</a:rPr>
              <a:t>Что мы узнаем о Солнечной системе?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Elena\Рабочий стол\уроки\Физика (презентации)\астрономия\фото астрономия\samp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50"/>
            <a:ext cx="9796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V="1">
            <a:off x="4429124" y="2357430"/>
            <a:ext cx="142880" cy="142877"/>
          </a:xfrm>
          <a:prstGeom prst="ellipse">
            <a:avLst/>
          </a:prstGeom>
          <a:noFill/>
        </p:spPr>
      </p:pic>
      <p:pic>
        <p:nvPicPr>
          <p:cNvPr id="6" name="Picture 4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71802" y="3286124"/>
            <a:ext cx="285752" cy="285752"/>
          </a:xfrm>
          <a:prstGeom prst="ellipse">
            <a:avLst/>
          </a:prstGeom>
          <a:noFill/>
        </p:spPr>
      </p:pic>
      <p:pic>
        <p:nvPicPr>
          <p:cNvPr id="7" name="Picture 5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714612" y="3714752"/>
            <a:ext cx="285752" cy="257172"/>
          </a:xfrm>
          <a:prstGeom prst="ellipse">
            <a:avLst/>
          </a:prstGeom>
          <a:noFill/>
        </p:spPr>
      </p:pic>
      <p:pic>
        <p:nvPicPr>
          <p:cNvPr id="8" name="Picture 6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flipV="1">
            <a:off x="3857620" y="4857760"/>
            <a:ext cx="214314" cy="214314"/>
          </a:xfrm>
          <a:prstGeom prst="ellipse">
            <a:avLst/>
          </a:prstGeom>
          <a:noFill/>
        </p:spPr>
      </p:pic>
      <p:pic>
        <p:nvPicPr>
          <p:cNvPr id="9" name="Picture 7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143504" y="5143512"/>
            <a:ext cx="571504" cy="598718"/>
          </a:xfrm>
          <a:prstGeom prst="ellipse">
            <a:avLst/>
          </a:prstGeom>
          <a:noFill/>
        </p:spPr>
      </p:pic>
      <p:pic>
        <p:nvPicPr>
          <p:cNvPr id="10" name="Picture 8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14612" y="6143644"/>
            <a:ext cx="285752" cy="285752"/>
          </a:xfrm>
          <a:prstGeom prst="ellipse">
            <a:avLst/>
          </a:prstGeom>
          <a:noFill/>
        </p:spPr>
      </p:pic>
      <p:pic>
        <p:nvPicPr>
          <p:cNvPr id="11" name="Picture 9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500958" y="0"/>
            <a:ext cx="357190" cy="377034"/>
          </a:xfrm>
          <a:prstGeom prst="ellipse">
            <a:avLst/>
          </a:prstGeom>
          <a:noFill/>
        </p:spPr>
      </p:pic>
      <p:pic>
        <p:nvPicPr>
          <p:cNvPr id="13" name="Picture 11" descr="C:\Documents and Settings\Elena\Рабочий стол\уроки\Физика (презентации)\астрономия\фото астрономия\saturn_voy2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643702" y="5715016"/>
            <a:ext cx="642942" cy="445114"/>
          </a:xfrm>
          <a:prstGeom prst="flowChartAlternateProcess">
            <a:avLst/>
          </a:prstGeom>
          <a:noFill/>
        </p:spPr>
      </p:pic>
      <p:pic>
        <p:nvPicPr>
          <p:cNvPr id="2051" name="Picture 3" descr="C:\Documents and Settings\Elena\Рабочий стол\уроки\Физика (презентации)\астрономия\фото астрономия\0_77a2_9b7bbe86_XL.jpe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143372" y="2857496"/>
            <a:ext cx="1000132" cy="947494"/>
          </a:xfrm>
          <a:prstGeom prst="star32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64 0.00926 C 0.06423 0.00926 0.11024 0.06759 0.11024 0.13981 C 0.11024 0.2118 0.06423 0.2706 0.00764 0.2706 C -0.04896 0.2706 -0.09462 0.2118 -0.09462 0.13981 C -0.09462 0.06759 -0.04896 0.00926 0.00764 0.00926 Z " pathEditMode="relative" rAng="0" ptsTypes="fffff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61111E-6 -1.48148E-6 C -0.00851 -0.10625 0.05121 -0.20231 0.13333 -0.21389 C 0.2151 -0.22546 0.28906 -0.14838 0.29757 -0.04213 C 0.30607 0.06412 0.24583 0.15972 0.16389 0.1713 C 0.08194 0.1831 0.0085 0.10625 3.61111E-6 -1.48148E-6 Z " pathEditMode="relative" rAng="15836748" ptsTypes="fffff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2222E-6 -3.7037E-6 C -0.03854 -0.13449 0.01042 -0.28611 0.10955 -0.33634 C 0.20868 -0.3868 0.32153 -0.31759 0.36007 -0.18287 C 0.39913 -0.04722 0.34879 0.10371 0.24948 0.15417 C 0.15052 0.2044 0.03872 0.13611 -2.22222E-6 -3.7037E-6 Z " pathEditMode="relative" rAng="14948386" ptsTypes="fffff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" y="-9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52 -0.00092 C -0.13177 -0.06203 -0.20486 -0.24074 -0.16354 -0.39907 C -0.1217 -0.5574 0.01857 -0.63703 0.15 -0.57592 C 0.28107 -0.51458 0.35382 -0.33588 0.3125 -0.17754 C 0.27083 -0.01898 0.13055 0.05972 -0.00052 -0.00092 Z " pathEditMode="relative" rAng="11955558" ptsTypes="fffff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2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05556E-6 -4.07407E-6 C -0.18195 0.07709 -0.37136 -0.03217 -0.4217 -0.24375 C -0.47223 -0.45532 -0.36476 -0.69027 -0.18299 -0.76736 C -0.00087 -0.84467 0.18819 -0.73495 0.23854 -0.52338 C 0.28906 -0.3118 0.18212 -0.07708 3.05556E-6 -4.07407E-6 Z " pathEditMode="relative" rAng="9743995" ptsTypes="fffff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3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-7.40741E-7 C -0.09774 -0.00116 -0.19514 -0.00116 -0.29271 -0.00255 C -0.3033 -0.00278 -0.3118 -0.00694 -0.3217 -0.00926 C -0.37361 -0.02037 -0.42378 -0.04167 -0.47604 -0.05116 C -0.48298 -0.05694 -0.49114 -0.05787 -0.49896 -0.06227 C -0.50816 -0.06782 -0.51545 -0.07245 -0.52569 -0.07523 C -0.53333 -0.07986 -0.5408 -0.08102 -0.54896 -0.08426 C -0.55746 -0.09143 -0.56753 -0.09676 -0.57778 -0.09977 C -0.58732 -0.10764 -0.59375 -0.11343 -0.60451 -0.11736 C -0.60052 -0.13218 -0.61146 -0.13518 -0.61996 -0.14167 C -0.62465 -0.1493 -0.63038 -0.15208 -0.63576 -0.15949 C -0.65069 -0.18055 -0.62448 -0.14838 -0.64514 -0.17477 C -0.65486 -0.18727 -0.6658 -0.19861 -0.67587 -0.21018 C -0.68646 -0.22222 -0.67795 -0.21157 -0.68541 -0.22361 C -0.68923 -0.22963 -0.69687 -0.2412 -0.69687 -0.24097 C -0.70139 -0.25625 -0.71423 -0.27199 -0.72239 -0.28542 C -0.72587 -0.29097 -0.72847 -0.29722 -0.73177 -0.30301 C -0.73281 -0.30532 -0.73559 -0.30972 -0.73559 -0.30926 C -0.73854 -0.32083 -0.7441 -0.32893 -0.74913 -0.33866 C -0.75816 -0.35764 -0.74809 -0.3412 -0.75486 -0.36088 C -0.75798 -0.36968 -0.76371 -0.38125 -0.76823 -0.38958 C -0.77014 -0.40093 -0.77413 -0.40532 -0.7776 -0.41597 C -0.78455 -0.43542 -0.78923 -0.44954 -0.78923 -0.47083 " pathEditMode="relative" rAng="0" ptsTypes="ffffffffffffffffffffffA">
                                      <p:cBhvr>
                                        <p:cTn id="1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" y="-23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191 0.00162 C 0.02361 0.0125 -0.00903 -0.00463 0.01389 0.01088 C 0.02621 0.01875 0.0335 0.01944 0.0434 0.03472 C 0.04409 0.0375 0.04409 0.04143 0.04548 0.04375 C 0.04705 0.04606 0.04965 0.04514 0.05121 0.04676 C 0.05451 0.04953 0.06475 0.06018 0.06909 0.06481 C 0.071 0.06666 0.07326 0.06851 0.07517 0.0706 C 0.07708 0.07245 0.08107 0.07662 0.08107 0.07708 C 0.08958 0.09676 0.10955 0.11805 0.12448 0.12777 C 0.13021 0.13171 0.13628 0.13402 0.14236 0.1368 C 0.14427 0.13773 0.14826 0.13981 0.14826 0.14004 C 0.15017 0.14259 0.15191 0.14629 0.15399 0.14884 C 0.1559 0.15115 0.15833 0.15231 0.15989 0.15486 C 0.16562 0.16342 0.16909 0.17176 0.17587 0.17893 C 0.18593 0.20254 0.20017 0.22222 0.21146 0.24467 C 0.21371 0.25601 0.21892 0.26064 0.22118 0.27199 C 0.22187 0.28287 0.22222 0.29398 0.22326 0.30486 C 0.22448 0.31504 0.22361 0.31389 0.22725 0.31389 " pathEditMode="relative" rAng="0" ptsTypes="fffffffffffffffff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1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112E-17 3.33333E-6 C -0.01094 -0.00834 -0.01997 -0.01713 -0.03212 -0.02107 C -0.0342 -0.02246 -0.03611 -0.02431 -0.03819 -0.02547 C -0.04201 -0.02755 -0.05 -0.0301 -0.05 -0.02986 C -0.0625 -0.03982 -0.0776 -0.04329 -0.0901 -0.05324 C -0.09462 -0.06088 -0.1099 -0.0757 -0.11806 -0.07871 C -0.1217 -0.08287 -0.12465 -0.08843 -0.1283 -0.0926 C -0.13316 -0.09838 -0.13455 -0.0963 -0.1401 -0.09954 C -0.14983 -0.10533 -0.16076 -0.10949 -0.17031 -0.11574 C -0.17986 -0.12199 -0.17622 -0.12223 -0.1842 -0.1294 C -0.18819 -0.13287 -0.19635 -0.13889 -0.19635 -0.13866 C -0.20347 -0.15093 -0.19844 -0.14352 -0.21233 -0.15949 C -0.21875 -0.1669 -0.2217 -0.17732 -0.22812 -0.18473 C -0.23872 -0.19699 -0.23715 -0.18704 -0.24826 -0.20579 C -0.26337 -0.23125 -0.23958 -0.19213 -0.25833 -0.21968 C -0.26545 -0.2301 -0.26719 -0.23773 -0.27622 -0.24491 C -0.28333 -0.25718 -0.29219 -0.26806 -0.30035 -0.27963 C -0.30503 -0.28611 -0.30556 -0.29422 -0.31024 -0.30047 C -0.31372 -0.30533 -0.31806 -0.30973 -0.32222 -0.31436 C -0.32587 -0.31852 -0.33455 -0.33264 -0.3401 -0.33264 " pathEditMode="relative" rAng="0" ptsTypes="fffffffffffffffffffA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-16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92088" y="0"/>
            <a:ext cx="9336088" cy="6858000"/>
          </a:xfr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4071938"/>
            <a:ext cx="101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Бог </a:t>
            </a:r>
          </a:p>
          <a:p>
            <a:pPr algn="ctr"/>
            <a:r>
              <a:rPr lang="ru-RU" sz="1400" b="1">
                <a:solidFill>
                  <a:schemeClr val="bg1"/>
                </a:solidFill>
              </a:rPr>
              <a:t>торговли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63" y="4071938"/>
            <a:ext cx="857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Богиня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любви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75" y="4071938"/>
            <a:ext cx="14335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Бог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войны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50" y="4071938"/>
            <a:ext cx="15668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Царь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богов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5" y="4071938"/>
            <a:ext cx="1365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Бог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земледелия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7938" y="4071938"/>
            <a:ext cx="7715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Бог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неба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8063" y="4071938"/>
            <a:ext cx="8937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Бог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морей</a:t>
            </a:r>
            <a:endParaRPr lang="ru-RU" sz="1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-5400000">
            <a:off x="1075531" y="2334419"/>
            <a:ext cx="132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Меркурий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-5400000">
            <a:off x="1504156" y="2334419"/>
            <a:ext cx="132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Венера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rot="-5400000">
            <a:off x="2075656" y="2334419"/>
            <a:ext cx="132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Земля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 rot="-5400000">
            <a:off x="2624137" y="2454276"/>
            <a:ext cx="1082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Марс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5" y="2643188"/>
            <a:ext cx="1322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Юпитер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143500" y="2643188"/>
            <a:ext cx="1322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Сатурн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286500" y="2643188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Уран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000875" y="2643188"/>
            <a:ext cx="1068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Нептун</a:t>
            </a:r>
          </a:p>
        </p:txBody>
      </p:sp>
      <p:sp>
        <p:nvSpPr>
          <p:cNvPr id="19474" name="TextBox 22"/>
          <p:cNvSpPr txBox="1">
            <a:spLocks noChangeArrowheads="1"/>
          </p:cNvSpPr>
          <p:nvPr/>
        </p:nvSpPr>
        <p:spPr bwMode="auto">
          <a:xfrm>
            <a:off x="2143125" y="0"/>
            <a:ext cx="6072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/>
              <a:t>Строение Солнечной системы</a:t>
            </a:r>
          </a:p>
        </p:txBody>
      </p:sp>
      <p:grpSp>
        <p:nvGrpSpPr>
          <p:cNvPr id="2" name="Группа 35"/>
          <p:cNvGrpSpPr/>
          <p:nvPr/>
        </p:nvGrpSpPr>
        <p:grpSpPr>
          <a:xfrm>
            <a:off x="7929586" y="2928934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3" name="Группа 29"/>
            <p:cNvGrpSpPr/>
            <p:nvPr/>
          </p:nvGrpSpPr>
          <p:grpSpPr>
            <a:xfrm>
              <a:off x="3357554" y="2928934"/>
              <a:ext cx="214314" cy="1000132"/>
              <a:chOff x="7786710" y="5929330"/>
              <a:chExt cx="223838" cy="642942"/>
            </a:xfrm>
            <a:grpFill/>
          </p:grpSpPr>
          <p:sp>
            <p:nvSpPr>
              <p:cNvPr id="24" name="Овал 23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7" name="Овал 2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4" name="Группа 30"/>
            <p:cNvGrpSpPr/>
            <p:nvPr/>
          </p:nvGrpSpPr>
          <p:grpSpPr>
            <a:xfrm>
              <a:off x="3428992" y="4000504"/>
              <a:ext cx="214314" cy="1000132"/>
              <a:chOff x="7786710" y="5929330"/>
              <a:chExt cx="223838" cy="642942"/>
            </a:xfrm>
            <a:grpFill/>
          </p:grpSpPr>
          <p:sp>
            <p:nvSpPr>
              <p:cNvPr id="32" name="Овал 31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5" name="Группа 36"/>
          <p:cNvGrpSpPr>
            <a:grpSpLocks/>
          </p:cNvGrpSpPr>
          <p:nvPr/>
        </p:nvGrpSpPr>
        <p:grpSpPr bwMode="auto">
          <a:xfrm>
            <a:off x="8858250" y="2857500"/>
            <a:ext cx="71438" cy="928688"/>
            <a:chOff x="3357554" y="2928934"/>
            <a:chExt cx="285752" cy="2071702"/>
          </a:xfrm>
        </p:grpSpPr>
        <p:grpSp>
          <p:nvGrpSpPr>
            <p:cNvPr id="19483" name="Группа 29"/>
            <p:cNvGrpSpPr>
              <a:grpSpLocks/>
            </p:cNvGrpSpPr>
            <p:nvPr/>
          </p:nvGrpSpPr>
          <p:grpSpPr bwMode="auto">
            <a:xfrm>
              <a:off x="3357519" y="2928952"/>
              <a:ext cx="214313" cy="1000134"/>
              <a:chOff x="7786710" y="5929330"/>
              <a:chExt cx="223838" cy="642942"/>
            </a:xfrm>
          </p:grpSpPr>
          <p:sp>
            <p:nvSpPr>
              <p:cNvPr id="44" name="Овал 43"/>
              <p:cNvSpPr/>
              <p:nvPr/>
            </p:nvSpPr>
            <p:spPr>
              <a:xfrm>
                <a:off x="7786748" y="5929319"/>
                <a:ext cx="72957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7939291" y="6081851"/>
                <a:ext cx="72953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6" name="Овал 45"/>
              <p:cNvSpPr/>
              <p:nvPr/>
            </p:nvSpPr>
            <p:spPr>
              <a:xfrm>
                <a:off x="7786748" y="6286744"/>
                <a:ext cx="72957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7932657" y="6500743"/>
                <a:ext cx="72957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9484" name="Группа 30"/>
            <p:cNvGrpSpPr>
              <a:grpSpLocks/>
            </p:cNvGrpSpPr>
            <p:nvPr/>
          </p:nvGrpSpPr>
          <p:grpSpPr bwMode="auto">
            <a:xfrm>
              <a:off x="3428957" y="4000522"/>
              <a:ext cx="214313" cy="1000134"/>
              <a:chOff x="7786710" y="5929330"/>
              <a:chExt cx="223838" cy="642942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7785089" y="5930261"/>
                <a:ext cx="72953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1" name="Овал 40"/>
              <p:cNvSpPr/>
              <p:nvPr/>
            </p:nvSpPr>
            <p:spPr>
              <a:xfrm>
                <a:off x="7937629" y="6082792"/>
                <a:ext cx="72957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7785089" y="6287685"/>
                <a:ext cx="72953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7930999" y="6501684"/>
                <a:ext cx="72953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5" name="Группа 51"/>
          <p:cNvGrpSpPr/>
          <p:nvPr/>
        </p:nvGrpSpPr>
        <p:grpSpPr>
          <a:xfrm>
            <a:off x="3500430" y="2928934"/>
            <a:ext cx="142876" cy="1071570"/>
            <a:chOff x="3357554" y="2928934"/>
            <a:chExt cx="285752" cy="2071702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29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59" name="Овал 58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30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55" name="Овал 54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Овал 5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 rot="16200000">
            <a:off x="2828132" y="1743869"/>
            <a:ext cx="1643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Пояс астероидов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 rot="16200000">
            <a:off x="7187406" y="1885157"/>
            <a:ext cx="1679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Пояс </a:t>
            </a:r>
            <a:r>
              <a:rPr lang="ru-RU" sz="16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Койпера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 rot="16200000">
            <a:off x="8012112" y="1762126"/>
            <a:ext cx="1679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Облако </a:t>
            </a:r>
            <a:r>
              <a:rPr lang="ru-RU" sz="16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Оорта</a:t>
            </a: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???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31" name="Группа 67"/>
          <p:cNvGrpSpPr/>
          <p:nvPr/>
        </p:nvGrpSpPr>
        <p:grpSpPr>
          <a:xfrm>
            <a:off x="8001024" y="2857496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36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75" name="Овал 74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8" name="Овал 7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37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71" name="Овал 70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3" name="Овал 72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38" name="Группа 89"/>
          <p:cNvGrpSpPr/>
          <p:nvPr/>
        </p:nvGrpSpPr>
        <p:grpSpPr>
          <a:xfrm>
            <a:off x="8786842" y="2857496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39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97" name="Овал 96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8" name="Овал 97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9" name="Овал 98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0" name="Овал 99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48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93" name="Овал 92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4" name="Овал 93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5" name="Овал 94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6" name="Овал 95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6" grpId="0"/>
      <p:bldP spid="17" grpId="0"/>
      <p:bldP spid="18" grpId="0"/>
      <p:bldP spid="19" grpId="0"/>
      <p:bldP spid="20" grpId="0"/>
      <p:bldP spid="21" grpId="0"/>
      <p:bldP spid="22" grpId="0"/>
      <p:bldP spid="63" grpId="0"/>
      <p:bldP spid="64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857375"/>
            <a:ext cx="9072563" cy="4643438"/>
          </a:xfrm>
        </p:spPr>
        <p:txBody>
          <a:bodyPr>
            <a:normAutofit/>
          </a:bodyPr>
          <a:lstStyle/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Меркурий	</a:t>
            </a:r>
            <a:r>
              <a:rPr lang="ru-RU" sz="2400" dirty="0" smtClean="0"/>
              <a:t>0,38	0,06	0,38	0,24	58,6	5,4	нет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Венера	0,95	0,82	0,72	0,62	243	5,2	нет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Земля	1,0	1,0	1,0	1,0	1,0	5,5	1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Марс	0,53	0,11	1,52	1,88	1,03	3,9	2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Юпитер	11,2	318	5,20	11,9	0,41	1,3	67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Сатурн	9,41	95	9,54	29,5	0,43	0,7	62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Уран	3,98	14,6	19,2	84,0	0,72	1,3	27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Нептун	3,81	17,2	30,1	165     0,67	1,6	13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28688"/>
          <a:ext cx="8858250" cy="928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16"/>
                <a:gridCol w="857256"/>
                <a:gridCol w="1033847"/>
                <a:gridCol w="894979"/>
                <a:gridCol w="928694"/>
                <a:gridCol w="928694"/>
                <a:gridCol w="857256"/>
                <a:gridCol w="1571637"/>
              </a:tblGrid>
              <a:tr h="928694"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Планета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Диаметр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Масса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Орбитальный радиус, а. е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Период обращения, лет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Сутки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Плотность, г/см3</a:t>
                      </a:r>
                      <a:endParaRPr lang="ru-RU" sz="160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Спутники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5400000">
            <a:off x="-501650" y="3286125"/>
            <a:ext cx="457358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7188" y="3286125"/>
            <a:ext cx="457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393031" y="3250407"/>
            <a:ext cx="45005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286794" y="3285331"/>
            <a:ext cx="457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251200" y="3249613"/>
            <a:ext cx="4500563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179887" y="3249613"/>
            <a:ext cx="4500563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036344" y="3250406"/>
            <a:ext cx="450215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073106" y="3713957"/>
            <a:ext cx="3571875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-2285206" y="3285331"/>
            <a:ext cx="457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0" y="5500688"/>
            <a:ext cx="8858250" cy="71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5500688"/>
            <a:ext cx="7000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 На какие две группы можно разделить все планеты?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514" name="TextBox 17"/>
          <p:cNvSpPr txBox="1">
            <a:spLocks noChangeArrowheads="1"/>
          </p:cNvSpPr>
          <p:nvPr/>
        </p:nvSpPr>
        <p:spPr bwMode="auto">
          <a:xfrm>
            <a:off x="0" y="0"/>
            <a:ext cx="8929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FF00"/>
                </a:solidFill>
              </a:rPr>
              <a:t>Основные характеристики планет Солнечной системы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0" y="6000750"/>
            <a:ext cx="6572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 Что общего у планет земной группы?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0" y="6488113"/>
            <a:ext cx="67865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 Что общего у планет  - гигантов?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6929438" y="5857875"/>
            <a:ext cx="642937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chemeClr val="bg1"/>
                </a:solidFill>
              </a:rPr>
              <a:t>Гс</a:t>
            </a:r>
            <a:r>
              <a:rPr lang="ru-RU" sz="1600" dirty="0">
                <a:solidFill>
                  <a:schemeClr val="bg1"/>
                </a:solidFill>
                <a:hlinkClick r:id="rId2" action="ppaction://hlinksldjump"/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2" grpId="0"/>
      <p:bldP spid="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3" descr="0_11bd9_e7aee1e9_XL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500188"/>
            <a:ext cx="28638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1285875" y="285750"/>
            <a:ext cx="7467600" cy="1143000"/>
          </a:xfrm>
        </p:spPr>
        <p:txBody>
          <a:bodyPr/>
          <a:lstStyle/>
          <a:p>
            <a:r>
              <a:rPr lang="ru-RU" sz="4400" smtClean="0"/>
              <a:t>Планеты земной группы</a:t>
            </a:r>
          </a:p>
        </p:txBody>
      </p:sp>
      <p:pic>
        <p:nvPicPr>
          <p:cNvPr id="4" name="Содержимое 3" descr="0_11bd9_e7aee1e9_XL.jpe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25" y="1500188"/>
            <a:ext cx="4714875" cy="4929187"/>
          </a:xfrm>
          <a:solidFill>
            <a:schemeClr val="bg2">
              <a:lumMod val="20000"/>
              <a:lumOff val="80000"/>
            </a:schemeClr>
          </a:solidFill>
        </p:spPr>
      </p:pic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43438" y="5429250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0,38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0250" y="557212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0,53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15125" y="271462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0,95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57563" y="3214688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57875" y="5500688"/>
            <a:ext cx="3286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Размеры планет в радиусах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Содержимое 5" descr="466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9075"/>
            <a:ext cx="9144000" cy="707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357188"/>
            <a:ext cx="6038850" cy="1143001"/>
          </a:xfrm>
        </p:spPr>
        <p:txBody>
          <a:bodyPr/>
          <a:lstStyle/>
          <a:p>
            <a:pPr algn="ctr"/>
            <a:r>
              <a:rPr lang="ru-RU" sz="4400" smtClean="0"/>
              <a:t>Расстояние от Солнца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1785938" y="4071938"/>
            <a:ext cx="2786062" cy="357187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00563" y="4071938"/>
            <a:ext cx="2143125" cy="144462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429001" y="1428750"/>
            <a:ext cx="3714750" cy="1571625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179094" y="3464719"/>
            <a:ext cx="928688" cy="28575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14750" y="3357563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0,39 а.е.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72125" y="157162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1,52 а.е.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71563" y="3786188"/>
            <a:ext cx="2928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1а.е.=149 600 000 км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14938" y="3571875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0,72 а.е.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5934075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Franklin Gothic Book" pitchFamily="34" charset="0"/>
              <a:buAutoNum type="arabicPeriod"/>
            </a:pPr>
            <a:r>
              <a:rPr lang="ru-RU"/>
              <a:t>Какая планета может ближе других приблизиться к Земле?</a:t>
            </a:r>
          </a:p>
          <a:p>
            <a:pPr marL="342900" indent="-342900">
              <a:buFont typeface="Franklin Gothic Book" pitchFamily="34" charset="0"/>
              <a:buAutoNum type="arabicPeriod"/>
            </a:pPr>
            <a:r>
              <a:rPr lang="ru-RU"/>
              <a:t>На каком расстоянии будут находиться при этом расположении планеты?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785813" y="285750"/>
            <a:ext cx="7467600" cy="1143000"/>
          </a:xfrm>
        </p:spPr>
        <p:txBody>
          <a:bodyPr/>
          <a:lstStyle/>
          <a:p>
            <a:pPr algn="ctr"/>
            <a:r>
              <a:rPr lang="ru-RU" sz="4400" smtClean="0"/>
              <a:t>Внутреннее строение планет земной группы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39" t="4762" r="21295"/>
          <a:stretch>
            <a:fillRect/>
          </a:stretch>
        </p:blipFill>
        <p:spPr>
          <a:xfrm>
            <a:off x="0" y="1595438"/>
            <a:ext cx="9144000" cy="3048000"/>
          </a:xfrm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4638675"/>
            <a:ext cx="21844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86500" y="3357563"/>
            <a:ext cx="1643063" cy="1285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500063" y="2857500"/>
            <a:ext cx="714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bg1"/>
                </a:solidFill>
              </a:rPr>
              <a:t>т</a:t>
            </a:r>
            <a:r>
              <a:rPr lang="ru-RU" sz="1200" b="1">
                <a:solidFill>
                  <a:schemeClr val="bg1"/>
                </a:solidFill>
              </a:rPr>
              <a:t>+</a:t>
            </a:r>
            <a:r>
              <a:rPr lang="ru-RU" sz="1400" b="1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2643188" y="28575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8215313" y="2857500"/>
            <a:ext cx="714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bg1"/>
                </a:solidFill>
              </a:rPr>
              <a:t>т</a:t>
            </a:r>
            <a:r>
              <a:rPr lang="ru-RU" sz="1200" b="1">
                <a:solidFill>
                  <a:schemeClr val="bg1"/>
                </a:solidFill>
              </a:rPr>
              <a:t>+</a:t>
            </a:r>
            <a:r>
              <a:rPr lang="ru-RU" sz="1400" b="1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5000625" y="2857500"/>
            <a:ext cx="714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bg1"/>
                </a:solidFill>
              </a:rPr>
              <a:t>т</a:t>
            </a:r>
            <a:r>
              <a:rPr lang="ru-RU" sz="1200" b="1">
                <a:solidFill>
                  <a:schemeClr val="bg1"/>
                </a:solidFill>
              </a:rPr>
              <a:t>+</a:t>
            </a:r>
            <a:r>
              <a:rPr lang="ru-RU" sz="1400" b="1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4313" y="5286375"/>
            <a:ext cx="328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Какие планеты могут обладать магнитным полем?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214938" y="2071688"/>
            <a:ext cx="928687" cy="8572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429250" y="2357438"/>
            <a:ext cx="857250" cy="571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00750" y="5286375"/>
            <a:ext cx="2857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Что изменится на Земле, если исчезнет её магнитное поле?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500188" y="142875"/>
            <a:ext cx="7467600" cy="1143000"/>
          </a:xfrm>
        </p:spPr>
        <p:txBody>
          <a:bodyPr/>
          <a:lstStyle/>
          <a:p>
            <a:pPr algn="r"/>
            <a:r>
              <a:rPr lang="ru-RU" smtClean="0">
                <a:solidFill>
                  <a:srgbClr val="FFFF00"/>
                </a:solidFill>
              </a:rPr>
              <a:t>Меркурий</a:t>
            </a:r>
          </a:p>
        </p:txBody>
      </p:sp>
      <p:pic>
        <p:nvPicPr>
          <p:cNvPr id="4" name="Содержимое 3" descr="8105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14290"/>
            <a:ext cx="5143568" cy="5076769"/>
          </a:xfrm>
          <a:prstGeom prst="ellipse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786438" y="1428750"/>
            <a:ext cx="3657600" cy="4525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smtClean="0">
                <a:solidFill>
                  <a:srgbClr val="FFFF00"/>
                </a:solidFill>
              </a:rPr>
              <a:t>Год - 88сут</a:t>
            </a:r>
          </a:p>
          <a:p>
            <a:pPr>
              <a:buFont typeface="Wingdings 2" pitchFamily="18" charset="2"/>
              <a:buNone/>
            </a:pPr>
            <a:r>
              <a:rPr lang="ru-RU" sz="2800" smtClean="0">
                <a:solidFill>
                  <a:srgbClr val="FFFF00"/>
                </a:solidFill>
              </a:rPr>
              <a:t>Сутки - 58,6сут</a:t>
            </a:r>
          </a:p>
          <a:p>
            <a:pPr>
              <a:buFont typeface="Wingdings 2" pitchFamily="18" charset="2"/>
              <a:buNone/>
            </a:pPr>
            <a:r>
              <a:rPr lang="ru-RU" sz="2800" smtClean="0">
                <a:solidFill>
                  <a:srgbClr val="FFFF00"/>
                </a:solidFill>
              </a:rPr>
              <a:t>+400˚С</a:t>
            </a:r>
          </a:p>
          <a:p>
            <a:pPr>
              <a:buFont typeface="Wingdings 2" pitchFamily="18" charset="2"/>
              <a:buNone/>
            </a:pPr>
            <a:r>
              <a:rPr lang="ru-RU" sz="2800" smtClean="0">
                <a:solidFill>
                  <a:srgbClr val="FFFF00"/>
                </a:solidFill>
              </a:rPr>
              <a:t>-170˚С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357688"/>
            <a:ext cx="3333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5997575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2. Почему на Меркурии много кратеров ударного происхождения?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3" y="5286375"/>
            <a:ext cx="4643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1. Почему на Меркурии такой большой</a:t>
            </a: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/>
              <a:t>перепад температур?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105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285860"/>
            <a:ext cx="5357850" cy="5072098"/>
          </a:xfrm>
          <a:prstGeom prst="ellipse">
            <a:avLst/>
          </a:prstGeom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algn="ctr"/>
            <a:r>
              <a:rPr lang="ru-RU" sz="6000" smtClean="0">
                <a:solidFill>
                  <a:srgbClr val="FFFF00"/>
                </a:solidFill>
              </a:rPr>
              <a:t>Венера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29313" y="1285875"/>
            <a:ext cx="3214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FF00"/>
                </a:solidFill>
              </a:rPr>
              <a:t>Год-225 суток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86438" y="3643313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Венера вращается в сторону, противоположную своему движению по орбите.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929313" y="1928813"/>
            <a:ext cx="2786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Сутки -</a:t>
            </a:r>
            <a:r>
              <a:rPr lang="ru-RU" sz="2800">
                <a:solidFill>
                  <a:srgbClr val="FFFF00"/>
                </a:solidFill>
              </a:rPr>
              <a:t>243</a:t>
            </a:r>
            <a:r>
              <a:rPr lang="ru-RU" sz="2400">
                <a:solidFill>
                  <a:srgbClr val="FFFF00"/>
                </a:solidFill>
              </a:rPr>
              <a:t> дней</a:t>
            </a:r>
            <a:endParaRPr lang="ru-RU" sz="24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857875" y="4714875"/>
            <a:ext cx="3500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</a:rPr>
              <a:t>Подумайте, что  могло вызвать изменение направления вращения Венеры?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285728"/>
            <a:ext cx="6480048" cy="230124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i="1" smtClean="0">
                <a:solidFill>
                  <a:srgbClr val="FFFF00"/>
                </a:solidFill>
              </a:rPr>
              <a:t>«Только две вещи в мире достойны подлинного изумления — звездное небо над нами и нравственный закон внутри нас». (И.Кант</a:t>
            </a:r>
            <a:r>
              <a:rPr lang="ru-RU" sz="2000" i="1" smtClean="0">
                <a:solidFill>
                  <a:srgbClr val="FFFF00"/>
                </a:solidFill>
              </a:rPr>
              <a:t>)</a:t>
            </a:r>
            <a:endParaRPr lang="ru-RU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Содержимое 3" descr="атмосфера Венеры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90488"/>
            <a:ext cx="9144000" cy="6948488"/>
          </a:xfrm>
          <a:solidFill>
            <a:schemeClr val="tx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0125" y="1571625"/>
            <a:ext cx="7286625" cy="1143000"/>
          </a:xfrm>
        </p:spPr>
        <p:txBody>
          <a:bodyPr/>
          <a:lstStyle/>
          <a:p>
            <a:r>
              <a:rPr lang="ru-RU" sz="5400" smtClean="0">
                <a:solidFill>
                  <a:srgbClr val="FFFF00"/>
                </a:solidFill>
              </a:rPr>
              <a:t>Атмосфера Венеры- ад!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14563" y="357188"/>
            <a:ext cx="49498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Р</a:t>
            </a:r>
            <a:r>
              <a:rPr lang="ru-RU" sz="4000"/>
              <a:t>в</a:t>
            </a:r>
            <a:r>
              <a:rPr lang="ru-RU" sz="3200"/>
              <a:t>енеры </a:t>
            </a:r>
            <a:r>
              <a:rPr lang="ru-RU" sz="3600"/>
              <a:t>≈ 90 </a:t>
            </a:r>
            <a:r>
              <a:rPr lang="ru-RU" sz="4400"/>
              <a:t>Р</a:t>
            </a:r>
            <a:r>
              <a:rPr lang="ru-RU" sz="3200"/>
              <a:t>Земли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57938" y="2786063"/>
            <a:ext cx="27860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450˚С!!!</a:t>
            </a:r>
          </a:p>
          <a:p>
            <a:endParaRPr lang="ru-RU" sz="44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2786063"/>
            <a:ext cx="2643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/>
              <a:t>СО</a:t>
            </a:r>
            <a:r>
              <a:rPr lang="ru-RU" sz="3600" b="1"/>
              <a:t>2 </a:t>
            </a:r>
            <a:r>
              <a:rPr lang="ru-RU" sz="5400" b="1"/>
              <a:t>! ! !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0250" y="4786313"/>
            <a:ext cx="4857750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Облака-капельки серной кислоты</a:t>
            </a:r>
            <a:endParaRPr lang="ru-RU" sz="5400"/>
          </a:p>
        </p:txBody>
      </p:sp>
      <p:sp>
        <p:nvSpPr>
          <p:cNvPr id="11" name="Стрелка вправо 10"/>
          <p:cNvSpPr/>
          <p:nvPr/>
        </p:nvSpPr>
        <p:spPr>
          <a:xfrm>
            <a:off x="3571875" y="2786063"/>
            <a:ext cx="2286000" cy="1214437"/>
          </a:xfrm>
          <a:prstGeom prst="rightArrow">
            <a:avLst/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Парниковый эффект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14500" y="6000750"/>
            <a:ext cx="6457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Почему у Венеры указана только одна температура -  вблизи поверхности планеты</a:t>
            </a:r>
            <a:r>
              <a:rPr lang="ru-RU"/>
              <a:t>?</a:t>
            </a:r>
          </a:p>
          <a:p>
            <a:pPr marL="342900" indent="-342900"/>
            <a:endParaRPr lang="ru-RU"/>
          </a:p>
          <a:p>
            <a:pPr marL="342900" indent="-34290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3" descr="01_02_02_2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76200"/>
            <a:ext cx="9144000" cy="6688138"/>
          </a:xfrm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85750" y="0"/>
            <a:ext cx="8143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357188"/>
            <a:ext cx="7215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Franklin Gothic Book" pitchFamily="34" charset="0"/>
              <a:buAutoNum type="arabicPeriod"/>
            </a:pPr>
            <a:endParaRPr lang="ru-RU"/>
          </a:p>
          <a:p>
            <a:pPr marL="342900" indent="-342900"/>
            <a:r>
              <a:rPr lang="ru-RU"/>
              <a:t>Много ли на Венере кратеров ударного происхождения?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Documents and Settings\Elena\Рабочий стол\открытый урок 2012-13\Rotating_earth_(large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86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714348" y="357166"/>
            <a:ext cx="971528" cy="871886"/>
          </a:xfrm>
          <a:prstGeom prst="ellipse">
            <a:avLst/>
          </a:prstGeom>
        </p:spPr>
      </p:pic>
      <p:sp>
        <p:nvSpPr>
          <p:cNvPr id="28676" name="Заголовок 1"/>
          <p:cNvSpPr>
            <a:spLocks noGrp="1"/>
          </p:cNvSpPr>
          <p:nvPr>
            <p:ph type="title"/>
          </p:nvPr>
        </p:nvSpPr>
        <p:spPr>
          <a:xfrm>
            <a:off x="1676400" y="-357188"/>
            <a:ext cx="7467600" cy="1143001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FFFF00"/>
                </a:solidFill>
              </a:rPr>
              <a:t>Планета Земля</a:t>
            </a:r>
          </a:p>
        </p:txBody>
      </p:sp>
      <p:sp>
        <p:nvSpPr>
          <p:cNvPr id="6" name="Стрелка вниз 5">
            <a:hlinkClick r:id="rId4" action="ppaction://hlinksldjump"/>
          </p:cNvPr>
          <p:cNvSpPr/>
          <p:nvPr/>
        </p:nvSpPr>
        <p:spPr>
          <a:xfrm>
            <a:off x="7929563" y="5000625"/>
            <a:ext cx="57150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err="1"/>
              <a:t>гс</a:t>
            </a:r>
            <a:endParaRPr lang="ru-RU" sz="12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5813" y="5857875"/>
            <a:ext cx="5786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 чём заключается уникальность нашей планеты?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Содержимое 7" descr="8114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79488"/>
            <a:ext cx="9144000" cy="5878512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0"/>
            <a:ext cx="6786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	</a:t>
            </a:r>
            <a:r>
              <a:rPr lang="ru-RU" sz="1600" b="1">
                <a:solidFill>
                  <a:srgbClr val="FFFF00"/>
                </a:solidFill>
              </a:rPr>
              <a:t>                                 Фобос	                Деймос 	</a:t>
            </a:r>
          </a:p>
          <a:p>
            <a:r>
              <a:rPr lang="ru-RU" sz="1600" b="1"/>
              <a:t>Расстояние от планеты	9 400 км 	                3 476 км </a:t>
            </a:r>
          </a:p>
          <a:p>
            <a:r>
              <a:rPr lang="ru-RU" sz="1600" b="1"/>
              <a:t>Период обращения	7 ч 39 м 	                30 ч 18 м 	</a:t>
            </a:r>
          </a:p>
          <a:p>
            <a:r>
              <a:rPr lang="ru-RU" sz="1600" b="1"/>
              <a:t>Размеры	                               19х21х27 км            11х12х15 км	</a:t>
            </a:r>
          </a:p>
          <a:p>
            <a:endParaRPr lang="ru-RU" sz="1600" b="1"/>
          </a:p>
          <a:p>
            <a:endParaRPr lang="ru-RU" sz="1600" b="1"/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6000750" y="0"/>
            <a:ext cx="3143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FF00"/>
                </a:solidFill>
              </a:rPr>
              <a:t> Марс</a:t>
            </a:r>
          </a:p>
          <a:p>
            <a:endParaRPr lang="ru-RU" sz="4800">
              <a:solidFill>
                <a:srgbClr val="FFFF00"/>
              </a:solidFill>
            </a:endParaRPr>
          </a:p>
          <a:p>
            <a:r>
              <a:rPr lang="ru-RU" sz="2800">
                <a:solidFill>
                  <a:srgbClr val="FFFF00"/>
                </a:solidFill>
              </a:rPr>
              <a:t> Год - 1,88 года</a:t>
            </a:r>
          </a:p>
          <a:p>
            <a:r>
              <a:rPr lang="ru-RU" sz="2800">
                <a:solidFill>
                  <a:srgbClr val="FFFF00"/>
                </a:solidFill>
              </a:rPr>
              <a:t> Сутки -1,03 дней</a:t>
            </a:r>
          </a:p>
          <a:p>
            <a:endParaRPr lang="ru-RU" sz="3200">
              <a:solidFill>
                <a:srgbClr val="FFFF00"/>
              </a:solidFill>
            </a:endParaRPr>
          </a:p>
          <a:p>
            <a:endParaRPr lang="ru-RU" sz="4800">
              <a:solidFill>
                <a:srgbClr val="FFFF00"/>
              </a:solidFill>
            </a:endParaRPr>
          </a:p>
          <a:p>
            <a:endParaRPr lang="ru-RU" sz="4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500438"/>
            <a:ext cx="2857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/>
              <a:t>27 </a:t>
            </a:r>
            <a:r>
              <a:rPr lang="ru-RU" sz="3600"/>
              <a:t>км</a:t>
            </a:r>
            <a:r>
              <a:rPr lang="ru-RU" sz="6000"/>
              <a:t> !!!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29188" y="3670300"/>
            <a:ext cx="38576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Гора Олимп- самый большой вулкан Солнечной системы</a:t>
            </a:r>
            <a:endParaRPr lang="ru-RU" sz="3200" dirty="0">
              <a:solidFill>
                <a:prstClr val="white"/>
              </a:solidFill>
              <a:latin typeface="Franklin Gothic Book"/>
              <a:ea typeface="+mj-ea"/>
              <a:cs typeface="+mj-cs"/>
            </a:endParaRPr>
          </a:p>
        </p:txBody>
      </p:sp>
      <p:pic>
        <p:nvPicPr>
          <p:cNvPr id="30724" name="Содержимое 18" descr="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Текст 4"/>
          <p:cNvSpPr txBox="1">
            <a:spLocks/>
          </p:cNvSpPr>
          <p:nvPr/>
        </p:nvSpPr>
        <p:spPr bwMode="auto">
          <a:xfrm>
            <a:off x="214313" y="2714625"/>
            <a:ext cx="4040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3000"/>
              <a:t>+25°С до -125°С</a:t>
            </a:r>
          </a:p>
        </p:txBody>
      </p:sp>
      <p:pic>
        <p:nvPicPr>
          <p:cNvPr id="30726" name="Содержимое 22" descr="post-17952-1248693857_thum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464343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9"/>
          <p:cNvSpPr txBox="1">
            <a:spLocks noChangeArrowheads="1"/>
          </p:cNvSpPr>
          <p:nvPr/>
        </p:nvSpPr>
        <p:spPr bwMode="auto">
          <a:xfrm>
            <a:off x="5143500" y="2214563"/>
            <a:ext cx="3500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Марсианский пейзаж</a:t>
            </a:r>
          </a:p>
        </p:txBody>
      </p:sp>
      <p:pic>
        <p:nvPicPr>
          <p:cNvPr id="4" name="Содержимое 3" descr="05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768850" y="0"/>
            <a:ext cx="4375150" cy="3500438"/>
          </a:xfrm>
        </p:spPr>
      </p:pic>
      <p:pic>
        <p:nvPicPr>
          <p:cNvPr id="3072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48063"/>
            <a:ext cx="469106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0" y="3571875"/>
            <a:ext cx="2714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Каньон Маринер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75" y="285750"/>
            <a:ext cx="7467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Загадки</a:t>
            </a:r>
            <a:br>
              <a:rPr lang="ru-RU" dirty="0" smtClean="0"/>
            </a:br>
            <a:r>
              <a:rPr lang="ru-RU" dirty="0" smtClean="0"/>
              <a:t> Марса</a:t>
            </a:r>
            <a:endParaRPr lang="ru-RU" dirty="0"/>
          </a:p>
        </p:txBody>
      </p:sp>
      <p:pic>
        <p:nvPicPr>
          <p:cNvPr id="8" name="Содержимое 7" descr="овраги и каналы На Марсе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85750"/>
            <a:ext cx="2595562" cy="2214563"/>
          </a:xfrm>
        </p:spPr>
      </p:pic>
      <p:pic>
        <p:nvPicPr>
          <p:cNvPr id="9" name="Содержимое 3" descr="PIA0125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643306" y="1571612"/>
            <a:ext cx="1714512" cy="1714512"/>
          </a:xfrm>
          <a:prstGeom prst="ellipse">
            <a:avLst/>
          </a:prstGeom>
        </p:spPr>
      </p:pic>
      <p:pic>
        <p:nvPicPr>
          <p:cNvPr id="11" name="Содержимое 7" descr="6e36c0bccf83пирамиды на Марсе и Египетские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214313"/>
            <a:ext cx="2857500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571500" y="3714750"/>
            <a:ext cx="2525713" cy="2533650"/>
            <a:chOff x="285720" y="3714752"/>
            <a:chExt cx="2525699" cy="2533367"/>
          </a:xfrm>
        </p:grpSpPr>
        <p:pic>
          <p:nvPicPr>
            <p:cNvPr id="31755" name="Содержимое 5" descr="oканалы не Марсеreull_v-web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5720" y="3714752"/>
              <a:ext cx="2525699" cy="2525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6" name="TextBox 11"/>
            <p:cNvSpPr txBox="1">
              <a:spLocks noChangeArrowheads="1"/>
            </p:cNvSpPr>
            <p:nvPr/>
          </p:nvSpPr>
          <p:spPr bwMode="auto">
            <a:xfrm>
              <a:off x="285720" y="5786454"/>
              <a:ext cx="250033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>
                  <a:solidFill>
                    <a:schemeClr val="bg1"/>
                  </a:solidFill>
                </a:rPr>
                <a:t>Русло древней реки в районе южного полюса</a:t>
              </a:r>
            </a:p>
          </p:txBody>
        </p:sp>
      </p:grpSp>
      <p:pic>
        <p:nvPicPr>
          <p:cNvPr id="14" name="Содержимое 9" descr="Есть ли жизнь на марсе_html_23dd8db2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>
            <a:off x="3643306" y="3571876"/>
            <a:ext cx="1787138" cy="1714512"/>
          </a:xfrm>
          <a:prstGeom prst="ellipse">
            <a:avLst/>
          </a:prstGeom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625" y="2143125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каналы</a:t>
            </a:r>
          </a:p>
        </p:txBody>
      </p:sp>
      <p:pic>
        <p:nvPicPr>
          <p:cNvPr id="19" name="Содержимое 14" descr="5601(1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26088" y="3714750"/>
            <a:ext cx="36179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верх 12">
            <a:hlinkClick r:id="rId8" action="ppaction://hlinksldjump"/>
          </p:cNvPr>
          <p:cNvSpPr/>
          <p:nvPr/>
        </p:nvSpPr>
        <p:spPr>
          <a:xfrm>
            <a:off x="3786188" y="6143625"/>
            <a:ext cx="1000125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41_bi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0"/>
            <a:ext cx="7664450" cy="6858000"/>
          </a:xfrm>
        </p:spPr>
      </p:pic>
      <p:sp>
        <p:nvSpPr>
          <p:cNvPr id="32771" name="Заголовок 1"/>
          <p:cNvSpPr>
            <a:spLocks noGrp="1"/>
          </p:cNvSpPr>
          <p:nvPr>
            <p:ph type="title"/>
          </p:nvPr>
        </p:nvSpPr>
        <p:spPr>
          <a:xfrm>
            <a:off x="-357188" y="0"/>
            <a:ext cx="8229601" cy="1143000"/>
          </a:xfrm>
        </p:spPr>
        <p:txBody>
          <a:bodyPr/>
          <a:lstStyle/>
          <a:p>
            <a:pPr algn="ctr"/>
            <a:r>
              <a:rPr lang="ru-RU" smtClean="0"/>
              <a:t>Планеты-гиганты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14813" y="1143000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11,21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2214563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9,45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85875" y="3929063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3,81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5" y="3643313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3,98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28938" y="6488113"/>
            <a:ext cx="3929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Размеры планет в радиусах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Содержимое 5" descr="f_1751009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14313" y="-136525"/>
            <a:ext cx="9358313" cy="6994525"/>
          </a:xfrm>
        </p:spPr>
      </p:pic>
      <p:cxnSp>
        <p:nvCxnSpPr>
          <p:cNvPr id="5" name="Прямая со стрелкой 4"/>
          <p:cNvCxnSpPr/>
          <p:nvPr/>
        </p:nvCxnSpPr>
        <p:spPr>
          <a:xfrm rot="5400000">
            <a:off x="3143251" y="785812"/>
            <a:ext cx="2286000" cy="1857375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857250" y="3286125"/>
            <a:ext cx="2928938" cy="2071688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357563" y="2857500"/>
            <a:ext cx="3357562" cy="2286000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928688" y="1928813"/>
            <a:ext cx="2428875" cy="928687"/>
          </a:xfrm>
          <a:prstGeom prst="straightConnector1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71625" y="4000500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5,2 а.е.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29063" y="4000500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9,54а.е.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71625" y="1785938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30,06а.е.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72063" y="714375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19,9 а.е.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-214313" y="6286500"/>
            <a:ext cx="9358313" cy="571500"/>
          </a:xfrm>
          <a:prstGeom prst="rect">
            <a:avLst/>
          </a:prstGeom>
          <a:solidFill>
            <a:schemeClr val="bg1"/>
          </a:solidFill>
        </p:spPr>
        <p:txBody>
          <a:bodyPr lIns="45720" rIns="4572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Расстояние от Солнца</a:t>
            </a:r>
            <a:endParaRPr lang="ru-RU" sz="48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7467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/>
              <a:t>Внутреннее строение планет -гигантов</a:t>
            </a:r>
            <a:endParaRPr lang="ru-RU" dirty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74" b="15907"/>
          <a:stretch>
            <a:fillRect/>
          </a:stretch>
        </p:blipFill>
        <p:spPr>
          <a:xfrm>
            <a:off x="5643563" y="571500"/>
            <a:ext cx="3214687" cy="2765425"/>
          </a:xfrm>
        </p:spPr>
      </p:pic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642938"/>
            <a:ext cx="30003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357563"/>
            <a:ext cx="30003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4"/>
          <p:cNvPicPr>
            <a:picLocks noChangeAspect="1" noChangeArrowheads="1"/>
          </p:cNvPicPr>
          <p:nvPr/>
        </p:nvPicPr>
        <p:blipFill>
          <a:blip r:embed="rId5"/>
          <a:srcRect l="4878" b="8078"/>
          <a:stretch>
            <a:fillRect/>
          </a:stretch>
        </p:blipFill>
        <p:spPr bwMode="auto">
          <a:xfrm>
            <a:off x="5643563" y="3357563"/>
            <a:ext cx="3214687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7188" y="6143625"/>
            <a:ext cx="8786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Могут ли наблюдаться полярные сияния в атмосфере планет- гигантов?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4"/>
          <p:cNvSpPr txBox="1">
            <a:spLocks noChangeArrowheads="1"/>
          </p:cNvSpPr>
          <p:nvPr/>
        </p:nvSpPr>
        <p:spPr bwMode="auto">
          <a:xfrm>
            <a:off x="2500313" y="0"/>
            <a:ext cx="4357687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FF00"/>
                </a:solidFill>
              </a:rPr>
              <a:t>Юпитер</a:t>
            </a:r>
          </a:p>
          <a:p>
            <a:pPr algn="ctr"/>
            <a:r>
              <a:rPr lang="ru-RU"/>
              <a:t>11,86 лет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00125"/>
            <a:ext cx="7839075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Elena\Рабочий стол\уроки\Физика (презентации)\астрономия\фото астрономия\790106-0203_Voyager_58M_to_31M_reduce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0"/>
            <a:ext cx="67151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1643063" y="0"/>
            <a:ext cx="5286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FF00"/>
                </a:solidFill>
              </a:rPr>
              <a:t>Большое красное пятно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85875" y="6143625"/>
            <a:ext cx="6500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Какова может быть природа большого красного пятна?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30188"/>
            <a:ext cx="8001000" cy="662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r="13045"/>
          <a:stretch>
            <a:fillRect/>
          </a:stretch>
        </p:blipFill>
        <p:spPr bwMode="auto">
          <a:xfrm>
            <a:off x="0" y="3857625"/>
            <a:ext cx="20002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00063"/>
            <a:ext cx="500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Ио</a:t>
            </a:r>
          </a:p>
          <a:p>
            <a:r>
              <a:rPr lang="en-US" sz="1200"/>
              <a:t>S</a:t>
            </a:r>
            <a:endParaRPr lang="ru-RU" sz="12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500063"/>
            <a:ext cx="857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Европа</a:t>
            </a:r>
            <a:endParaRPr lang="en-US" sz="1200"/>
          </a:p>
          <a:p>
            <a:r>
              <a:rPr lang="en-US" sz="1200"/>
              <a:t>H</a:t>
            </a:r>
            <a:r>
              <a:rPr lang="en-US" sz="1000"/>
              <a:t>2</a:t>
            </a:r>
            <a:r>
              <a:rPr lang="en-US" sz="1200"/>
              <a:t>O</a:t>
            </a:r>
            <a:endParaRPr lang="ru-RU" sz="12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750" y="571500"/>
            <a:ext cx="1357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Ганимед</a:t>
            </a:r>
            <a:endParaRPr lang="en-US" sz="1200"/>
          </a:p>
          <a:p>
            <a:r>
              <a:rPr lang="ru-RU" sz="1200">
                <a:solidFill>
                  <a:srgbClr val="FFFF00"/>
                </a:solidFill>
              </a:rPr>
              <a:t>5262,4км!!!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14563" y="571500"/>
            <a:ext cx="1714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Каллисто</a:t>
            </a:r>
          </a:p>
        </p:txBody>
      </p:sp>
      <p:sp>
        <p:nvSpPr>
          <p:cNvPr id="37897" name="TextBox 8"/>
          <p:cNvSpPr txBox="1">
            <a:spLocks noChangeArrowheads="1"/>
          </p:cNvSpPr>
          <p:nvPr/>
        </p:nvSpPr>
        <p:spPr bwMode="auto">
          <a:xfrm>
            <a:off x="3071813" y="0"/>
            <a:ext cx="58578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00"/>
                </a:solidFill>
              </a:rPr>
              <a:t>Спутники Юпитера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1928813" y="4857750"/>
            <a:ext cx="3071812" cy="785813"/>
          </a:xfrm>
          <a:prstGeom prst="straightConnector1">
            <a:avLst/>
          </a:prstGeom>
          <a:ln w="57150"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C:\Documents and Settings\Elena\Рабочий стол\уроки\Физика (презентации)\астрономия\фото астрономия\saturn_voy2.jpg"/>
          <p:cNvPicPr>
            <a:picLocks noChangeAspect="1" noChangeArrowheads="1"/>
          </p:cNvPicPr>
          <p:nvPr/>
        </p:nvPicPr>
        <p:blipFill>
          <a:blip r:embed="rId3" cstate="screen"/>
          <a:srcRect l="-8251" t="-10486" r="-3441" b="-8536"/>
          <a:stretch>
            <a:fillRect/>
          </a:stretch>
        </p:blipFill>
        <p:spPr bwMode="auto">
          <a:xfrm>
            <a:off x="3786182" y="1928802"/>
            <a:ext cx="3714776" cy="2714644"/>
          </a:xfrm>
          <a:prstGeom prst="flowChartAlternateProcess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Box 4"/>
          <p:cNvSpPr txBox="1">
            <a:spLocks noChangeArrowheads="1"/>
          </p:cNvSpPr>
          <p:nvPr/>
        </p:nvSpPr>
        <p:spPr bwMode="auto">
          <a:xfrm>
            <a:off x="571500" y="0"/>
            <a:ext cx="3857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FF00"/>
                </a:solidFill>
              </a:rPr>
              <a:t>Сатурн</a:t>
            </a:r>
          </a:p>
          <a:p>
            <a:r>
              <a:rPr lang="ru-RU"/>
              <a:t>29,46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3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357562"/>
            <a:ext cx="1047750" cy="1047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35954" r="2248" b="999"/>
          <a:stretch>
            <a:fillRect/>
          </a:stretch>
        </p:blipFill>
        <p:spPr bwMode="auto">
          <a:xfrm>
            <a:off x="4714875" y="642938"/>
            <a:ext cx="39290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rot="5400000" flipH="1" flipV="1">
            <a:off x="4321969" y="2035969"/>
            <a:ext cx="1214438" cy="1143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4669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85750" y="4357688"/>
            <a:ext cx="15224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5150 км</a:t>
            </a:r>
          </a:p>
          <a:p>
            <a:r>
              <a:rPr lang="ru-RU" sz="1100"/>
              <a:t>Плотная атмосфера</a:t>
            </a:r>
          </a:p>
        </p:txBody>
      </p:sp>
      <p:sp>
        <p:nvSpPr>
          <p:cNvPr id="39944" name="TextBox 13"/>
          <p:cNvSpPr txBox="1">
            <a:spLocks noChangeArrowheads="1"/>
          </p:cNvSpPr>
          <p:nvPr/>
        </p:nvSpPr>
        <p:spPr bwMode="auto">
          <a:xfrm>
            <a:off x="3071813" y="0"/>
            <a:ext cx="58578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00"/>
                </a:solidFill>
              </a:rPr>
              <a:t>Спутники Сатурна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714500" y="1214438"/>
            <a:ext cx="3786188" cy="28575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0375" y="428625"/>
            <a:ext cx="2214563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+mn-lt"/>
                <a:cs typeface="+mn-cs"/>
              </a:rPr>
              <a:t>Уран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>84,02 года</a:t>
            </a:r>
            <a:endParaRPr lang="ru-RU" dirty="0">
              <a:solidFill>
                <a:schemeClr val="tx1">
                  <a:lumMod val="9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63" name="Picture 2" descr="les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50"/>
            <a:ext cx="914400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0"/>
            <a:ext cx="8532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0" y="0"/>
            <a:ext cx="24288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FF00"/>
                </a:solidFill>
              </a:rPr>
              <a:t>Нептун</a:t>
            </a:r>
          </a:p>
          <a:p>
            <a:endParaRPr lang="ru-RU" sz="4000">
              <a:solidFill>
                <a:srgbClr val="FFFF00"/>
              </a:solidFill>
            </a:endParaRPr>
          </a:p>
          <a:p>
            <a:r>
              <a:rPr lang="ru-RU">
                <a:solidFill>
                  <a:srgbClr val="FFFF00"/>
                </a:solidFill>
              </a:rPr>
              <a:t>164,78 года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50"/>
            <a:ext cx="20859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2214563" y="1000125"/>
            <a:ext cx="6929437" cy="5429250"/>
            <a:chOff x="2214546" y="1142984"/>
            <a:chExt cx="6929454" cy="542928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14546" y="1142984"/>
              <a:ext cx="6929454" cy="54292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1994" name="Прямоугольник 9"/>
            <p:cNvSpPr>
              <a:spLocks noChangeArrowheads="1"/>
            </p:cNvSpPr>
            <p:nvPr/>
          </p:nvSpPr>
          <p:spPr bwMode="auto">
            <a:xfrm>
              <a:off x="7500958" y="1214422"/>
              <a:ext cx="108555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rgbClr val="FFFF00"/>
                  </a:solidFill>
                </a:rPr>
                <a:t>–240°С</a:t>
              </a:r>
              <a:r>
                <a:rPr lang="ru-RU"/>
                <a:t>. </a:t>
              </a:r>
            </a:p>
          </p:txBody>
        </p:sp>
      </p:grpSp>
      <p:cxnSp>
        <p:nvCxnSpPr>
          <p:cNvPr id="7" name="Прямая со стрелкой 6"/>
          <p:cNvCxnSpPr/>
          <p:nvPr/>
        </p:nvCxnSpPr>
        <p:spPr>
          <a:xfrm rot="10800000" flipV="1">
            <a:off x="1500188" y="5000625"/>
            <a:ext cx="2857500" cy="571500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1" name="TextBox 12"/>
          <p:cNvSpPr txBox="1">
            <a:spLocks noChangeArrowheads="1"/>
          </p:cNvSpPr>
          <p:nvPr/>
        </p:nvSpPr>
        <p:spPr bwMode="auto">
          <a:xfrm>
            <a:off x="2000250" y="714375"/>
            <a:ext cx="1143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3200км</a:t>
            </a:r>
          </a:p>
        </p:txBody>
      </p:sp>
      <p:sp>
        <p:nvSpPr>
          <p:cNvPr id="15" name="Стрелка вверх 14">
            <a:hlinkClick r:id="rId5" action="ppaction://hlinksldjump"/>
          </p:cNvPr>
          <p:cNvSpPr/>
          <p:nvPr/>
        </p:nvSpPr>
        <p:spPr>
          <a:xfrm>
            <a:off x="3786188" y="6143625"/>
            <a:ext cx="1000125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-1588"/>
            <a:ext cx="7858125" cy="701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14500" y="0"/>
            <a:ext cx="6000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Пояс астероидов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4108450" y="1177925"/>
            <a:ext cx="1214438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0838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786188"/>
            <a:ext cx="38576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0" y="5072063"/>
            <a:ext cx="6000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</a:rPr>
              <a:t>Пояс астероидов</a:t>
            </a:r>
          </a:p>
        </p:txBody>
      </p:sp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5532438"/>
            <a:ext cx="1782763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3251200" y="4106863"/>
            <a:ext cx="2071687" cy="1588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2143125" y="4643438"/>
            <a:ext cx="714375" cy="57150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572125" y="4643438"/>
            <a:ext cx="785813" cy="57150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1500188" y="0"/>
            <a:ext cx="2547937" cy="1262063"/>
            <a:chOff x="1500166" y="0"/>
            <a:chExt cx="2548256" cy="1262063"/>
          </a:xfrm>
        </p:grpSpPr>
        <p:pic>
          <p:nvPicPr>
            <p:cNvPr id="450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00166" y="0"/>
              <a:ext cx="1262063" cy="1262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8" name="Прямоугольник 3"/>
            <p:cNvSpPr>
              <a:spLocks noChangeArrowheads="1"/>
            </p:cNvSpPr>
            <p:nvPr/>
          </p:nvSpPr>
          <p:spPr bwMode="auto">
            <a:xfrm>
              <a:off x="2571736" y="214290"/>
              <a:ext cx="1476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 975×909 км</a:t>
              </a:r>
            </a:p>
          </p:txBody>
        </p:sp>
      </p:grp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4143375"/>
            <a:ext cx="957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225 км</a:t>
            </a:r>
          </a:p>
        </p:txBody>
      </p:sp>
      <p:grpSp>
        <p:nvGrpSpPr>
          <p:cNvPr id="6" name="Группа 8"/>
          <p:cNvGrpSpPr>
            <a:grpSpLocks/>
          </p:cNvGrpSpPr>
          <p:nvPr/>
        </p:nvGrpSpPr>
        <p:grpSpPr bwMode="auto">
          <a:xfrm>
            <a:off x="6500813" y="4357688"/>
            <a:ext cx="2643187" cy="1427162"/>
            <a:chOff x="6858016" y="4536585"/>
            <a:chExt cx="2060179" cy="924921"/>
          </a:xfrm>
        </p:grpSpPr>
        <p:pic>
          <p:nvPicPr>
            <p:cNvPr id="4506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26190" y="4536585"/>
              <a:ext cx="714380" cy="651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6" name="Прямоугольник 6"/>
            <p:cNvSpPr>
              <a:spLocks noChangeArrowheads="1"/>
            </p:cNvSpPr>
            <p:nvPr/>
          </p:nvSpPr>
          <p:spPr bwMode="auto">
            <a:xfrm>
              <a:off x="6858016" y="5092174"/>
              <a:ext cx="206017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 582×556×500 км </a:t>
              </a:r>
            </a:p>
          </p:txBody>
        </p:sp>
      </p:grpSp>
      <p:pic>
        <p:nvPicPr>
          <p:cNvPr id="2" name="Picture 2" descr="C:\Documents and Settings\Elena\Рабочий стол\уроки\Физика (презентации)\астрономия\250px-Vesta_Rotation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71487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214813" y="6000750"/>
            <a:ext cx="1931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578×560×458 км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786438" y="5572125"/>
            <a:ext cx="814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Веста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072063" y="0"/>
            <a:ext cx="4071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</a:rPr>
              <a:t>Аризонский кратер</a:t>
            </a:r>
          </a:p>
        </p:txBody>
      </p:sp>
      <p:grpSp>
        <p:nvGrpSpPr>
          <p:cNvPr id="46083" name="Группа 7"/>
          <p:cNvGrpSpPr>
            <a:grpSpLocks/>
          </p:cNvGrpSpPr>
          <p:nvPr/>
        </p:nvGrpSpPr>
        <p:grpSpPr bwMode="auto">
          <a:xfrm>
            <a:off x="0" y="0"/>
            <a:ext cx="5103813" cy="4143375"/>
            <a:chOff x="-1" y="0"/>
            <a:chExt cx="5103263" cy="4143380"/>
          </a:xfrm>
        </p:grpSpPr>
        <p:pic>
          <p:nvPicPr>
            <p:cNvPr id="4608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5103263" cy="4143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8" name="Прямоугольник 6"/>
            <p:cNvSpPr>
              <a:spLocks noChangeArrowheads="1"/>
            </p:cNvSpPr>
            <p:nvPr/>
          </p:nvSpPr>
          <p:spPr bwMode="auto">
            <a:xfrm>
              <a:off x="2786050" y="0"/>
              <a:ext cx="221454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Яркий болид</a:t>
              </a:r>
            </a:p>
            <a:p>
              <a:r>
                <a:rPr lang="ru-RU"/>
                <a:t> 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6400" y="2500313"/>
            <a:ext cx="61976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857875" y="1500188"/>
            <a:ext cx="2428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диаметр 1200 м</a:t>
            </a:r>
          </a:p>
          <a:p>
            <a:r>
              <a:rPr lang="ru-RU"/>
              <a:t>глубина 175 м </a:t>
            </a:r>
          </a:p>
          <a:p>
            <a:r>
              <a:rPr lang="ru-RU"/>
              <a:t>возраст 5000 лет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5380038"/>
            <a:ext cx="2928938" cy="1477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По расчетам масса упавшего железного метеорита примерно 100 тыс. тонн, а диаметр – 25-40 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15438" cy="6858000"/>
          </a:xfrm>
        </p:spPr>
      </p:pic>
      <p:cxnSp>
        <p:nvCxnSpPr>
          <p:cNvPr id="48" name="Прямая соединительная линия 47"/>
          <p:cNvCxnSpPr/>
          <p:nvPr/>
        </p:nvCxnSpPr>
        <p:spPr>
          <a:xfrm rot="10800000">
            <a:off x="6786563" y="1285875"/>
            <a:ext cx="428625" cy="285750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>
            <a:off x="6143625" y="1071563"/>
            <a:ext cx="642938" cy="214312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0800000" flipV="1">
            <a:off x="5500688" y="1071563"/>
            <a:ext cx="642937" cy="142875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6200000" flipV="1">
            <a:off x="5214938" y="928687"/>
            <a:ext cx="357188" cy="214313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10800000" flipV="1">
            <a:off x="4643438" y="857250"/>
            <a:ext cx="642937" cy="428625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16200000" flipH="1">
            <a:off x="4607719" y="1321594"/>
            <a:ext cx="357188" cy="285750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4929188" y="1214438"/>
            <a:ext cx="571500" cy="428625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0"/>
            <a:ext cx="3786187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785938" y="3286125"/>
            <a:ext cx="928687" cy="214313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643188" y="3571875"/>
            <a:ext cx="500062" cy="357188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036094" y="4036219"/>
            <a:ext cx="571500" cy="500062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178969" y="4893469"/>
            <a:ext cx="714375" cy="71437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00438" y="5286375"/>
            <a:ext cx="928687" cy="428625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321969" y="5179219"/>
            <a:ext cx="642937" cy="428625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71875" y="4572000"/>
            <a:ext cx="1285875" cy="500063"/>
          </a:xfrm>
          <a:prstGeom prst="line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4750594" y="4464844"/>
            <a:ext cx="714375" cy="500063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5214938" y="3786188"/>
            <a:ext cx="714375" cy="428625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643563" y="3071813"/>
            <a:ext cx="714375" cy="428625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6107906" y="2321720"/>
            <a:ext cx="714375" cy="500062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6643688" y="1643062"/>
            <a:ext cx="642938" cy="500063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3" descr="C:\Documents and Settings\Elena\Рабочий стол\уроки\Физика (презентации)\астрономия\фото астрономия\Big_small_Medvedit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85728"/>
            <a:ext cx="2517432" cy="2500306"/>
          </a:xfrm>
          <a:prstGeom prst="ellipse">
            <a:avLst/>
          </a:prstGeom>
          <a:noFill/>
        </p:spPr>
      </p:pic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143750" y="1357313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/>
              <a:t>α</a:t>
            </a:r>
            <a:r>
              <a:rPr lang="ru-RU"/>
              <a:t>-Полярная звезда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928688" y="6488113"/>
            <a:ext cx="6858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 какое время года сделана фотография?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 rot="16200000" flipH="1">
            <a:off x="2178844" y="2893219"/>
            <a:ext cx="1000125" cy="71437"/>
          </a:xfrm>
          <a:prstGeom prst="straightConnector1">
            <a:avLst/>
          </a:prstGeom>
          <a:ln w="38100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571625" y="1928813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Мицар и Алькор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0" grpId="0"/>
      <p:bldP spid="3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4"/>
          <p:cNvGrpSpPr>
            <a:grpSpLocks/>
          </p:cNvGrpSpPr>
          <p:nvPr/>
        </p:nvGrpSpPr>
        <p:grpSpPr bwMode="auto">
          <a:xfrm>
            <a:off x="6357938" y="1500188"/>
            <a:ext cx="2786062" cy="3244850"/>
            <a:chOff x="6357950" y="0"/>
            <a:chExt cx="2786050" cy="3245477"/>
          </a:xfrm>
        </p:grpSpPr>
        <p:pic>
          <p:nvPicPr>
            <p:cNvPr id="47117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388" y="500042"/>
              <a:ext cx="2381244" cy="2745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8" name="Прямоугольник 9"/>
            <p:cNvSpPr>
              <a:spLocks noChangeArrowheads="1"/>
            </p:cNvSpPr>
            <p:nvPr/>
          </p:nvSpPr>
          <p:spPr bwMode="auto">
            <a:xfrm>
              <a:off x="6357950" y="0"/>
              <a:ext cx="27860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/>
                <a:t>Каменный  метеорит МОРДВИНОВКА. Хондрит.</a:t>
              </a:r>
            </a:p>
          </p:txBody>
        </p:sp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500438"/>
            <a:ext cx="242887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857875" y="5857875"/>
            <a:ext cx="32861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Метеорит весом 66,383 килограмм относится к типу железо -каменных метеоритов - палласитам.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0" y="0"/>
            <a:ext cx="40719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метеориты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38" y="1000125"/>
            <a:ext cx="27860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каменные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25" y="2500313"/>
            <a:ext cx="2786063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железо -каменные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" name="Стрелка вверх 19">
            <a:hlinkClick r:id="rId4" action="ppaction://hlinksldjump"/>
          </p:cNvPr>
          <p:cNvSpPr/>
          <p:nvPr/>
        </p:nvSpPr>
        <p:spPr>
          <a:xfrm>
            <a:off x="2643188" y="6143625"/>
            <a:ext cx="1000125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57188" y="785813"/>
            <a:ext cx="2786062" cy="550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железные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3" name="Группа 22"/>
          <p:cNvGrpSpPr>
            <a:grpSpLocks/>
          </p:cNvGrpSpPr>
          <p:nvPr/>
        </p:nvGrpSpPr>
        <p:grpSpPr bwMode="auto">
          <a:xfrm>
            <a:off x="0" y="1389063"/>
            <a:ext cx="3286125" cy="3565525"/>
            <a:chOff x="0" y="1388271"/>
            <a:chExt cx="3286116" cy="3566340"/>
          </a:xfrm>
        </p:grpSpPr>
        <p:pic>
          <p:nvPicPr>
            <p:cNvPr id="47115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" y="1388271"/>
              <a:ext cx="3238522" cy="2560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6" name="Прямоугольник 20"/>
            <p:cNvSpPr>
              <a:spLocks noChangeArrowheads="1"/>
            </p:cNvSpPr>
            <p:nvPr/>
          </p:nvSpPr>
          <p:spPr bwMode="auto">
            <a:xfrm>
              <a:off x="0" y="3948796"/>
              <a:ext cx="3286116" cy="1005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/>
                <a:t>Гоба — крупнейший из найденных метеоритов. Является самым большим на Земле куском железа природного происхождения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625" y="6119813"/>
            <a:ext cx="41433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 </a:t>
            </a:r>
            <a:r>
              <a:rPr lang="ru-RU" sz="1400">
                <a:solidFill>
                  <a:srgbClr val="FFFF00"/>
                </a:solidFill>
              </a:rPr>
              <a:t>Область Солнечной системы за орбитой Нептуна (30 а. е. от Солнца) приблизительно до расстояния 50 а. е. </a:t>
            </a:r>
          </a:p>
        </p:txBody>
      </p:sp>
      <p:cxnSp>
        <p:nvCxnSpPr>
          <p:cNvPr id="5" name="Прямая со стрелкой 4"/>
          <p:cNvCxnSpPr>
            <a:endCxn id="3" idx="0"/>
          </p:cNvCxnSpPr>
          <p:nvPr/>
        </p:nvCxnSpPr>
        <p:spPr>
          <a:xfrm rot="16200000" flipH="1">
            <a:off x="4762500" y="3810001"/>
            <a:ext cx="2905125" cy="17145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3" name="TextBox 5"/>
          <p:cNvSpPr txBox="1">
            <a:spLocks noChangeArrowheads="1"/>
          </p:cNvSpPr>
          <p:nvPr/>
        </p:nvSpPr>
        <p:spPr bwMode="auto">
          <a:xfrm>
            <a:off x="2143125" y="214313"/>
            <a:ext cx="4643438" cy="892175"/>
          </a:xfrm>
          <a:prstGeom prst="rect">
            <a:avLst/>
          </a:prstGeom>
          <a:solidFill>
            <a:srgbClr val="000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FFFF00"/>
                </a:solidFill>
              </a:rPr>
              <a:t>Пояс Койпера</a:t>
            </a:r>
          </a:p>
          <a:p>
            <a:pPr algn="ctr"/>
            <a:r>
              <a:rPr lang="ru-RU"/>
              <a:t>Открыт в 1992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571500"/>
            <a:ext cx="9144000" cy="5568950"/>
          </a:xfrm>
        </p:spPr>
      </p:pic>
      <p:sp>
        <p:nvSpPr>
          <p:cNvPr id="49155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8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z="3600" b="1" i="1" smtClean="0">
                <a:solidFill>
                  <a:srgbClr val="FFFF00"/>
                </a:solidFill>
              </a:rPr>
              <a:t>Крупнейшие объекты пояса Койпера</a:t>
            </a:r>
          </a:p>
        </p:txBody>
      </p:sp>
      <p:sp>
        <p:nvSpPr>
          <p:cNvPr id="49156" name="TextBox 7"/>
          <p:cNvSpPr txBox="1">
            <a:spLocks noChangeArrowheads="1"/>
          </p:cNvSpPr>
          <p:nvPr/>
        </p:nvSpPr>
        <p:spPr bwMode="auto">
          <a:xfrm>
            <a:off x="642938" y="2357438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~2300 км</a:t>
            </a:r>
          </a:p>
        </p:txBody>
      </p:sp>
      <p:sp>
        <p:nvSpPr>
          <p:cNvPr id="49157" name="TextBox 8"/>
          <p:cNvSpPr txBox="1">
            <a:spLocks noChangeArrowheads="1"/>
          </p:cNvSpPr>
          <p:nvPr/>
        </p:nvSpPr>
        <p:spPr bwMode="auto">
          <a:xfrm>
            <a:off x="2928938" y="2357438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~1200 км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5857875"/>
            <a:ext cx="9144000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Почему в 2006 году Плутон исключили из списка планет?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Стрелка вверх 10">
            <a:hlinkClick r:id="rId3" action="ppaction://hlinksldjump"/>
          </p:cNvPr>
          <p:cNvSpPr/>
          <p:nvPr/>
        </p:nvSpPr>
        <p:spPr>
          <a:xfrm>
            <a:off x="6929438" y="5214938"/>
            <a:ext cx="1000125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5903913"/>
            <a:ext cx="3071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FFFF00"/>
                </a:solidFill>
              </a:rPr>
              <a:t>Предполагаемое расстояние до внешних границ облака Оорта от Солнца составляет от 50 000 до 100 000 а.е.-  почти световой год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071563" y="5214938"/>
            <a:ext cx="785812" cy="6429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Заголовок 1"/>
          <p:cNvSpPr txBox="1">
            <a:spLocks/>
          </p:cNvSpPr>
          <p:nvPr/>
        </p:nvSpPr>
        <p:spPr>
          <a:xfrm>
            <a:off x="642938" y="0"/>
            <a:ext cx="7467600" cy="642938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6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Облако </a:t>
            </a:r>
            <a:r>
              <a:rPr lang="ru-RU" sz="46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Оорта</a:t>
            </a:r>
            <a:endParaRPr lang="ru-RU" sz="46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8900" y="0"/>
            <a:ext cx="397510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5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2357438" y="6488113"/>
            <a:ext cx="335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Комета Хейла- Боппа</a:t>
            </a:r>
          </a:p>
        </p:txBody>
      </p:sp>
      <p:pic>
        <p:nvPicPr>
          <p:cNvPr id="51205" name="Picture 4"/>
          <p:cNvPicPr>
            <a:picLocks noChangeAspect="1" noChangeArrowheads="1"/>
          </p:cNvPicPr>
          <p:nvPr/>
        </p:nvPicPr>
        <p:blipFill>
          <a:blip r:embed="rId4"/>
          <a:srcRect r="29456"/>
          <a:stretch>
            <a:fillRect/>
          </a:stretch>
        </p:blipFill>
        <p:spPr bwMode="auto">
          <a:xfrm>
            <a:off x="5286375" y="3214688"/>
            <a:ext cx="385762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Box 5"/>
          <p:cNvSpPr txBox="1">
            <a:spLocks noChangeArrowheads="1"/>
          </p:cNvSpPr>
          <p:nvPr/>
        </p:nvSpPr>
        <p:spPr bwMode="auto">
          <a:xfrm>
            <a:off x="5214938" y="6488113"/>
            <a:ext cx="335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Комета Макнота</a:t>
            </a:r>
          </a:p>
        </p:txBody>
      </p:sp>
      <p:sp>
        <p:nvSpPr>
          <p:cNvPr id="51207" name="TextBox 7"/>
          <p:cNvSpPr txBox="1">
            <a:spLocks noChangeArrowheads="1"/>
          </p:cNvSpPr>
          <p:nvPr/>
        </p:nvSpPr>
        <p:spPr bwMode="auto">
          <a:xfrm>
            <a:off x="1857375" y="0"/>
            <a:ext cx="3071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</a:rPr>
              <a:t>Кометы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50" y="285750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7358063" y="0"/>
            <a:ext cx="178593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/>
              <a:t>Ядро кометы Темпеля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429625" y="1500188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</a:rPr>
              <a:t>ядро</a:t>
            </a:r>
          </a:p>
        </p:txBody>
      </p:sp>
      <p:cxnSp>
        <p:nvCxnSpPr>
          <p:cNvPr id="12" name="Прямая со стрелкой 11"/>
          <p:cNvCxnSpPr>
            <a:endCxn id="10" idx="2"/>
          </p:cNvCxnSpPr>
          <p:nvPr/>
        </p:nvCxnSpPr>
        <p:spPr>
          <a:xfrm rot="5400000" flipH="1" flipV="1">
            <a:off x="8400256" y="2256632"/>
            <a:ext cx="773113" cy="0"/>
          </a:xfrm>
          <a:prstGeom prst="straightConnector1">
            <a:avLst/>
          </a:prstGeom>
          <a:ln w="381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8501857" y="1285081"/>
            <a:ext cx="571500" cy="1587"/>
          </a:xfrm>
          <a:prstGeom prst="straightConnector1">
            <a:avLst/>
          </a:prstGeom>
          <a:ln w="381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643688" y="2286000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</a:rPr>
              <a:t>кома</a:t>
            </a:r>
          </a:p>
        </p:txBody>
      </p:sp>
      <p:cxnSp>
        <p:nvCxnSpPr>
          <p:cNvPr id="16" name="Прямая со стрелкой 15"/>
          <p:cNvCxnSpPr>
            <a:endCxn id="15" idx="3"/>
          </p:cNvCxnSpPr>
          <p:nvPr/>
        </p:nvCxnSpPr>
        <p:spPr>
          <a:xfrm rot="10800000">
            <a:off x="7429500" y="2470150"/>
            <a:ext cx="1250950" cy="231775"/>
          </a:xfrm>
          <a:prstGeom prst="straightConnector1">
            <a:avLst/>
          </a:prstGeom>
          <a:ln w="381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6286500" y="1357313"/>
            <a:ext cx="857250" cy="214312"/>
          </a:xfrm>
          <a:prstGeom prst="straightConnector1">
            <a:avLst/>
          </a:prstGeom>
          <a:ln w="381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500688" y="1071563"/>
            <a:ext cx="785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</a:rPr>
              <a:t>хвост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0"/>
            <a:ext cx="7467600" cy="642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Как у кометы появляется хвост?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Комет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57250" y="642938"/>
            <a:ext cx="7215188" cy="5241925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28688" y="6000750"/>
            <a:ext cx="7072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Как вы думаете, что произойдёт, если Земля пройдёт через кометный хвост?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3251" name="Группа 10"/>
          <p:cNvGrpSpPr>
            <a:grpSpLocks/>
          </p:cNvGrpSpPr>
          <p:nvPr/>
        </p:nvGrpSpPr>
        <p:grpSpPr bwMode="auto">
          <a:xfrm rot="184133">
            <a:off x="1195388" y="2924175"/>
            <a:ext cx="5511800" cy="1741488"/>
            <a:chOff x="67621" y="2858891"/>
            <a:chExt cx="5767882" cy="2099466"/>
          </a:xfrm>
        </p:grpSpPr>
        <p:sp>
          <p:nvSpPr>
            <p:cNvPr id="4" name="Овал 3"/>
            <p:cNvSpPr/>
            <p:nvPr/>
          </p:nvSpPr>
          <p:spPr>
            <a:xfrm rot="19700956">
              <a:off x="135773" y="2858754"/>
              <a:ext cx="5698109" cy="2099465"/>
            </a:xfrm>
            <a:prstGeom prst="ellipse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 rot="19677455">
              <a:off x="66714" y="2902186"/>
              <a:ext cx="5668207" cy="19769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0" name="Солнце 9"/>
          <p:cNvSpPr/>
          <p:nvPr/>
        </p:nvSpPr>
        <p:spPr>
          <a:xfrm>
            <a:off x="5857875" y="2500313"/>
            <a:ext cx="357188" cy="357187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572000" y="1857375"/>
            <a:ext cx="2214563" cy="1714500"/>
          </a:xfrm>
          <a:prstGeom prst="ellipse">
            <a:avLst/>
          </a:prstGeom>
          <a:noFill/>
          <a:ln w="28575">
            <a:solidFill>
              <a:schemeClr val="accent3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Picture 5" descr="C:\Documents and Settings\Elena\Рабочий стол\уроки\Физика (презентации)\астрономия\81049.jpg"/>
          <p:cNvPicPr>
            <a:picLocks noChangeAspect="1" noChangeArrowheads="1"/>
          </p:cNvPicPr>
          <p:nvPr/>
        </p:nvPicPr>
        <p:blipFill>
          <a:blip r:embed="rId3" cstate="print"/>
          <a:srcRect l="51428" t="8510" r="27143" b="58333"/>
          <a:stretch>
            <a:fillRect/>
          </a:stretch>
        </p:blipFill>
        <p:spPr bwMode="auto">
          <a:xfrm>
            <a:off x="5500694" y="1714488"/>
            <a:ext cx="357190" cy="321465"/>
          </a:xfrm>
          <a:prstGeom prst="ellipse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642938" y="214313"/>
            <a:ext cx="7467600" cy="642937"/>
          </a:xfrm>
          <a:prstGeom prst="rect">
            <a:avLst/>
          </a:prstGeom>
        </p:spPr>
        <p:txBody>
          <a:bodyPr lIns="45720" rIns="45720"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6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«Звёздный дождь»</a:t>
            </a:r>
            <a:endParaRPr lang="ru-RU" sz="46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3256" name="TextBox 16"/>
          <p:cNvSpPr txBox="1">
            <a:spLocks noChangeArrowheads="1"/>
          </p:cNvSpPr>
          <p:nvPr/>
        </p:nvSpPr>
        <p:spPr bwMode="auto">
          <a:xfrm>
            <a:off x="1500188" y="2643188"/>
            <a:ext cx="2071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Траектория кометы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V="1">
            <a:off x="4250531" y="2178844"/>
            <a:ext cx="2714625" cy="71438"/>
          </a:xfrm>
          <a:prstGeom prst="straightConnector1">
            <a:avLst/>
          </a:prstGeom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 rot="19885089">
            <a:off x="1298575" y="2911475"/>
            <a:ext cx="5445125" cy="1741488"/>
          </a:xfrm>
          <a:prstGeom prst="ellipse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14750" y="5572125"/>
            <a:ext cx="1500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Метеорные тела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3901281" y="5028407"/>
            <a:ext cx="1082675" cy="26988"/>
          </a:xfrm>
          <a:prstGeom prst="straightConnector1">
            <a:avLst/>
          </a:prstGeom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5.20231E-7 C 0.06892 -5.20231E-7 0.125 0.05619 0.125 0.12578 C 0.125 0.19515 0.06892 0.25179 3.05556E-6 0.25179 C -0.06893 0.25179 -0.125 0.19515 -0.125 0.12578 C -0.125 0.05619 -0.06893 -5.20231E-7 3.05556E-6 -5.20231E-7 Z " pathEditMode="relative" rAng="0" ptsTypes="fffff">
                                      <p:cBhvr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42938" y="0"/>
            <a:ext cx="7467600" cy="642938"/>
          </a:xfrm>
          <a:prstGeom prst="rect">
            <a:avLst/>
          </a:prstGeom>
        </p:spPr>
        <p:txBody>
          <a:bodyPr lIns="45720" rIns="45720"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6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«Звёздный дождь»</a:t>
            </a:r>
            <a:endParaRPr lang="ru-RU" sz="46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2000250"/>
            <a:ext cx="3157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Радиант метеорного потока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036638" y="1463675"/>
            <a:ext cx="1071562" cy="1588"/>
          </a:xfrm>
          <a:prstGeom prst="straightConnector1">
            <a:avLst/>
          </a:prstGeom>
          <a:ln w="2857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15250" y="357187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метеоры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931025" y="2928938"/>
            <a:ext cx="1069975" cy="642937"/>
          </a:xfrm>
          <a:prstGeom prst="straightConnector1">
            <a:avLst/>
          </a:prstGeom>
          <a:ln w="2857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8108950" y="3249613"/>
            <a:ext cx="642937" cy="1588"/>
          </a:xfrm>
          <a:prstGeom prst="straightConnector1">
            <a:avLst/>
          </a:prstGeom>
          <a:ln w="28575">
            <a:solidFill>
              <a:schemeClr val="tx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2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9375" y="2814638"/>
            <a:ext cx="9271000" cy="4043362"/>
          </a:xfrm>
        </p:spPr>
      </p:pic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rot="16200000" flipV="1">
            <a:off x="642938" y="2143125"/>
            <a:ext cx="1214437" cy="78581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14313"/>
            <a:ext cx="20002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Плотность метеорного потока на пике активности  -количество метеоров в час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14563" y="2857500"/>
            <a:ext cx="4071937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latin typeface="+mn-lt"/>
                <a:cs typeface="+mn-cs"/>
              </a:rPr>
              <a:t>Визуальные метеорные потоки</a:t>
            </a:r>
            <a:endParaRPr lang="ru-RU" sz="20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2938" y="0"/>
            <a:ext cx="7467600" cy="642938"/>
          </a:xfrm>
          <a:prstGeom prst="rect">
            <a:avLst/>
          </a:prstGeom>
        </p:spPr>
        <p:txBody>
          <a:bodyPr lIns="45720" rIns="45720" anchor="ctr">
            <a:normAutofit fontScale="9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6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Метеорные потоки</a:t>
            </a:r>
            <a:endParaRPr lang="ru-RU" sz="46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57375" y="1571625"/>
            <a:ext cx="7286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Franklin Gothic Book" pitchFamily="34" charset="0"/>
              <a:buAutoNum type="arabicPeriod"/>
            </a:pPr>
            <a:r>
              <a:rPr lang="ru-RU" sz="2000">
                <a:solidFill>
                  <a:srgbClr val="FFFF00"/>
                </a:solidFill>
              </a:rPr>
              <a:t>Когда в ближайшее время возможно исполнение желаний?</a:t>
            </a:r>
          </a:p>
          <a:p>
            <a:pPr marL="457200" indent="-457200">
              <a:buFont typeface="Franklin Gothic Book" pitchFamily="34" charset="0"/>
              <a:buAutoNum type="arabicPeriod"/>
            </a:pPr>
            <a:r>
              <a:rPr lang="ru-RU" sz="2000">
                <a:solidFill>
                  <a:srgbClr val="FFFF00"/>
                </a:solidFill>
              </a:rPr>
              <a:t>В какое время самая высокая вероятность увидеть «падающую звезду» ?</a:t>
            </a:r>
          </a:p>
        </p:txBody>
      </p:sp>
      <p:sp>
        <p:nvSpPr>
          <p:cNvPr id="10" name="Стрелка вверх 9">
            <a:hlinkClick r:id="rId4" action="ppaction://hlinksldjump"/>
          </p:cNvPr>
          <p:cNvSpPr/>
          <p:nvPr/>
        </p:nvSpPr>
        <p:spPr>
          <a:xfrm>
            <a:off x="2643188" y="6143625"/>
            <a:ext cx="1000125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357188"/>
            <a:ext cx="3429000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5"/>
            <a:ext cx="43259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14313" y="3714750"/>
            <a:ext cx="5000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3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00875" y="571500"/>
            <a:ext cx="500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2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0"/>
            <a:ext cx="9144000" cy="461963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1) Назовите созвездия представленные на фотографиях.</a:t>
            </a:r>
            <a:endParaRPr lang="ru-RU" sz="2400" dirty="0">
              <a:latin typeface="+mn-lt"/>
              <a:cs typeface="+mn-cs"/>
            </a:endParaRPr>
          </a:p>
        </p:txBody>
      </p:sp>
      <p:grpSp>
        <p:nvGrpSpPr>
          <p:cNvPr id="56327" name="Группа 39"/>
          <p:cNvGrpSpPr>
            <a:grpSpLocks/>
          </p:cNvGrpSpPr>
          <p:nvPr/>
        </p:nvGrpSpPr>
        <p:grpSpPr bwMode="auto">
          <a:xfrm>
            <a:off x="0" y="571500"/>
            <a:ext cx="4214813" cy="2571750"/>
            <a:chOff x="0" y="357166"/>
            <a:chExt cx="5429256" cy="3429024"/>
          </a:xfrm>
        </p:grpSpPr>
        <p:pic>
          <p:nvPicPr>
            <p:cNvPr id="56338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357166"/>
              <a:ext cx="5429256" cy="3429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713677" y="570951"/>
              <a:ext cx="501004" cy="461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1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0" name="Блок-схема: узел 29"/>
            <p:cNvSpPr/>
            <p:nvPr/>
          </p:nvSpPr>
          <p:spPr>
            <a:xfrm>
              <a:off x="570533" y="2071678"/>
              <a:ext cx="143144" cy="143934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35" name="Блок-схема: узел 34"/>
            <p:cNvSpPr/>
            <p:nvPr/>
          </p:nvSpPr>
          <p:spPr>
            <a:xfrm>
              <a:off x="1642069" y="3142719"/>
              <a:ext cx="143144" cy="143934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36" name="Блок-схема: узел 35"/>
            <p:cNvSpPr/>
            <p:nvPr/>
          </p:nvSpPr>
          <p:spPr>
            <a:xfrm>
              <a:off x="2856750" y="2357431"/>
              <a:ext cx="143144" cy="143934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37" name="Блок-схема: узел 36"/>
            <p:cNvSpPr/>
            <p:nvPr/>
          </p:nvSpPr>
          <p:spPr>
            <a:xfrm>
              <a:off x="4286147" y="3428471"/>
              <a:ext cx="143144" cy="143934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39" name="Блок-схема: узел 38"/>
            <p:cNvSpPr/>
            <p:nvPr/>
          </p:nvSpPr>
          <p:spPr>
            <a:xfrm>
              <a:off x="4999823" y="1572141"/>
              <a:ext cx="143144" cy="141818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</p:grpSp>
      <p:grpSp>
        <p:nvGrpSpPr>
          <p:cNvPr id="56328" name="Группа 48"/>
          <p:cNvGrpSpPr>
            <a:grpSpLocks/>
          </p:cNvGrpSpPr>
          <p:nvPr/>
        </p:nvGrpSpPr>
        <p:grpSpPr bwMode="auto">
          <a:xfrm>
            <a:off x="4929188" y="3857625"/>
            <a:ext cx="3852862" cy="2500313"/>
            <a:chOff x="4929190" y="3857628"/>
            <a:chExt cx="3853151" cy="2500330"/>
          </a:xfrm>
        </p:grpSpPr>
        <p:grpSp>
          <p:nvGrpSpPr>
            <p:cNvPr id="56330" name="Группа 45"/>
            <p:cNvGrpSpPr>
              <a:grpSpLocks/>
            </p:cNvGrpSpPr>
            <p:nvPr/>
          </p:nvGrpSpPr>
          <p:grpSpPr bwMode="auto">
            <a:xfrm>
              <a:off x="4929190" y="3857628"/>
              <a:ext cx="3853151" cy="2500330"/>
              <a:chOff x="4786314" y="4000504"/>
              <a:chExt cx="3996027" cy="2643206"/>
            </a:xfrm>
          </p:grpSpPr>
          <p:pic>
            <p:nvPicPr>
              <p:cNvPr id="5633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786314" y="4000504"/>
                <a:ext cx="3996027" cy="2643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Блок-схема: узел 40"/>
              <p:cNvSpPr/>
              <p:nvPr/>
            </p:nvSpPr>
            <p:spPr>
              <a:xfrm>
                <a:off x="8143503" y="4285802"/>
                <a:ext cx="108668" cy="72164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42" name="Блок-схема: узел 41"/>
              <p:cNvSpPr/>
              <p:nvPr/>
            </p:nvSpPr>
            <p:spPr>
              <a:xfrm flipH="1" flipV="1">
                <a:off x="6930042" y="6143599"/>
                <a:ext cx="141598" cy="142649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43" name="Блок-схема: узел 42"/>
              <p:cNvSpPr/>
              <p:nvPr/>
            </p:nvSpPr>
            <p:spPr>
              <a:xfrm flipH="1" flipV="1">
                <a:off x="5858177" y="4428452"/>
                <a:ext cx="143245" cy="144327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44" name="Блок-схема: узел 43"/>
              <p:cNvSpPr/>
              <p:nvPr/>
            </p:nvSpPr>
            <p:spPr>
              <a:xfrm flipH="1" flipV="1">
                <a:off x="6286264" y="5358189"/>
                <a:ext cx="143245" cy="142649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45" name="Блок-схема: узел 44"/>
              <p:cNvSpPr/>
              <p:nvPr/>
            </p:nvSpPr>
            <p:spPr>
              <a:xfrm flipH="1" flipV="1">
                <a:off x="5571688" y="5643487"/>
                <a:ext cx="143245" cy="142649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5143518" y="4214818"/>
              <a:ext cx="500101" cy="461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4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6329" name="TextBox 47"/>
          <p:cNvSpPr txBox="1">
            <a:spLocks noChangeArrowheads="1"/>
          </p:cNvSpPr>
          <p:nvPr/>
        </p:nvSpPr>
        <p:spPr bwMode="auto">
          <a:xfrm>
            <a:off x="2071688" y="2928938"/>
            <a:ext cx="3643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00"/>
                </a:solidFill>
              </a:rPr>
              <a:t>Проверь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dolskij_aleksandr-mne_zvezda_upala_na_ladoshku__plus-msk.r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500" y="3929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2"/>
          <p:cNvSpPr>
            <a:spLocks noChangeArrowheads="1"/>
          </p:cNvSpPr>
          <p:nvPr/>
        </p:nvSpPr>
        <p:spPr bwMode="auto">
          <a:xfrm>
            <a:off x="4357688" y="2143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4" name="4-конечная звезда 3"/>
          <p:cNvSpPr/>
          <p:nvPr/>
        </p:nvSpPr>
        <p:spPr>
          <a:xfrm>
            <a:off x="3214688" y="3357563"/>
            <a:ext cx="285750" cy="285750"/>
          </a:xfrm>
          <a:prstGeom prst="star4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1428750" y="2286000"/>
            <a:ext cx="285750" cy="285750"/>
          </a:xfrm>
          <a:prstGeom prst="star4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4500563" y="2500313"/>
            <a:ext cx="285750" cy="285750"/>
          </a:xfrm>
          <a:prstGeom prst="star4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6143625" y="3643313"/>
            <a:ext cx="285750" cy="285750"/>
          </a:xfrm>
          <a:prstGeom prst="star4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7000875" y="1571625"/>
            <a:ext cx="285750" cy="285750"/>
          </a:xfrm>
          <a:prstGeom prst="star4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>
            <a:hlinkClick r:id="rId5" action="ppaction://hlinksldjump"/>
          </p:cNvPr>
          <p:cNvSpPr/>
          <p:nvPr/>
        </p:nvSpPr>
        <p:spPr>
          <a:xfrm>
            <a:off x="7215188" y="5929313"/>
            <a:ext cx="857250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57438" y="28575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Кассиопея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43438"/>
            <a:ext cx="47148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9" presetClass="exit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6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25860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 b="8696"/>
          <a:stretch>
            <a:fillRect/>
          </a:stretch>
        </p:blipFill>
        <p:spPr bwMode="auto">
          <a:xfrm>
            <a:off x="6929438" y="785813"/>
            <a:ext cx="178593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0" y="857250"/>
            <a:ext cx="500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1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2" name="Группа 36"/>
          <p:cNvGrpSpPr>
            <a:grpSpLocks/>
          </p:cNvGrpSpPr>
          <p:nvPr/>
        </p:nvGrpSpPr>
        <p:grpSpPr bwMode="auto">
          <a:xfrm>
            <a:off x="3643313" y="785813"/>
            <a:ext cx="2214562" cy="1500187"/>
            <a:chOff x="3428992" y="785794"/>
            <a:chExt cx="2000264" cy="1500198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3428992" y="857232"/>
              <a:ext cx="2000264" cy="1428760"/>
            </a:xfrm>
            <a:prstGeom prst="rect">
              <a:avLst/>
            </a:prstGeom>
            <a:solidFill>
              <a:schemeClr val="bg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57357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071934" y="1357298"/>
              <a:ext cx="642942" cy="61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Box 24"/>
            <p:cNvSpPr txBox="1"/>
            <p:nvPr/>
          </p:nvSpPr>
          <p:spPr>
            <a:xfrm>
              <a:off x="4071371" y="785794"/>
              <a:ext cx="500424" cy="461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2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000875" y="857250"/>
            <a:ext cx="500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3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14313" y="214313"/>
            <a:ext cx="8501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2) Какие планеты наблюдают в телескоп?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0" y="571500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4) Назовите самую яркую звезду на небе.</a:t>
            </a:r>
          </a:p>
          <a:p>
            <a:r>
              <a:rPr lang="ru-RU" sz="2400"/>
              <a:t>5) Как называется самая яркая звезда летнего неба?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286250" y="3143250"/>
            <a:ext cx="3714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3) Какой объект находится в точке А?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357438"/>
            <a:ext cx="314483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2357438" y="2928938"/>
            <a:ext cx="500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А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  <p:bldP spid="29" grpId="0"/>
      <p:bldP spid="33" grpId="0"/>
      <p:bldP spid="3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Группа 53"/>
          <p:cNvGrpSpPr>
            <a:grpSpLocks/>
          </p:cNvGrpSpPr>
          <p:nvPr/>
        </p:nvGrpSpPr>
        <p:grpSpPr bwMode="auto">
          <a:xfrm>
            <a:off x="214313" y="642938"/>
            <a:ext cx="2428875" cy="1571625"/>
            <a:chOff x="0" y="357166"/>
            <a:chExt cx="5429256" cy="3429024"/>
          </a:xfrm>
        </p:grpSpPr>
        <p:pic>
          <p:nvPicPr>
            <p:cNvPr id="58409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57166"/>
              <a:ext cx="5429256" cy="3429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713254" y="571913"/>
              <a:ext cx="500344" cy="4606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1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7" name="Блок-схема: узел 56"/>
            <p:cNvSpPr/>
            <p:nvPr/>
          </p:nvSpPr>
          <p:spPr>
            <a:xfrm>
              <a:off x="571313" y="2071677"/>
              <a:ext cx="141941" cy="142011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58" name="Блок-схема: узел 57"/>
            <p:cNvSpPr/>
            <p:nvPr/>
          </p:nvSpPr>
          <p:spPr>
            <a:xfrm>
              <a:off x="1642970" y="3141949"/>
              <a:ext cx="141941" cy="145474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59" name="Блок-схема: узел 58"/>
            <p:cNvSpPr/>
            <p:nvPr/>
          </p:nvSpPr>
          <p:spPr>
            <a:xfrm>
              <a:off x="2856568" y="2359162"/>
              <a:ext cx="145491" cy="142009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60" name="Блок-схема: узел 59"/>
            <p:cNvSpPr/>
            <p:nvPr/>
          </p:nvSpPr>
          <p:spPr>
            <a:xfrm>
              <a:off x="4286628" y="3429432"/>
              <a:ext cx="141941" cy="142011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  <p:sp>
          <p:nvSpPr>
            <p:cNvPr id="61" name="Блок-схема: узел 60"/>
            <p:cNvSpPr/>
            <p:nvPr/>
          </p:nvSpPr>
          <p:spPr>
            <a:xfrm>
              <a:off x="4999882" y="1572910"/>
              <a:ext cx="141941" cy="142011"/>
            </a:xfrm>
            <a:prstGeom prst="flowChartConnector">
              <a:avLst/>
            </a:prstGeom>
            <a:solidFill>
              <a:schemeClr val="tx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/>
            </a:p>
          </p:txBody>
        </p:sp>
      </p:grp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642938"/>
            <a:ext cx="1516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643188"/>
            <a:ext cx="25860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2"/>
          <p:cNvPicPr>
            <a:picLocks noChangeAspect="1" noChangeArrowheads="1"/>
          </p:cNvPicPr>
          <p:nvPr/>
        </p:nvPicPr>
        <p:blipFill>
          <a:blip r:embed="rId5"/>
          <a:srcRect b="13045"/>
          <a:stretch>
            <a:fillRect/>
          </a:stretch>
        </p:blipFill>
        <p:spPr bwMode="auto">
          <a:xfrm>
            <a:off x="7143750" y="2643188"/>
            <a:ext cx="16430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0" y="642938"/>
            <a:ext cx="2714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2928938" y="642938"/>
            <a:ext cx="500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2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3375" y="642938"/>
            <a:ext cx="5000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3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313" y="3643313"/>
            <a:ext cx="500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1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43750" y="3571875"/>
            <a:ext cx="500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3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8379" name="TextBox 26"/>
          <p:cNvSpPr txBox="1">
            <a:spLocks noChangeArrowheads="1"/>
          </p:cNvSpPr>
          <p:nvPr/>
        </p:nvSpPr>
        <p:spPr bwMode="auto">
          <a:xfrm>
            <a:off x="214313" y="0"/>
            <a:ext cx="8643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1) Назовите созвездия представленные на фотографиях.</a:t>
            </a:r>
          </a:p>
        </p:txBody>
      </p:sp>
      <p:sp>
        <p:nvSpPr>
          <p:cNvPr id="58380" name="TextBox 27"/>
          <p:cNvSpPr txBox="1">
            <a:spLocks noChangeArrowheads="1"/>
          </p:cNvSpPr>
          <p:nvPr/>
        </p:nvSpPr>
        <p:spPr bwMode="auto">
          <a:xfrm>
            <a:off x="214313" y="2214563"/>
            <a:ext cx="8501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2) Какие планеты наблюдают в телескоп?</a:t>
            </a:r>
          </a:p>
        </p:txBody>
      </p:sp>
      <p:sp>
        <p:nvSpPr>
          <p:cNvPr id="58381" name="TextBox 28"/>
          <p:cNvSpPr txBox="1">
            <a:spLocks noChangeArrowheads="1"/>
          </p:cNvSpPr>
          <p:nvPr/>
        </p:nvSpPr>
        <p:spPr bwMode="auto">
          <a:xfrm>
            <a:off x="0" y="6027738"/>
            <a:ext cx="8572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4) Назовите самую яркую звезду на небе.</a:t>
            </a:r>
          </a:p>
          <a:p>
            <a:r>
              <a:rPr lang="ru-RU" sz="2400"/>
              <a:t>5) Как называется самая яркая звезда летнего неба?</a:t>
            </a:r>
          </a:p>
        </p:txBody>
      </p:sp>
      <p:grpSp>
        <p:nvGrpSpPr>
          <p:cNvPr id="58382" name="Группа 29"/>
          <p:cNvGrpSpPr>
            <a:grpSpLocks/>
          </p:cNvGrpSpPr>
          <p:nvPr/>
        </p:nvGrpSpPr>
        <p:grpSpPr bwMode="auto">
          <a:xfrm>
            <a:off x="0" y="4214813"/>
            <a:ext cx="2428875" cy="1822450"/>
            <a:chOff x="285720" y="285728"/>
            <a:chExt cx="2428892" cy="1821669"/>
          </a:xfrm>
        </p:grpSpPr>
        <p:pic>
          <p:nvPicPr>
            <p:cNvPr id="58407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5720" y="285728"/>
              <a:ext cx="2428892" cy="1821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Прямоугольник 31"/>
            <p:cNvSpPr/>
            <p:nvPr/>
          </p:nvSpPr>
          <p:spPr>
            <a:xfrm>
              <a:off x="928663" y="499948"/>
              <a:ext cx="338139" cy="369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А</a:t>
              </a:r>
              <a:endPara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8383" name="TextBox 32"/>
          <p:cNvSpPr txBox="1">
            <a:spLocks noChangeArrowheads="1"/>
          </p:cNvSpPr>
          <p:nvPr/>
        </p:nvSpPr>
        <p:spPr bwMode="auto">
          <a:xfrm>
            <a:off x="2428875" y="4929188"/>
            <a:ext cx="5857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3) Какой объект находится в точке А?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4375" y="18573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Кассиопея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143375" y="1857375"/>
            <a:ext cx="3500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Большая Медведица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000375" y="18573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Орион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14375" y="364331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Юпитер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58063" y="364331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Сатурн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0" y="5429250"/>
            <a:ext cx="2928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Полярная звезда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000750" y="60721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Сириус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786688" y="648811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Вега</a:t>
            </a:r>
          </a:p>
        </p:txBody>
      </p:sp>
      <p:grpSp>
        <p:nvGrpSpPr>
          <p:cNvPr id="58392" name="Группа 43"/>
          <p:cNvGrpSpPr>
            <a:grpSpLocks/>
          </p:cNvGrpSpPr>
          <p:nvPr/>
        </p:nvGrpSpPr>
        <p:grpSpPr bwMode="auto">
          <a:xfrm>
            <a:off x="7072313" y="642938"/>
            <a:ext cx="2071687" cy="1643062"/>
            <a:chOff x="4929194" y="3857628"/>
            <a:chExt cx="3853154" cy="2500330"/>
          </a:xfrm>
        </p:grpSpPr>
        <p:grpSp>
          <p:nvGrpSpPr>
            <p:cNvPr id="58399" name="Группа 45"/>
            <p:cNvGrpSpPr>
              <a:grpSpLocks/>
            </p:cNvGrpSpPr>
            <p:nvPr/>
          </p:nvGrpSpPr>
          <p:grpSpPr bwMode="auto">
            <a:xfrm>
              <a:off x="4929194" y="3857628"/>
              <a:ext cx="3853154" cy="2500330"/>
              <a:chOff x="4786314" y="4000504"/>
              <a:chExt cx="3996027" cy="2643206"/>
            </a:xfrm>
          </p:grpSpPr>
          <p:pic>
            <p:nvPicPr>
              <p:cNvPr id="58401" name="Picture 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786314" y="4000504"/>
                <a:ext cx="3996027" cy="2643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8" name="Блок-схема: узел 47"/>
              <p:cNvSpPr/>
              <p:nvPr/>
            </p:nvSpPr>
            <p:spPr>
              <a:xfrm>
                <a:off x="8145426" y="4286532"/>
                <a:ext cx="107174" cy="71507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49" name="Блок-схема: узел 48"/>
              <p:cNvSpPr/>
              <p:nvPr/>
            </p:nvSpPr>
            <p:spPr>
              <a:xfrm flipH="1" flipV="1">
                <a:off x="6929777" y="6143161"/>
                <a:ext cx="143917" cy="143014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50" name="Блок-схема: узел 49"/>
              <p:cNvSpPr/>
              <p:nvPr/>
            </p:nvSpPr>
            <p:spPr>
              <a:xfrm flipH="1" flipV="1">
                <a:off x="5858046" y="4429546"/>
                <a:ext cx="143917" cy="143014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51" name="Блок-схема: узел 50"/>
              <p:cNvSpPr/>
              <p:nvPr/>
            </p:nvSpPr>
            <p:spPr>
              <a:xfrm flipH="1" flipV="1">
                <a:off x="6286738" y="5356583"/>
                <a:ext cx="143917" cy="143014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52" name="Блок-схема: узел 51"/>
              <p:cNvSpPr/>
              <p:nvPr/>
            </p:nvSpPr>
            <p:spPr>
              <a:xfrm flipH="1" flipV="1">
                <a:off x="5573270" y="5642611"/>
                <a:ext cx="140856" cy="143014"/>
              </a:xfrm>
              <a:prstGeom prst="flowChartConnector">
                <a:avLst/>
              </a:prstGeom>
              <a:solidFill>
                <a:schemeClr val="tx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5062060" y="3857628"/>
              <a:ext cx="498992" cy="46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4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7286625" y="1857375"/>
            <a:ext cx="1500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Лебедь</a:t>
            </a:r>
          </a:p>
        </p:txBody>
      </p:sp>
      <p:grpSp>
        <p:nvGrpSpPr>
          <p:cNvPr id="58394" name="Группа 62"/>
          <p:cNvGrpSpPr>
            <a:grpSpLocks/>
          </p:cNvGrpSpPr>
          <p:nvPr/>
        </p:nvGrpSpPr>
        <p:grpSpPr bwMode="auto">
          <a:xfrm>
            <a:off x="3857625" y="2643188"/>
            <a:ext cx="2000250" cy="1428750"/>
            <a:chOff x="3428992" y="857232"/>
            <a:chExt cx="2000264" cy="1428760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3428992" y="857232"/>
              <a:ext cx="2000264" cy="1428760"/>
            </a:xfrm>
            <a:prstGeom prst="rect">
              <a:avLst/>
            </a:prstGeom>
            <a:solidFill>
              <a:schemeClr val="bg1">
                <a:lumMod val="95000"/>
                <a:lumOff val="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58397" name="Picture 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071934" y="1142984"/>
              <a:ext cx="642942" cy="61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" name="TextBox 65"/>
            <p:cNvSpPr txBox="1"/>
            <p:nvPr/>
          </p:nvSpPr>
          <p:spPr>
            <a:xfrm>
              <a:off x="3500431" y="1785925"/>
              <a:ext cx="500065" cy="461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cs typeface="+mn-cs"/>
                </a:rPr>
                <a:t>2</a:t>
              </a:r>
              <a:endPara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429125" y="364331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Марс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53" grpId="0"/>
      <p:bldP spid="6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3"/>
          <p:cNvSpPr>
            <a:spLocks noGrp="1"/>
          </p:cNvSpPr>
          <p:nvPr>
            <p:ph type="title"/>
          </p:nvPr>
        </p:nvSpPr>
        <p:spPr>
          <a:xfrm>
            <a:off x="571500" y="0"/>
            <a:ext cx="7467600" cy="928688"/>
          </a:xfrm>
        </p:spPr>
        <p:txBody>
          <a:bodyPr/>
          <a:lstStyle/>
          <a:p>
            <a:pPr algn="ctr"/>
            <a:r>
              <a:rPr lang="ru-RU" sz="2800" smtClean="0">
                <a:solidFill>
                  <a:srgbClr val="FFFF00"/>
                </a:solidFill>
              </a:rPr>
              <a:t>Подберите название планеты к известной её особенности: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714375"/>
            <a:ext cx="4500563" cy="4525963"/>
          </a:xfrm>
        </p:spPr>
        <p:txBody>
          <a:bodyPr>
            <a:noAutofit/>
          </a:bodyPr>
          <a:lstStyle/>
          <a:p>
            <a:pPr marL="550863" indent="-514350" algn="ctr">
              <a:buFont typeface="Wingdings 2" pitchFamily="18" charset="2"/>
              <a:buNone/>
            </a:pPr>
            <a:r>
              <a:rPr lang="ru-RU" sz="1800" smtClean="0">
                <a:solidFill>
                  <a:srgbClr val="F7DF56"/>
                </a:solidFill>
              </a:rPr>
              <a:t>1 вариант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Нерукотворные пирамиды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литосферы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гидросферы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Большое красное пятно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Изрытая кратерами ударного происхождения поверхность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 большая планета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высокая гора Олимп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близкая к нам планета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близкая к Солнцу планета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Бог морей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Температура атмосферы 450˚С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Два спутника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маленькая плотность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>
                <a:cs typeface="Times New Roman" pitchFamily="18" charset="0"/>
              </a:rPr>
              <a:t>Плотность не больше 1,7ρ</a:t>
            </a:r>
            <a:r>
              <a:rPr lang="ru-RU" sz="1800" baseline="-25000" smtClean="0">
                <a:cs typeface="Times New Roman" pitchFamily="18" charset="0"/>
              </a:rPr>
              <a:t>воды</a:t>
            </a:r>
            <a:endParaRPr lang="ru-RU" sz="1800" smtClean="0"/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2800" baseline="-25000" smtClean="0">
                <a:cs typeface="Times New Roman" pitchFamily="18" charset="0"/>
              </a:rPr>
              <a:t>На его спутнике  Ио действует вулкан</a:t>
            </a:r>
            <a:endParaRPr lang="ru-RU" sz="2800" smtClean="0">
              <a:cs typeface="Times New Roman" pitchFamily="18" charset="0"/>
            </a:endParaRPr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8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28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357688" y="642938"/>
            <a:ext cx="4572000" cy="4525962"/>
          </a:xfrm>
        </p:spPr>
        <p:txBody>
          <a:bodyPr>
            <a:noAutofit/>
          </a:bodyPr>
          <a:lstStyle/>
          <a:p>
            <a:pPr marL="550863" indent="-514350" algn="ctr">
              <a:buFont typeface="Wingdings 2" pitchFamily="18" charset="2"/>
              <a:buNone/>
            </a:pPr>
            <a:r>
              <a:rPr lang="ru-RU" sz="1800" smtClean="0">
                <a:solidFill>
                  <a:srgbClr val="F7DF56"/>
                </a:solidFill>
              </a:rPr>
              <a:t>2 вариант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Полярные шапки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биосферы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Облака-капельки серной кислоты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Самое большое кольцо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маленькая планета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удалённая от Солнца планета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2000" smtClean="0"/>
              <a:t>Атмосферное</a:t>
            </a:r>
            <a:r>
              <a:rPr lang="ru-RU" sz="1800" smtClean="0"/>
              <a:t> давление  90 земных атмосфер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Бог торговли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Высохшие русла рек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Самое большое количество обнаруженных спутников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Один спутник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Нет твёрдой поверхности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Нет спутников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Вращается лёжа на боку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Плотность </a:t>
            </a:r>
            <a:r>
              <a:rPr lang="ru-RU" sz="1800" smtClean="0">
                <a:cs typeface="Times New Roman" pitchFamily="18" charset="0"/>
              </a:rPr>
              <a:t>3,9ρ</a:t>
            </a:r>
            <a:r>
              <a:rPr lang="ru-RU" sz="1800" baseline="-25000" smtClean="0">
                <a:cs typeface="Times New Roman" pitchFamily="18" charset="0"/>
              </a:rPr>
              <a:t>воды</a:t>
            </a:r>
            <a:r>
              <a:rPr lang="ru-RU" sz="1800" smtClean="0">
                <a:cs typeface="Times New Roman" pitchFamily="18" charset="0"/>
              </a:rPr>
              <a:t> – 5,5ρ</a:t>
            </a:r>
            <a:r>
              <a:rPr lang="ru-RU" sz="1800" baseline="-25000" smtClean="0">
                <a:cs typeface="Times New Roman" pitchFamily="18" charset="0"/>
              </a:rPr>
              <a:t>воды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24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0"/>
            <a:ext cx="4714875" cy="4525963"/>
          </a:xfrm>
        </p:spPr>
        <p:txBody>
          <a:bodyPr>
            <a:noAutofit/>
          </a:bodyPr>
          <a:lstStyle/>
          <a:p>
            <a:pPr marL="550863" indent="-514350" algn="ctr">
              <a:buFont typeface="Wingdings 2" pitchFamily="18" charset="2"/>
              <a:buNone/>
            </a:pPr>
            <a:r>
              <a:rPr lang="ru-RU" sz="1800" smtClean="0">
                <a:solidFill>
                  <a:srgbClr val="F7DF56"/>
                </a:solidFill>
              </a:rPr>
              <a:t>1 вариант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Нерукотворные пирамиды- </a:t>
            </a:r>
            <a:r>
              <a:rPr lang="ru-RU" sz="1800" smtClean="0">
                <a:solidFill>
                  <a:srgbClr val="F7DF56"/>
                </a:solidFill>
              </a:rPr>
              <a:t>Марс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литосферы- </a:t>
            </a:r>
            <a:r>
              <a:rPr lang="ru-RU" sz="1800" smtClean="0">
                <a:solidFill>
                  <a:srgbClr val="F7DF56"/>
                </a:solidFill>
              </a:rPr>
              <a:t>М., В., З., Марс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гидросферы- </a:t>
            </a:r>
            <a:r>
              <a:rPr lang="ru-RU" sz="1800" smtClean="0">
                <a:solidFill>
                  <a:srgbClr val="F7DF56"/>
                </a:solidFill>
              </a:rPr>
              <a:t>Земля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Большое красное пятно-  </a:t>
            </a:r>
            <a:r>
              <a:rPr lang="ru-RU" sz="1800" smtClean="0">
                <a:solidFill>
                  <a:srgbClr val="F7DF56"/>
                </a:solidFill>
              </a:rPr>
              <a:t>Юпитер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Изрытая кратерами ударного происхождения поверхность -</a:t>
            </a:r>
            <a:r>
              <a:rPr lang="ru-RU" sz="1800" smtClean="0">
                <a:solidFill>
                  <a:srgbClr val="F7DF56"/>
                </a:solidFill>
              </a:rPr>
              <a:t>Меркурий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 большая планета -</a:t>
            </a:r>
            <a:r>
              <a:rPr lang="ru-RU" sz="1800" smtClean="0">
                <a:solidFill>
                  <a:srgbClr val="F7DF56"/>
                </a:solidFill>
              </a:rPr>
              <a:t>Юпитер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высокая гора Олимп- </a:t>
            </a:r>
            <a:r>
              <a:rPr lang="ru-RU" sz="1800" smtClean="0">
                <a:solidFill>
                  <a:srgbClr val="F7DF56"/>
                </a:solidFill>
              </a:rPr>
              <a:t>Марс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близкая к нам планета- </a:t>
            </a:r>
            <a:r>
              <a:rPr lang="ru-RU" sz="1800" smtClean="0">
                <a:solidFill>
                  <a:srgbClr val="F7DF56"/>
                </a:solidFill>
              </a:rPr>
              <a:t>Венера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близкая к Солнцу планета </a:t>
            </a:r>
            <a:r>
              <a:rPr lang="ru-RU" sz="1800" smtClean="0">
                <a:solidFill>
                  <a:srgbClr val="F7DF56"/>
                </a:solidFill>
              </a:rPr>
              <a:t>Меркурий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600" smtClean="0"/>
              <a:t>Бог морей -</a:t>
            </a:r>
            <a:r>
              <a:rPr lang="ru-RU" sz="1600" smtClean="0">
                <a:solidFill>
                  <a:srgbClr val="F7DF56"/>
                </a:solidFill>
              </a:rPr>
              <a:t>Нептун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600" smtClean="0"/>
              <a:t>Температура атмосферы 450˚С -</a:t>
            </a:r>
            <a:r>
              <a:rPr lang="ru-RU" sz="1600" smtClean="0">
                <a:solidFill>
                  <a:srgbClr val="F7DF56"/>
                </a:solidFill>
              </a:rPr>
              <a:t>Венера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Два спутника- </a:t>
            </a:r>
            <a:r>
              <a:rPr lang="ru-RU" sz="1800" smtClean="0">
                <a:solidFill>
                  <a:srgbClr val="F7DF56"/>
                </a:solidFill>
              </a:rPr>
              <a:t>Марс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600" smtClean="0"/>
              <a:t>Самая маленькая плотность -</a:t>
            </a:r>
            <a:r>
              <a:rPr lang="ru-RU" sz="1600" smtClean="0">
                <a:solidFill>
                  <a:srgbClr val="F7DF56"/>
                </a:solidFill>
              </a:rPr>
              <a:t>Сатурн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Плотность не больше 1,7ρ</a:t>
            </a:r>
            <a:r>
              <a:rPr lang="ru-RU" sz="1600" baseline="-25000" smtClean="0">
                <a:latin typeface="Times New Roman" pitchFamily="18" charset="0"/>
                <a:cs typeface="Times New Roman" pitchFamily="18" charset="0"/>
              </a:rPr>
              <a:t>воды  - </a:t>
            </a:r>
            <a:r>
              <a:rPr lang="ru-RU" sz="1800" baseline="-25000" smtClean="0">
                <a:solidFill>
                  <a:srgbClr val="F7DF56"/>
                </a:solidFill>
                <a:latin typeface="Times New Roman" pitchFamily="18" charset="0"/>
                <a:cs typeface="Times New Roman" pitchFamily="18" charset="0"/>
              </a:rPr>
              <a:t>Ю., С., У., Н.</a:t>
            </a:r>
            <a:endParaRPr lang="ru-RU" sz="1800" smtClean="0">
              <a:solidFill>
                <a:srgbClr val="F7DF56"/>
              </a:solidFill>
            </a:endParaRP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2400" baseline="-25000" smtClean="0">
                <a:latin typeface="Times New Roman" pitchFamily="18" charset="0"/>
                <a:cs typeface="Times New Roman" pitchFamily="18" charset="0"/>
              </a:rPr>
              <a:t>На его спутнике  Ио действует вулкан -</a:t>
            </a:r>
            <a:r>
              <a:rPr lang="ru-RU" sz="2400" baseline="-25000" smtClean="0">
                <a:solidFill>
                  <a:srgbClr val="F7DF56"/>
                </a:solidFill>
                <a:latin typeface="Times New Roman" pitchFamily="18" charset="0"/>
                <a:cs typeface="Times New Roman" pitchFamily="18" charset="0"/>
              </a:rPr>
              <a:t>Юпитер</a:t>
            </a:r>
            <a:endParaRPr lang="ru-RU" sz="2400" smtClean="0">
              <a:solidFill>
                <a:srgbClr val="F7DF5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8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28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6250" y="0"/>
            <a:ext cx="4857750" cy="4525963"/>
          </a:xfrm>
        </p:spPr>
        <p:txBody>
          <a:bodyPr>
            <a:noAutofit/>
          </a:bodyPr>
          <a:lstStyle/>
          <a:p>
            <a:pPr marL="550863" indent="-514350" algn="ctr">
              <a:buFont typeface="Wingdings 2" pitchFamily="18" charset="2"/>
              <a:buNone/>
            </a:pPr>
            <a:r>
              <a:rPr lang="ru-RU" sz="1800" b="1" smtClean="0">
                <a:solidFill>
                  <a:srgbClr val="F7DF56"/>
                </a:solidFill>
              </a:rPr>
              <a:t>2 вариант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Полярные шапки –</a:t>
            </a:r>
            <a:r>
              <a:rPr lang="ru-RU" sz="1800" smtClean="0">
                <a:solidFill>
                  <a:srgbClr val="F7DF56"/>
                </a:solidFill>
              </a:rPr>
              <a:t>Марс, Земля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Наличие биосферы -</a:t>
            </a:r>
            <a:r>
              <a:rPr lang="ru-RU" sz="1800" smtClean="0">
                <a:solidFill>
                  <a:srgbClr val="F7DF56"/>
                </a:solidFill>
              </a:rPr>
              <a:t>Земля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Облака-капельки серной кислоты- </a:t>
            </a:r>
            <a:r>
              <a:rPr lang="ru-RU" sz="1800" smtClean="0">
                <a:solidFill>
                  <a:srgbClr val="F7DF56"/>
                </a:solidFill>
              </a:rPr>
              <a:t>Венера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Самое большое кольцо -</a:t>
            </a:r>
            <a:r>
              <a:rPr lang="ru-RU" sz="1800" smtClean="0">
                <a:solidFill>
                  <a:srgbClr val="F7DF56"/>
                </a:solidFill>
              </a:rPr>
              <a:t>Сатурн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маленькая планета -</a:t>
            </a:r>
            <a:r>
              <a:rPr lang="ru-RU" sz="1800" smtClean="0">
                <a:solidFill>
                  <a:srgbClr val="F7DF56"/>
                </a:solidFill>
              </a:rPr>
              <a:t>Меркурий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Самая удалённая от Солнца планета- </a:t>
            </a:r>
            <a:r>
              <a:rPr lang="ru-RU" sz="1800" smtClean="0">
                <a:solidFill>
                  <a:srgbClr val="F7DF56"/>
                </a:solidFill>
              </a:rPr>
              <a:t>Нептун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2000" smtClean="0"/>
              <a:t>Атмосферное</a:t>
            </a:r>
            <a:r>
              <a:rPr lang="ru-RU" sz="1800" smtClean="0"/>
              <a:t> давление  90 земных атмосфер -</a:t>
            </a:r>
            <a:r>
              <a:rPr lang="ru-RU" sz="1800" smtClean="0">
                <a:solidFill>
                  <a:srgbClr val="F7DF56"/>
                </a:solidFill>
              </a:rPr>
              <a:t>Венера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Бог торговли -</a:t>
            </a:r>
            <a:r>
              <a:rPr lang="ru-RU" sz="1800" smtClean="0">
                <a:solidFill>
                  <a:srgbClr val="F7DF56"/>
                </a:solidFill>
              </a:rPr>
              <a:t>Меркурий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Высохшие русла рек -</a:t>
            </a:r>
            <a:r>
              <a:rPr lang="ru-RU" sz="1800" smtClean="0">
                <a:solidFill>
                  <a:srgbClr val="F7DF56"/>
                </a:solidFill>
              </a:rPr>
              <a:t>Марс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Самое большое количество обнаруженных спутников -</a:t>
            </a:r>
            <a:r>
              <a:rPr lang="ru-RU" sz="1800" smtClean="0">
                <a:solidFill>
                  <a:srgbClr val="F7DF56"/>
                </a:solidFill>
              </a:rPr>
              <a:t>Юпитер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Один спутник -</a:t>
            </a:r>
            <a:r>
              <a:rPr lang="ru-RU" sz="1800" smtClean="0">
                <a:solidFill>
                  <a:srgbClr val="F7DF56"/>
                </a:solidFill>
              </a:rPr>
              <a:t>Земля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Нет твёрдой поверхности- </a:t>
            </a:r>
            <a:r>
              <a:rPr lang="ru-RU" sz="1800" smtClean="0">
                <a:solidFill>
                  <a:srgbClr val="F7DF56"/>
                </a:solidFill>
              </a:rPr>
              <a:t>Ю., С., У., Н.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Нет спутников –</a:t>
            </a:r>
            <a:r>
              <a:rPr lang="ru-RU" sz="1800" smtClean="0">
                <a:solidFill>
                  <a:srgbClr val="F7DF56"/>
                </a:solidFill>
              </a:rPr>
              <a:t>Меркурий, Венера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Вращается лёжа на боку- </a:t>
            </a:r>
            <a:r>
              <a:rPr lang="ru-RU" sz="1800" smtClean="0">
                <a:solidFill>
                  <a:srgbClr val="F7DF56"/>
                </a:solidFill>
              </a:rPr>
              <a:t>Уран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r>
              <a:rPr lang="ru-RU" sz="1800" smtClean="0"/>
              <a:t>Плотность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3,9ρ</a:t>
            </a:r>
            <a:r>
              <a:rPr lang="ru-RU" sz="1800" baseline="-25000" smtClean="0">
                <a:latin typeface="Times New Roman" pitchFamily="18" charset="0"/>
                <a:cs typeface="Times New Roman" pitchFamily="18" charset="0"/>
              </a:rPr>
              <a:t>воды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– 5,5ρ</a:t>
            </a:r>
            <a:r>
              <a:rPr lang="ru-RU" sz="1800" baseline="-25000" smtClean="0">
                <a:latin typeface="Times New Roman" pitchFamily="18" charset="0"/>
                <a:cs typeface="Times New Roman" pitchFamily="18" charset="0"/>
              </a:rPr>
              <a:t>воды -- </a:t>
            </a:r>
            <a:r>
              <a:rPr lang="ru-RU" sz="1800" smtClean="0">
                <a:solidFill>
                  <a:srgbClr val="F7DF56"/>
                </a:solidFill>
              </a:rPr>
              <a:t>М., В., З., Марс</a:t>
            </a:r>
            <a:endParaRPr lang="ru-RU" sz="1800" baseline="-25000" smtClean="0">
              <a:solidFill>
                <a:srgbClr val="F7DF5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2400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Подберите спутник планеты к следующим определениям: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2000250"/>
            <a:ext cx="4972050" cy="3043238"/>
          </a:xfrm>
        </p:spPr>
        <p:txBody>
          <a:bodyPr>
            <a:normAutofit lnSpcReduction="10000"/>
          </a:bodyPr>
          <a:lstStyle/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Самый большой спутник  в Солнечной системе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Спутник, обладающий плотной атмосферой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Наиболее геологически активный спутник с действующими вулканами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86400" y="2000250"/>
            <a:ext cx="3657600" cy="1400175"/>
          </a:xfrm>
        </p:spPr>
        <p:txBody>
          <a:bodyPr>
            <a:normAutofit lnSpcReduction="10000"/>
          </a:bodyPr>
          <a:lstStyle/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Ганимед (Юпитер)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Ио (Юпитер)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Титан (Сатурн)</a:t>
            </a:r>
            <a:endParaRPr lang="ru-RU" dirty="0"/>
          </a:p>
        </p:txBody>
      </p:sp>
      <p:sp>
        <p:nvSpPr>
          <p:cNvPr id="61445" name="TextBox 4"/>
          <p:cNvSpPr txBox="1">
            <a:spLocks noChangeArrowheads="1"/>
          </p:cNvSpPr>
          <p:nvPr/>
        </p:nvSpPr>
        <p:spPr bwMode="auto">
          <a:xfrm>
            <a:off x="3000375" y="4786313"/>
            <a:ext cx="1285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Ответ: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1-а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2-с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3-</a:t>
            </a:r>
            <a:r>
              <a:rPr lang="en-US" sz="2400">
                <a:solidFill>
                  <a:srgbClr val="FFFF00"/>
                </a:solidFill>
              </a:rPr>
              <a:t>b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63" y="4857750"/>
            <a:ext cx="1500187" cy="150018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Подберите каждому описанию правильное название.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2000250"/>
            <a:ext cx="5114925" cy="2900363"/>
          </a:xfrm>
        </p:spPr>
        <p:txBody>
          <a:bodyPr>
            <a:normAutofit fontScale="92500" lnSpcReduction="10000"/>
          </a:bodyPr>
          <a:lstStyle/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«Падающая звезда»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Небольшое тело, обращающееся вокруг Солнца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Маленькая частичка, обращающаяся вокруг Солнца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Твёрдое тело, достигающее поверхности Земли 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86438" y="2000250"/>
            <a:ext cx="2928937" cy="2000250"/>
          </a:xfrm>
        </p:spPr>
        <p:txBody>
          <a:bodyPr>
            <a:normAutofit fontScale="92500" lnSpcReduction="10000"/>
          </a:bodyPr>
          <a:lstStyle/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Метеор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Метеорит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Метеороид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dirty="0" smtClean="0"/>
              <a:t>Метеорное тело</a:t>
            </a:r>
          </a:p>
          <a:p>
            <a:pPr marL="550926" indent="-51435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ru-RU" dirty="0"/>
          </a:p>
        </p:txBody>
      </p:sp>
      <p:sp>
        <p:nvSpPr>
          <p:cNvPr id="62469" name="TextBox 4"/>
          <p:cNvSpPr txBox="1">
            <a:spLocks noChangeArrowheads="1"/>
          </p:cNvSpPr>
          <p:nvPr/>
        </p:nvSpPr>
        <p:spPr bwMode="auto">
          <a:xfrm>
            <a:off x="3000375" y="4500563"/>
            <a:ext cx="12858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Ответ: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1-а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2-с</a:t>
            </a:r>
          </a:p>
          <a:p>
            <a:pPr algn="ctr"/>
            <a:r>
              <a:rPr lang="ru-RU" sz="2400">
                <a:solidFill>
                  <a:srgbClr val="FFFF00"/>
                </a:solidFill>
              </a:rPr>
              <a:t>3-</a:t>
            </a:r>
            <a:r>
              <a:rPr lang="en-US" sz="2400">
                <a:solidFill>
                  <a:srgbClr val="FFFF00"/>
                </a:solidFill>
              </a:rPr>
              <a:t>d</a:t>
            </a:r>
          </a:p>
          <a:p>
            <a:pPr algn="ctr"/>
            <a:r>
              <a:rPr lang="en-US" sz="2400">
                <a:solidFill>
                  <a:srgbClr val="FFFF00"/>
                </a:solidFill>
              </a:rPr>
              <a:t>4-b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75" y="4572000"/>
            <a:ext cx="1357313" cy="1857375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Содержимое 2"/>
          <p:cNvSpPr>
            <a:spLocks noGrp="1"/>
          </p:cNvSpPr>
          <p:nvPr>
            <p:ph sz="half" idx="1"/>
          </p:nvPr>
        </p:nvSpPr>
        <p:spPr>
          <a:xfrm>
            <a:off x="642938" y="3143250"/>
            <a:ext cx="4000500" cy="714375"/>
          </a:xfrm>
        </p:spPr>
        <p:txBody>
          <a:bodyPr/>
          <a:lstStyle/>
          <a:p>
            <a:pPr marL="550863" indent="-514350">
              <a:buFont typeface="Wingdings 2" pitchFamily="18" charset="2"/>
              <a:buNone/>
            </a:pPr>
            <a:r>
              <a:rPr lang="ru-RU" smtClean="0"/>
              <a:t> Астероид  (метеороид)</a:t>
            </a:r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mtClean="0"/>
          </a:p>
          <a:p>
            <a:pPr marL="550863" indent="-514350">
              <a:buFont typeface="Franklin Gothic Book" pitchFamily="34" charset="0"/>
              <a:buAutoNum type="arabicPeriod"/>
            </a:pPr>
            <a:endParaRPr lang="ru-RU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85750"/>
            <a:ext cx="8472488" cy="1143000"/>
          </a:xfrm>
          <a:prstGeom prst="rect">
            <a:avLst/>
          </a:prstGeom>
        </p:spPr>
        <p:txBody>
          <a:bodyPr lIns="45720" rIns="4572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46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313" y="274638"/>
            <a:ext cx="8929687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Составьте две последовательные цепочки 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соответствий:</a:t>
            </a:r>
            <a:endParaRPr lang="ru-RU" dirty="0"/>
          </a:p>
        </p:txBody>
      </p:sp>
      <p:sp>
        <p:nvSpPr>
          <p:cNvPr id="63493" name="Содержимое 2"/>
          <p:cNvSpPr txBox="1">
            <a:spLocks/>
          </p:cNvSpPr>
          <p:nvPr/>
        </p:nvSpPr>
        <p:spPr bwMode="auto">
          <a:xfrm>
            <a:off x="1285875" y="3857625"/>
            <a:ext cx="15001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2600"/>
              <a:t>Метеор</a:t>
            </a:r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</p:txBody>
      </p:sp>
      <p:sp>
        <p:nvSpPr>
          <p:cNvPr id="8" name="Прямоугольник 7"/>
          <p:cNvSpPr/>
          <p:nvPr/>
        </p:nvSpPr>
        <p:spPr>
          <a:xfrm>
            <a:off x="357188" y="1857375"/>
            <a:ext cx="414337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1. Облако </a:t>
            </a:r>
            <a:r>
              <a:rPr lang="ru-RU" sz="26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Оорта</a:t>
            </a:r>
            <a:r>
              <a:rPr lang="ru-RU" sz="2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→…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2500313"/>
            <a:ext cx="4214812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50926" indent="-514350" fontAlgn="auto">
              <a:spcBef>
                <a:spcPct val="20000"/>
              </a:spcBef>
              <a:spcAft>
                <a:spcPts val="0"/>
              </a:spcAft>
              <a:buClr>
                <a:srgbClr val="FFFF00"/>
              </a:buClr>
              <a:buSzPct val="80000"/>
              <a:defRPr/>
            </a:pPr>
            <a:r>
              <a:rPr lang="ru-RU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2. Пояс астероидов→…</a:t>
            </a:r>
            <a:endParaRPr lang="ru-RU" sz="2600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3496" name="Прямоугольник 9"/>
          <p:cNvSpPr>
            <a:spLocks noChangeArrowheads="1"/>
          </p:cNvSpPr>
          <p:nvPr/>
        </p:nvSpPr>
        <p:spPr bwMode="auto">
          <a:xfrm>
            <a:off x="5429250" y="3143250"/>
            <a:ext cx="13398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50863" indent="-514350">
              <a:spcBef>
                <a:spcPct val="20000"/>
              </a:spcBef>
              <a:buClr>
                <a:srgbClr val="FFFF00"/>
              </a:buClr>
              <a:buSzPct val="80000"/>
            </a:pPr>
            <a:r>
              <a:rPr lang="ru-RU" sz="2600">
                <a:solidFill>
                  <a:srgbClr val="FFFFFF"/>
                </a:solidFill>
              </a:rPr>
              <a:t>Комета</a:t>
            </a:r>
          </a:p>
        </p:txBody>
      </p:sp>
      <p:sp>
        <p:nvSpPr>
          <p:cNvPr id="63497" name="Прямоугольник 10"/>
          <p:cNvSpPr>
            <a:spLocks noChangeArrowheads="1"/>
          </p:cNvSpPr>
          <p:nvPr/>
        </p:nvSpPr>
        <p:spPr bwMode="auto">
          <a:xfrm>
            <a:off x="5572125" y="3786188"/>
            <a:ext cx="1193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50863" indent="-514350">
              <a:spcBef>
                <a:spcPct val="20000"/>
              </a:spcBef>
              <a:buClr>
                <a:srgbClr val="FFFF00"/>
              </a:buClr>
              <a:buSzPct val="80000"/>
            </a:pPr>
            <a:r>
              <a:rPr lang="ru-RU" sz="2600">
                <a:solidFill>
                  <a:srgbClr val="FFFFFF"/>
                </a:solidFill>
              </a:rPr>
              <a:t>Болид</a:t>
            </a:r>
          </a:p>
        </p:txBody>
      </p:sp>
      <p:sp>
        <p:nvSpPr>
          <p:cNvPr id="63498" name="Содержимое 2"/>
          <p:cNvSpPr txBox="1">
            <a:spLocks/>
          </p:cNvSpPr>
          <p:nvPr/>
        </p:nvSpPr>
        <p:spPr bwMode="auto">
          <a:xfrm>
            <a:off x="3429000" y="4357688"/>
            <a:ext cx="20716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ru-RU" sz="2600"/>
              <a:t>Метеорит</a:t>
            </a:r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  <a:p>
            <a:pPr marL="550863" indent="-514350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ru-RU" sz="2600"/>
          </a:p>
        </p:txBody>
      </p:sp>
      <p:sp>
        <p:nvSpPr>
          <p:cNvPr id="14" name="TextBox 13"/>
          <p:cNvSpPr txBox="1"/>
          <p:nvPr/>
        </p:nvSpPr>
        <p:spPr>
          <a:xfrm>
            <a:off x="0" y="5143500"/>
            <a:ext cx="65008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1. Облако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Оорта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 → Комета→ Метеор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  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786438"/>
            <a:ext cx="93583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2. Пояс астероидов→ Астероид (метеороид)→ Болид→ Метеорит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   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000625"/>
            <a:ext cx="9144000" cy="1857375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451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9050"/>
            <a:ext cx="9144000" cy="6877050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63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верх 11">
            <a:hlinkClick r:id="rId4" action="ppaction://hlinksldjump"/>
          </p:cNvPr>
          <p:cNvSpPr/>
          <p:nvPr/>
        </p:nvSpPr>
        <p:spPr>
          <a:xfrm>
            <a:off x="7500938" y="5643563"/>
            <a:ext cx="785812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92088" y="0"/>
            <a:ext cx="9336088" cy="6858000"/>
          </a:xfrm>
        </p:spPr>
      </p:pic>
      <p:sp>
        <p:nvSpPr>
          <p:cNvPr id="65539" name="TextBox 14"/>
          <p:cNvSpPr txBox="1">
            <a:spLocks noChangeArrowheads="1"/>
          </p:cNvSpPr>
          <p:nvPr/>
        </p:nvSpPr>
        <p:spPr bwMode="auto">
          <a:xfrm rot="-5400000">
            <a:off x="952500" y="2379663"/>
            <a:ext cx="132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Меркурий</a:t>
            </a:r>
          </a:p>
        </p:txBody>
      </p:sp>
      <p:sp>
        <p:nvSpPr>
          <p:cNvPr id="65540" name="TextBox 15"/>
          <p:cNvSpPr txBox="1">
            <a:spLocks noChangeArrowheads="1"/>
          </p:cNvSpPr>
          <p:nvPr/>
        </p:nvSpPr>
        <p:spPr bwMode="auto">
          <a:xfrm rot="-5400000">
            <a:off x="1381125" y="2379663"/>
            <a:ext cx="132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Венера</a:t>
            </a:r>
          </a:p>
        </p:txBody>
      </p:sp>
      <p:sp>
        <p:nvSpPr>
          <p:cNvPr id="65541" name="TextBox 16"/>
          <p:cNvSpPr txBox="1">
            <a:spLocks noChangeArrowheads="1"/>
          </p:cNvSpPr>
          <p:nvPr/>
        </p:nvSpPr>
        <p:spPr bwMode="auto">
          <a:xfrm rot="-5400000">
            <a:off x="1952625" y="2379663"/>
            <a:ext cx="132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Земля</a:t>
            </a:r>
          </a:p>
        </p:txBody>
      </p:sp>
      <p:sp>
        <p:nvSpPr>
          <p:cNvPr id="65542" name="TextBox 17"/>
          <p:cNvSpPr txBox="1">
            <a:spLocks noChangeArrowheads="1"/>
          </p:cNvSpPr>
          <p:nvPr/>
        </p:nvSpPr>
        <p:spPr bwMode="auto">
          <a:xfrm rot="-5400000">
            <a:off x="2501106" y="2499519"/>
            <a:ext cx="1082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Марс</a:t>
            </a:r>
          </a:p>
        </p:txBody>
      </p:sp>
      <p:sp>
        <p:nvSpPr>
          <p:cNvPr id="65543" name="TextBox 18"/>
          <p:cNvSpPr txBox="1">
            <a:spLocks noChangeArrowheads="1"/>
          </p:cNvSpPr>
          <p:nvPr/>
        </p:nvSpPr>
        <p:spPr bwMode="auto">
          <a:xfrm rot="-5400000">
            <a:off x="3595688" y="2119313"/>
            <a:ext cx="1322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Юпитер</a:t>
            </a:r>
          </a:p>
        </p:txBody>
      </p:sp>
      <p:sp>
        <p:nvSpPr>
          <p:cNvPr id="65544" name="TextBox 19"/>
          <p:cNvSpPr txBox="1">
            <a:spLocks noChangeArrowheads="1"/>
          </p:cNvSpPr>
          <p:nvPr/>
        </p:nvSpPr>
        <p:spPr bwMode="auto">
          <a:xfrm rot="-5400000">
            <a:off x="5024438" y="2119313"/>
            <a:ext cx="1322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Сатурн</a:t>
            </a:r>
          </a:p>
        </p:txBody>
      </p:sp>
      <p:sp>
        <p:nvSpPr>
          <p:cNvPr id="65545" name="TextBox 20"/>
          <p:cNvSpPr txBox="1">
            <a:spLocks noChangeArrowheads="1"/>
          </p:cNvSpPr>
          <p:nvPr/>
        </p:nvSpPr>
        <p:spPr bwMode="auto">
          <a:xfrm rot="-5400000">
            <a:off x="6024563" y="2119313"/>
            <a:ext cx="1322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Уран</a:t>
            </a:r>
          </a:p>
        </p:txBody>
      </p:sp>
      <p:sp>
        <p:nvSpPr>
          <p:cNvPr id="65546" name="TextBox 21"/>
          <p:cNvSpPr txBox="1">
            <a:spLocks noChangeArrowheads="1"/>
          </p:cNvSpPr>
          <p:nvPr/>
        </p:nvSpPr>
        <p:spPr bwMode="auto">
          <a:xfrm rot="-5400000">
            <a:off x="6667500" y="2119313"/>
            <a:ext cx="132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Нептун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28813" y="0"/>
            <a:ext cx="607218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+mn-lt"/>
                <a:cs typeface="+mn-cs"/>
              </a:rPr>
              <a:t>Строение Солнечной системы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Опорный конспект</a:t>
            </a:r>
            <a:endParaRPr lang="ru-RU" sz="2800" b="1" i="1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7929586" y="2928934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3" name="Группа 29"/>
            <p:cNvGrpSpPr/>
            <p:nvPr/>
          </p:nvGrpSpPr>
          <p:grpSpPr>
            <a:xfrm>
              <a:off x="3357554" y="2928934"/>
              <a:ext cx="214314" cy="1000132"/>
              <a:chOff x="7786710" y="5929330"/>
              <a:chExt cx="223838" cy="642942"/>
            </a:xfrm>
            <a:grpFill/>
          </p:grpSpPr>
          <p:sp>
            <p:nvSpPr>
              <p:cNvPr id="24" name="Овал 23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7" name="Овал 2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4" name="Группа 30"/>
            <p:cNvGrpSpPr/>
            <p:nvPr/>
          </p:nvGrpSpPr>
          <p:grpSpPr>
            <a:xfrm>
              <a:off x="3428992" y="4000504"/>
              <a:ext cx="214314" cy="1000132"/>
              <a:chOff x="7786710" y="5929330"/>
              <a:chExt cx="223838" cy="642942"/>
            </a:xfrm>
            <a:grpFill/>
          </p:grpSpPr>
          <p:sp>
            <p:nvSpPr>
              <p:cNvPr id="32" name="Овал 31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65549" name="Группа 36"/>
          <p:cNvGrpSpPr>
            <a:grpSpLocks/>
          </p:cNvGrpSpPr>
          <p:nvPr/>
        </p:nvGrpSpPr>
        <p:grpSpPr bwMode="auto">
          <a:xfrm>
            <a:off x="8858250" y="2857500"/>
            <a:ext cx="71438" cy="928688"/>
            <a:chOff x="3357554" y="2928934"/>
            <a:chExt cx="285752" cy="2071702"/>
          </a:xfrm>
        </p:grpSpPr>
        <p:grpSp>
          <p:nvGrpSpPr>
            <p:cNvPr id="65563" name="Группа 29"/>
            <p:cNvGrpSpPr>
              <a:grpSpLocks/>
            </p:cNvGrpSpPr>
            <p:nvPr/>
          </p:nvGrpSpPr>
          <p:grpSpPr bwMode="auto">
            <a:xfrm>
              <a:off x="3357519" y="2928952"/>
              <a:ext cx="214313" cy="1000134"/>
              <a:chOff x="7786710" y="5929330"/>
              <a:chExt cx="223838" cy="642942"/>
            </a:xfrm>
          </p:grpSpPr>
          <p:sp>
            <p:nvSpPr>
              <p:cNvPr id="44" name="Овал 43"/>
              <p:cNvSpPr/>
              <p:nvPr/>
            </p:nvSpPr>
            <p:spPr>
              <a:xfrm>
                <a:off x="7786748" y="5929319"/>
                <a:ext cx="72957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7939291" y="6081851"/>
                <a:ext cx="72953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6" name="Овал 45"/>
              <p:cNvSpPr/>
              <p:nvPr/>
            </p:nvSpPr>
            <p:spPr>
              <a:xfrm>
                <a:off x="7786748" y="6286744"/>
                <a:ext cx="72957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7932657" y="6500743"/>
                <a:ext cx="72957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65564" name="Группа 30"/>
            <p:cNvGrpSpPr>
              <a:grpSpLocks/>
            </p:cNvGrpSpPr>
            <p:nvPr/>
          </p:nvGrpSpPr>
          <p:grpSpPr bwMode="auto">
            <a:xfrm>
              <a:off x="3428957" y="4000522"/>
              <a:ext cx="214313" cy="1000134"/>
              <a:chOff x="7786710" y="5929330"/>
              <a:chExt cx="223838" cy="642942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7785089" y="5930261"/>
                <a:ext cx="72953" cy="7057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1" name="Овал 40"/>
              <p:cNvSpPr/>
              <p:nvPr/>
            </p:nvSpPr>
            <p:spPr>
              <a:xfrm>
                <a:off x="7937629" y="6082792"/>
                <a:ext cx="72957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7785089" y="6287685"/>
                <a:ext cx="72953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7930999" y="6501684"/>
                <a:ext cx="72953" cy="7057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8" name="Группа 51"/>
          <p:cNvGrpSpPr/>
          <p:nvPr/>
        </p:nvGrpSpPr>
        <p:grpSpPr>
          <a:xfrm>
            <a:off x="3500430" y="2928934"/>
            <a:ext cx="142876" cy="1071570"/>
            <a:chOff x="3357554" y="2928934"/>
            <a:chExt cx="285752" cy="2071702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9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59" name="Овал 58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0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55" name="Овал 54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Овал 5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 rot="16200000">
            <a:off x="2774156" y="1807369"/>
            <a:ext cx="16795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Пояс астероидов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 rot="16200000">
            <a:off x="7115969" y="1670844"/>
            <a:ext cx="167957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Пояс </a:t>
            </a:r>
            <a:r>
              <a:rPr lang="ru-RU" sz="16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Койпера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 rot="16200000">
            <a:off x="7940675" y="1547813"/>
            <a:ext cx="1679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Облако </a:t>
            </a:r>
            <a:r>
              <a:rPr lang="ru-RU" sz="16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Оорта</a:t>
            </a: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???</a:t>
            </a:r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11" name="Группа 67"/>
          <p:cNvGrpSpPr/>
          <p:nvPr/>
        </p:nvGrpSpPr>
        <p:grpSpPr>
          <a:xfrm>
            <a:off x="8001024" y="2857496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12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75" name="Овал 74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8" name="Овал 77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13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71" name="Овал 70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3" name="Овал 72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14" name="Группа 89"/>
          <p:cNvGrpSpPr/>
          <p:nvPr/>
        </p:nvGrpSpPr>
        <p:grpSpPr>
          <a:xfrm>
            <a:off x="8786842" y="2857496"/>
            <a:ext cx="71438" cy="857256"/>
            <a:chOff x="3357554" y="2928934"/>
            <a:chExt cx="285752" cy="2071702"/>
          </a:xfrm>
          <a:solidFill>
            <a:schemeClr val="tx1">
              <a:lumMod val="85000"/>
            </a:schemeClr>
          </a:solidFill>
        </p:grpSpPr>
        <p:grpSp>
          <p:nvGrpSpPr>
            <p:cNvPr id="25" name="Группа 29"/>
            <p:cNvGrpSpPr/>
            <p:nvPr/>
          </p:nvGrpSpPr>
          <p:grpSpPr>
            <a:xfrm>
              <a:off x="3357519" y="292895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97" name="Овал 96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8" name="Овал 97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9" name="Овал 98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0" name="Овал 99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9" name="Группа 30"/>
            <p:cNvGrpSpPr/>
            <p:nvPr/>
          </p:nvGrpSpPr>
          <p:grpSpPr>
            <a:xfrm>
              <a:off x="3428957" y="4000522"/>
              <a:ext cx="214313" cy="1000134"/>
              <a:chOff x="7786710" y="5929330"/>
              <a:chExt cx="223838" cy="642942"/>
            </a:xfrm>
            <a:grpFill/>
          </p:grpSpPr>
          <p:sp>
            <p:nvSpPr>
              <p:cNvPr id="93" name="Овал 92"/>
              <p:cNvSpPr/>
              <p:nvPr/>
            </p:nvSpPr>
            <p:spPr>
              <a:xfrm>
                <a:off x="7786710" y="59293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4" name="Овал 93"/>
              <p:cNvSpPr/>
              <p:nvPr/>
            </p:nvSpPr>
            <p:spPr>
              <a:xfrm>
                <a:off x="7939110" y="608173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5" name="Овал 94"/>
              <p:cNvSpPr/>
              <p:nvPr/>
            </p:nvSpPr>
            <p:spPr>
              <a:xfrm>
                <a:off x="7786710" y="6286520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6" name="Овал 95"/>
              <p:cNvSpPr/>
              <p:nvPr/>
            </p:nvSpPr>
            <p:spPr>
              <a:xfrm>
                <a:off x="7929586" y="6500834"/>
                <a:ext cx="71438" cy="7143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79" name="Левая фигурная скобка 78"/>
          <p:cNvSpPr/>
          <p:nvPr/>
        </p:nvSpPr>
        <p:spPr>
          <a:xfrm rot="16200000">
            <a:off x="1857375" y="2857501"/>
            <a:ext cx="642937" cy="2786062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Левая фигурная скобка 79"/>
          <p:cNvSpPr/>
          <p:nvPr/>
        </p:nvSpPr>
        <p:spPr>
          <a:xfrm rot="16200000">
            <a:off x="5607844" y="2250281"/>
            <a:ext cx="642938" cy="3857625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1143000" y="4572000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Планеты земной группы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4857750" y="4572000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Планеты - гиганты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1214438" y="5000625"/>
            <a:ext cx="2071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1)</a:t>
            </a:r>
          </a:p>
          <a:p>
            <a:r>
              <a:rPr lang="ru-RU"/>
              <a:t>2)</a:t>
            </a:r>
          </a:p>
          <a:p>
            <a:r>
              <a:rPr lang="ru-RU"/>
              <a:t>3)</a:t>
            </a:r>
          </a:p>
          <a:p>
            <a:r>
              <a:rPr lang="ru-RU"/>
              <a:t>… 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4929188" y="5000625"/>
            <a:ext cx="2071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1)</a:t>
            </a:r>
          </a:p>
          <a:p>
            <a:r>
              <a:rPr lang="ru-RU"/>
              <a:t>2)</a:t>
            </a:r>
          </a:p>
          <a:p>
            <a:r>
              <a:rPr lang="ru-RU"/>
              <a:t>3)</a:t>
            </a:r>
          </a:p>
          <a:p>
            <a:r>
              <a:rPr lang="ru-RU"/>
              <a:t>… </a:t>
            </a:r>
          </a:p>
        </p:txBody>
      </p:sp>
      <p:sp>
        <p:nvSpPr>
          <p:cNvPr id="85" name="Стрелка вверх 84">
            <a:hlinkClick r:id="rId3" action="ppaction://hlinksldjump"/>
          </p:cNvPr>
          <p:cNvSpPr/>
          <p:nvPr/>
        </p:nvSpPr>
        <p:spPr>
          <a:xfrm>
            <a:off x="6572250" y="6143625"/>
            <a:ext cx="785813" cy="714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/>
      <p:bldP spid="82" grpId="0"/>
      <p:bldP spid="83" grpId="0"/>
      <p:bldP spid="8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90" t="3132" r="2828" b="2896"/>
          <a:stretch>
            <a:fillRect/>
          </a:stretch>
        </p:blipFill>
        <p:spPr>
          <a:xfrm>
            <a:off x="785786" y="0"/>
            <a:ext cx="7500990" cy="6855668"/>
          </a:xfrm>
          <a:prstGeom prst="ellipse">
            <a:avLst/>
          </a:prstGeom>
        </p:spPr>
      </p:pic>
      <p:sp>
        <p:nvSpPr>
          <p:cNvPr id="6" name="Стрелка вверх 5">
            <a:hlinkClick r:id="rId3" action="ppaction://hlinksldjump"/>
          </p:cNvPr>
          <p:cNvSpPr/>
          <p:nvPr/>
        </p:nvSpPr>
        <p:spPr>
          <a:xfrm>
            <a:off x="8072438" y="6072188"/>
            <a:ext cx="500062" cy="4286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35775"/>
          </a:xfrm>
          <a:solidFill>
            <a:srgbClr val="000050"/>
          </a:solidFill>
        </p:spPr>
      </p:pic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1955007" y="2616994"/>
            <a:ext cx="1090612" cy="28575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277269" y="1705769"/>
            <a:ext cx="946150" cy="357188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6" idx="3"/>
          </p:cNvCxnSpPr>
          <p:nvPr/>
        </p:nvCxnSpPr>
        <p:spPr>
          <a:xfrm>
            <a:off x="1857375" y="2000250"/>
            <a:ext cx="2500313" cy="9112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38" y="0"/>
            <a:ext cx="4643437" cy="7858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Летний треугольник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7375" y="1857375"/>
            <a:ext cx="571500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714375"/>
            <a:ext cx="571500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714500" y="1928813"/>
            <a:ext cx="214313" cy="214312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4357688" y="785813"/>
            <a:ext cx="357187" cy="357187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6-конечная звезда 12"/>
          <p:cNvSpPr/>
          <p:nvPr/>
        </p:nvSpPr>
        <p:spPr>
          <a:xfrm flipH="1">
            <a:off x="2428875" y="2357438"/>
            <a:ext cx="71438" cy="46037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6-конечная звезда 13"/>
          <p:cNvSpPr/>
          <p:nvPr/>
        </p:nvSpPr>
        <p:spPr>
          <a:xfrm flipV="1">
            <a:off x="2357438" y="3286125"/>
            <a:ext cx="71437" cy="71438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6-конечная звезда 14"/>
          <p:cNvSpPr/>
          <p:nvPr/>
        </p:nvSpPr>
        <p:spPr>
          <a:xfrm>
            <a:off x="2857500" y="1357313"/>
            <a:ext cx="71438" cy="71437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6-конечная звезда 15"/>
          <p:cNvSpPr/>
          <p:nvPr/>
        </p:nvSpPr>
        <p:spPr>
          <a:xfrm>
            <a:off x="4357688" y="2857500"/>
            <a:ext cx="71437" cy="71438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6-конечная звезда 16"/>
          <p:cNvSpPr/>
          <p:nvPr/>
        </p:nvSpPr>
        <p:spPr>
          <a:xfrm>
            <a:off x="3357563" y="2500313"/>
            <a:ext cx="71437" cy="71437"/>
          </a:xfrm>
          <a:prstGeom prst="star6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42938" y="157162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Денеб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643438" y="78581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Вега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/>
          <a:srcRect l="60156" t="65515" r="28906" b="27170"/>
          <a:stretch>
            <a:fillRect/>
          </a:stretch>
        </p:blipFill>
        <p:spPr bwMode="auto">
          <a:xfrm>
            <a:off x="5214942" y="4786322"/>
            <a:ext cx="857256" cy="285752"/>
          </a:xfrm>
          <a:prstGeom prst="rtTriangle">
            <a:avLst/>
          </a:prstGeom>
          <a:solidFill>
            <a:srgbClr val="00005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2" name="6-конечная звезда 11"/>
          <p:cNvSpPr/>
          <p:nvPr/>
        </p:nvSpPr>
        <p:spPr>
          <a:xfrm>
            <a:off x="5143500" y="5000625"/>
            <a:ext cx="214313" cy="214313"/>
          </a:xfrm>
          <a:prstGeom prst="star6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857750" y="45720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Альтаир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42" grpId="0"/>
      <p:bldP spid="43" grpId="0"/>
      <p:bldP spid="12" grpId="0" animBg="1"/>
      <p:bldP spid="12" grpId="1" animBg="1"/>
      <p:bldP spid="4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072438" y="6072188"/>
            <a:ext cx="500062" cy="4286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2228" b="3054"/>
          <a:stretch>
            <a:fillRect/>
          </a:stretch>
        </p:blipFill>
        <p:spPr>
          <a:xfrm>
            <a:off x="928662" y="0"/>
            <a:ext cx="7503459" cy="685800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1961" b="6250"/>
          <a:stretch>
            <a:fillRect/>
          </a:stretch>
        </p:blipFill>
        <p:spPr bwMode="auto">
          <a:xfrm>
            <a:off x="6286500" y="0"/>
            <a:ext cx="2857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Documents and Settings\Elena\Рабочий стол\уроки\Физика (презентации)\астрономия\фото астрономия\big_small_pe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00575"/>
            <a:ext cx="2786063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4375" y="21431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Орион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2700"/>
            <a:ext cx="9144000" cy="6870700"/>
          </a:xfr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 l="23834" t="20548" r="16576" b="17808"/>
          <a:stretch>
            <a:fillRect/>
          </a:stretch>
        </p:blipFill>
        <p:spPr bwMode="auto">
          <a:xfrm>
            <a:off x="0" y="2928934"/>
            <a:ext cx="1428760" cy="12858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6143625" y="6488113"/>
            <a:ext cx="2732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Луна и Венера вечером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4357688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  <a:p>
            <a:r>
              <a:rPr lang="ru-RU"/>
              <a:t>Вид Венеры в небольшой телескоп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/>
          <a:srcRect l="28222" r="22968"/>
          <a:stretch>
            <a:fillRect/>
          </a:stretch>
        </p:blipFill>
        <p:spPr bwMode="auto">
          <a:xfrm>
            <a:off x="1571604" y="2928934"/>
            <a:ext cx="1357322" cy="12858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0" y="0"/>
            <a:ext cx="5286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Планеты – «блуждающие» светила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 l="25301" t="24998" r="20799" b="20000"/>
          <a:stretch>
            <a:fillRect/>
          </a:stretch>
        </p:blipFill>
        <p:spPr bwMode="auto">
          <a:xfrm>
            <a:off x="214313" y="642938"/>
            <a:ext cx="3500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12698" t="34483" r="7936" b="28160"/>
          <a:stretch>
            <a:fillRect/>
          </a:stretch>
        </p:blipFill>
        <p:spPr bwMode="auto">
          <a:xfrm>
            <a:off x="5286375" y="1143000"/>
            <a:ext cx="357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22856" t="25714" r="17144" b="25715"/>
          <a:stretch>
            <a:fillRect/>
          </a:stretch>
        </p:blipFill>
        <p:spPr bwMode="auto">
          <a:xfrm>
            <a:off x="1357290" y="3357562"/>
            <a:ext cx="1357322" cy="1098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429388" y="3714753"/>
            <a:ext cx="190244" cy="21431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28688" y="0"/>
            <a:ext cx="7358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Как отличить планету от звезды?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75" y="4929188"/>
            <a:ext cx="7072313" cy="129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Признаки планет: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Планеты перемещаются на фоне  звёзд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Планеты не мерцают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В бинокль или телескоп можно увидеть диски  планет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714375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Юпитер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500188" y="2643188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Сатурн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43625" y="2643188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Марс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Другая 3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FFFF0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3898</TotalTime>
  <Words>1378</Words>
  <Application>Microsoft Office PowerPoint</Application>
  <PresentationFormat>Экран (4:3)</PresentationFormat>
  <Paragraphs>404</Paragraphs>
  <Slides>60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7" baseType="lpstr">
      <vt:lpstr>Arial</vt:lpstr>
      <vt:lpstr>Franklin Gothic Book</vt:lpstr>
      <vt:lpstr>Wingdings 2</vt:lpstr>
      <vt:lpstr>Calibri</vt:lpstr>
      <vt:lpstr>Times New Roman</vt:lpstr>
      <vt:lpstr>Corbel</vt:lpstr>
      <vt:lpstr>Техническая</vt:lpstr>
      <vt:lpstr>Презентация к уроку «Строение солнечной системы»</vt:lpstr>
      <vt:lpstr>«Только две вещи в мире достойны подлинного изумления — звездное небо над нами и нравственный закон внутри нас». (И.Кант)</vt:lpstr>
      <vt:lpstr>Слайд 3</vt:lpstr>
      <vt:lpstr>Слайд 4</vt:lpstr>
      <vt:lpstr>Слайд 5</vt:lpstr>
      <vt:lpstr>Летний треугольник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Планеты земной группы</vt:lpstr>
      <vt:lpstr>Расстояние от Солнца</vt:lpstr>
      <vt:lpstr>Внутреннее строение планет земной группы</vt:lpstr>
      <vt:lpstr>Меркурий</vt:lpstr>
      <vt:lpstr>Венера</vt:lpstr>
      <vt:lpstr>Атмосфера Венеры- ад!</vt:lpstr>
      <vt:lpstr>Слайд 21</vt:lpstr>
      <vt:lpstr>Планета Земля</vt:lpstr>
      <vt:lpstr>Слайд 23</vt:lpstr>
      <vt:lpstr>Слайд 24</vt:lpstr>
      <vt:lpstr>Загадки  Марса</vt:lpstr>
      <vt:lpstr>Планеты-гиганты</vt:lpstr>
      <vt:lpstr>Слайд 27</vt:lpstr>
      <vt:lpstr>Внутреннее строение планет -гигантов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Крупнейшие объекты пояса Койпера</vt:lpstr>
      <vt:lpstr>Слайд 43</vt:lpstr>
      <vt:lpstr>Слайд 44</vt:lpstr>
      <vt:lpstr>Как у кометы появляется хвост?</vt:lpstr>
      <vt:lpstr>Слайд 46</vt:lpstr>
      <vt:lpstr>Слайд 47</vt:lpstr>
      <vt:lpstr>Слайд 48</vt:lpstr>
      <vt:lpstr>Слайд 49</vt:lpstr>
      <vt:lpstr>Слайд 50</vt:lpstr>
      <vt:lpstr>Слайд 51</vt:lpstr>
      <vt:lpstr>Подберите название планеты к известной её особенности:</vt:lpstr>
      <vt:lpstr>Слайд 53</vt:lpstr>
      <vt:lpstr>Подберите спутник планеты к следующим определениям:</vt:lpstr>
      <vt:lpstr>Подберите каждому описанию правильное название.</vt:lpstr>
      <vt:lpstr>Составьте две последовательные цепочки  соответствий:</vt:lpstr>
      <vt:lpstr>Слайд 57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398</cp:revision>
  <dcterms:modified xsi:type="dcterms:W3CDTF">2013-01-24T17:04:17Z</dcterms:modified>
</cp:coreProperties>
</file>