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2"/>
  </p:notesMasterIdLst>
  <p:sldIdLst>
    <p:sldId id="410" r:id="rId2"/>
    <p:sldId id="347" r:id="rId3"/>
    <p:sldId id="348" r:id="rId4"/>
    <p:sldId id="459" r:id="rId5"/>
    <p:sldId id="349" r:id="rId6"/>
    <p:sldId id="350" r:id="rId7"/>
    <p:sldId id="341" r:id="rId8"/>
    <p:sldId id="460" r:id="rId9"/>
    <p:sldId id="395" r:id="rId10"/>
    <p:sldId id="394" r:id="rId11"/>
    <p:sldId id="373" r:id="rId12"/>
    <p:sldId id="374" r:id="rId13"/>
    <p:sldId id="375" r:id="rId14"/>
    <p:sldId id="376" r:id="rId15"/>
    <p:sldId id="377" r:id="rId16"/>
    <p:sldId id="408" r:id="rId17"/>
    <p:sldId id="380" r:id="rId18"/>
    <p:sldId id="419" r:id="rId19"/>
    <p:sldId id="381" r:id="rId20"/>
    <p:sldId id="398" r:id="rId21"/>
    <p:sldId id="447" r:id="rId22"/>
    <p:sldId id="448" r:id="rId23"/>
    <p:sldId id="449" r:id="rId24"/>
    <p:sldId id="452" r:id="rId25"/>
    <p:sldId id="453" r:id="rId26"/>
    <p:sldId id="407" r:id="rId27"/>
    <p:sldId id="388" r:id="rId28"/>
    <p:sldId id="351" r:id="rId29"/>
    <p:sldId id="432" r:id="rId30"/>
    <p:sldId id="427" r:id="rId31"/>
    <p:sldId id="435" r:id="rId32"/>
    <p:sldId id="465" r:id="rId33"/>
    <p:sldId id="450" r:id="rId34"/>
    <p:sldId id="454" r:id="rId35"/>
    <p:sldId id="455" r:id="rId36"/>
    <p:sldId id="456" r:id="rId37"/>
    <p:sldId id="466" r:id="rId38"/>
    <p:sldId id="463" r:id="rId39"/>
    <p:sldId id="462" r:id="rId40"/>
    <p:sldId id="42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>
        <p:scale>
          <a:sx n="80" d="100"/>
          <a:sy n="80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A740-C642-4766-890B-380CFC25C20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08B3-549E-4912-83E6-82271B5C0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3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4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0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7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5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8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8B3-549E-4912-83E6-82271B5C009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0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5110DE-BEC6-4A50-A0A4-CAA890345AD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0C4271-8D57-4CFB-915B-7985E91994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hyperlink" Target="http://1812.nsad.ru/pic/Moleben_pered__na_Borodino_org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www.museum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14889" y="1700808"/>
            <a:ext cx="3622417" cy="287620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Презентация к уроку по музыкальной литературе </a:t>
            </a:r>
            <a:b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+mn-cs"/>
              </a:rPr>
              <a:t>«Отражение истории России 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+mn-cs"/>
              </a:rPr>
              <a:t>в </a:t>
            </a:r>
            <a:r>
              <a:rPr lang="ru-RU" sz="1600" i="1" dirty="0">
                <a:solidFill>
                  <a:srgbClr val="000000"/>
                </a:solidFill>
                <a:effectLst/>
                <a:latin typeface="Arial"/>
                <a:ea typeface="Calibri"/>
                <a:cs typeface="+mn-cs"/>
              </a:rPr>
              <a:t>произведениях отечественной культуры» </a:t>
            </a:r>
            <a:r>
              <a:rPr lang="ru-RU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i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ru-RU" sz="2400" i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effectLst/>
                <a:latin typeface="Calibri"/>
                <a:ea typeface="Calibri"/>
                <a:cs typeface="Times New Roman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79" y="749324"/>
            <a:ext cx="5424737" cy="419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067944" y="5157192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Подготовила преподаватель МБОУ </a:t>
            </a:r>
            <a:r>
              <a:rPr lang="ru-RU" sz="1400" b="1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ДОД             « </a:t>
            </a:r>
            <a:r>
              <a:rPr lang="ru-RU" sz="1400" b="1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Детская школа искусств №23» </a:t>
            </a:r>
          </a:p>
          <a:p>
            <a:pPr lvl="0" algn="ctr">
              <a:lnSpc>
                <a:spcPct val="115000"/>
              </a:lnSpc>
            </a:pPr>
            <a:r>
              <a:rPr lang="ru-RU" sz="1400" b="1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Зотова Лариса </a:t>
            </a:r>
            <a:r>
              <a:rPr lang="ru-RU" sz="1400" b="1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Анатольевна</a:t>
            </a:r>
          </a:p>
          <a:p>
            <a:pPr lvl="0" algn="ctr">
              <a:lnSpc>
                <a:spcPct val="115000"/>
              </a:lnSpc>
            </a:pPr>
            <a:r>
              <a:rPr lang="ru-RU" sz="1400" b="1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г. Самара</a:t>
            </a:r>
            <a:endParaRPr lang="ru-RU" sz="1400" b="1" i="1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5224" y="1282516"/>
            <a:ext cx="3347864" cy="453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831632" y="605883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Петровском дворце 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(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ожидании мира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)»</a:t>
            </a:r>
            <a:endParaRPr lang="ru-RU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72665"/>
              </p:ext>
            </p:extLst>
          </p:nvPr>
        </p:nvGraphicFramePr>
        <p:xfrm>
          <a:off x="611560" y="5157191"/>
          <a:ext cx="3528392" cy="216025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</a:tblGrid>
              <a:tr h="216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04769" y="450720"/>
            <a:ext cx="38524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57" y="4295782"/>
            <a:ext cx="50409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Основательно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изучив  историю Отечественной войны 1812 г., Верещагин создал серию из 20 картин,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           в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которых стремился «показать великий национальный дух русского народа», а также «свести образ Наполеона с того пьедестала героя, на который он внесен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».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Рисунок 10" descr="http://www.territa.ru/_ph/474/2/2067422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071"/>
            <a:ext cx="518406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53807" y="503564"/>
            <a:ext cx="3240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latin typeface="Arial" pitchFamily="34" charset="0"/>
                <a:ea typeface="Times New Roman"/>
                <a:cs typeface="Arial" pitchFamily="34" charset="0"/>
              </a:rPr>
              <a:t>«На </a:t>
            </a:r>
            <a:r>
              <a:rPr lang="ru-RU" sz="1400" b="1" i="1" dirty="0">
                <a:latin typeface="Arial" pitchFamily="34" charset="0"/>
                <a:ea typeface="Times New Roman"/>
                <a:cs typeface="Arial" pitchFamily="34" charset="0"/>
              </a:rPr>
              <a:t>большой дороге. Отступление и </a:t>
            </a:r>
            <a:r>
              <a:rPr lang="ru-RU" sz="1400" b="1" i="1" dirty="0" smtClean="0">
                <a:latin typeface="Arial" pitchFamily="34" charset="0"/>
                <a:ea typeface="Times New Roman"/>
                <a:cs typeface="Arial" pitchFamily="34" charset="0"/>
              </a:rPr>
              <a:t>бегство»</a:t>
            </a:r>
            <a:endParaRPr lang="ru-RU" sz="14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Описание: Описание: В.В. Верещагин. Наполеон I на Бородинских высо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72" y="105809"/>
            <a:ext cx="6774356" cy="448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3" y="3738129"/>
            <a:ext cx="1968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«Наполеон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 на </a:t>
            </a:r>
            <a:endParaRPr lang="ru-RU" sz="1400" b="1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Бородинских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высотах»</a:t>
            </a: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686" y="4725144"/>
            <a:ext cx="8815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«Он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видел поле битвы, и места говорили сильнее, чем люди: победа, которой он так добивался, которою купил такой дорогой ценой, была далеко не полная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громадные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потери были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без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соответствующих результатов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его приближенные оплакивали смерть, - кто друга, кто брата или родственника, потому что жребий войны пал на самых выдающихся. Сорок три генерала были убиты или ранены. Какой траур в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Париже» -  В. Верещагин.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84" y="404664"/>
            <a:ext cx="42604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386973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«Он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ждет с тем более понятным нетерпением, что еще за час до этого приказал своему адъютанту, коменданту главной квартиры графу </a:t>
            </a:r>
            <a:r>
              <a:rPr lang="ru-RU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Дюронелю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поехать в город распорядиться там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и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нарядить депутацию для поднесения ключей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Наконец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он узнает, что Москва оставлена жителями, что не только чиновники, от мала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до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велика, но почти все обитатели выехали,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так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город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пуст.</a:t>
            </a: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смея вполне верить этому, он еще продолжает надеяться, что хоть какие-нибудь посланцы выведут его из неловкого положения перед </a:t>
            </a:r>
            <a:r>
              <a:rPr lang="ru-RU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армиею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Европою, перед самим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собою» -           В. Верещагин.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836" y="5686067"/>
            <a:ext cx="426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«Перед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Москвой – 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ожидание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депутации 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бояр»</a:t>
            </a:r>
            <a:endParaRPr lang="ru-RU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.В. Верещагин. Зарево Замоскворечь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4" y="188640"/>
            <a:ext cx="5732850" cy="544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60561" y="5777746"/>
            <a:ext cx="3282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«Зарево Замоскворечья»</a:t>
            </a:r>
            <a:endParaRPr lang="ru-RU" sz="14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5502"/>
              </p:ext>
            </p:extLst>
          </p:nvPr>
        </p:nvGraphicFramePr>
        <p:xfrm>
          <a:off x="6012160" y="2996952"/>
          <a:ext cx="3528392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</a:tblGrid>
              <a:tr h="22322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«Свой 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порох отдали солдаты;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Солому с кровли нес своей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Мужик; товар свой дал купец богатый,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Свои палаты каменные князь,—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вот Москва </a:t>
                      </a:r>
                      <a:r>
                        <a:rPr lang="ru-RU" sz="1200" b="1" i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отвсюду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занялась».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Д.  Г.  Байрон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«Бронзовый век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».    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1771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12466"/>
              </p:ext>
            </p:extLst>
          </p:nvPr>
        </p:nvGraphicFramePr>
        <p:xfrm>
          <a:off x="6156176" y="759757"/>
          <a:ext cx="2910373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2910373"/>
              </a:tblGrid>
              <a:tr h="21602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«Нет. Не пошла Москва моя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нему с повинной головою!..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праздник, не приемный </a:t>
                      </a:r>
                      <a:r>
                        <a:rPr lang="ru-RU" sz="1200" b="1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дар —</a:t>
                      </a:r>
                      <a:br>
                        <a:rPr lang="ru-RU" sz="1200" b="1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Она 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готовила пожар</a:t>
                      </a:r>
                      <a:b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Нетерпеливому герою»...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А.С. Пушкин.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1771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r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372" y="2024994"/>
            <a:ext cx="5047456" cy="425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6390620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Успенском 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соборе»</a:t>
            </a:r>
            <a:endParaRPr lang="ru-RU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В.В. Верещагин. Маршал Даву в Чудовом монастыр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1" y="222940"/>
            <a:ext cx="3528392" cy="534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1641" y="5640249"/>
            <a:ext cx="398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ea typeface="Calibri"/>
                <a:cs typeface="Arial" pitchFamily="34" charset="0"/>
              </a:rPr>
              <a:t>«Маршал </a:t>
            </a:r>
            <a:r>
              <a:rPr lang="ru-RU" sz="1400" b="1" i="1" dirty="0" err="1">
                <a:latin typeface="Arial" pitchFamily="34" charset="0"/>
                <a:ea typeface="Calibri"/>
                <a:cs typeface="Arial" pitchFamily="34" charset="0"/>
              </a:rPr>
              <a:t>Даву</a:t>
            </a:r>
            <a:r>
              <a:rPr lang="ru-RU" sz="1400" b="1" i="1" dirty="0">
                <a:latin typeface="Arial" pitchFamily="34" charset="0"/>
                <a:ea typeface="Calibri"/>
                <a:cs typeface="Arial" pitchFamily="34" charset="0"/>
              </a:rPr>
              <a:t> в Чудовом </a:t>
            </a:r>
            <a:r>
              <a:rPr lang="ru-RU" sz="1400" b="1" i="1" dirty="0" smtClean="0">
                <a:latin typeface="Arial" pitchFamily="34" charset="0"/>
                <a:ea typeface="Calibri"/>
                <a:cs typeface="Arial" pitchFamily="34" charset="0"/>
              </a:rPr>
              <a:t>монастыре»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3810" y="22294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</a:rPr>
              <a:t>«</a:t>
            </a:r>
            <a:r>
              <a:rPr lang="ru-RU" sz="1400" i="1" dirty="0" err="1" smtClean="0">
                <a:solidFill>
                  <a:srgbClr val="000000"/>
                </a:solidFill>
                <a:latin typeface="Arial"/>
                <a:ea typeface="Times New Roman"/>
              </a:rPr>
              <a:t>Чудов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</a:rPr>
              <a:t>монастырь разделил в 1812 году участь, общую для всех святынь Москвы. Правда, в нем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</a:rPr>
              <a:t>   не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</a:rPr>
              <a:t>было конюшни, а просто квартировал штаб армии Наполеона, но это нисколько не спасло монастырь от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</a:rPr>
              <a:t>грабежей» –  В. Верещагин.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57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9" y="692696"/>
            <a:ext cx="4838228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r>
              <a:rPr lang="ru-RU" sz="1400" i="1" dirty="0" smtClean="0">
                <a:latin typeface="Arial"/>
                <a:ea typeface="Calibri"/>
              </a:rPr>
              <a:t>«Участь </a:t>
            </a:r>
            <a:r>
              <a:rPr lang="ru-RU" sz="1400" i="1" dirty="0">
                <a:latin typeface="Arial"/>
                <a:ea typeface="Calibri"/>
              </a:rPr>
              <a:t>Успенского собора разделили и прочие церкви Москвы и других городов</a:t>
            </a:r>
            <a:r>
              <a:rPr lang="ru-RU" sz="1400" i="1" dirty="0" smtClean="0">
                <a:latin typeface="Arial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Arial"/>
                <a:ea typeface="Calibri"/>
              </a:rPr>
              <a:t> </a:t>
            </a:r>
            <a:r>
              <a:rPr lang="ru-RU" sz="1400" i="1" dirty="0">
                <a:latin typeface="Arial"/>
                <a:ea typeface="Calibri"/>
              </a:rPr>
              <a:t>Архангельский собор подвергся разгрому не менее ужасному: все, что можно было унести, исчезло; французы ободрали все до одной ризы с икон, разрушили гробницы, а самый собор превратили </a:t>
            </a:r>
            <a:r>
              <a:rPr lang="ru-RU" sz="1400" i="1" dirty="0" smtClean="0">
                <a:latin typeface="Arial"/>
                <a:ea typeface="Calibri"/>
              </a:rPr>
              <a:t>        в </a:t>
            </a:r>
            <a:r>
              <a:rPr lang="ru-RU" sz="1400" i="1" dirty="0">
                <a:latin typeface="Arial"/>
                <a:ea typeface="Calibri"/>
              </a:rPr>
              <a:t>склад запасов и вина. </a:t>
            </a:r>
            <a:endParaRPr lang="ru-RU" sz="1400" i="1" dirty="0" smtClean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Arial"/>
                <a:ea typeface="Calibri"/>
              </a:rPr>
              <a:t>Благовещенский </a:t>
            </a:r>
            <a:r>
              <a:rPr lang="ru-RU" sz="1400" i="1" dirty="0">
                <a:latin typeface="Arial"/>
                <a:ea typeface="Calibri"/>
              </a:rPr>
              <a:t>собор также был опустошен</a:t>
            </a:r>
            <a:r>
              <a:rPr lang="ru-RU" sz="1400" i="1" dirty="0" smtClean="0">
                <a:latin typeface="Arial"/>
                <a:ea typeface="Calibri"/>
              </a:rPr>
              <a:t>.            В </a:t>
            </a:r>
            <a:r>
              <a:rPr lang="ru-RU" sz="1400" i="1" dirty="0">
                <a:latin typeface="Arial"/>
                <a:ea typeface="Calibri"/>
              </a:rPr>
              <a:t>соборе Василия Блаженного была конюшня</a:t>
            </a:r>
            <a:r>
              <a:rPr lang="ru-RU" sz="1400" i="1" dirty="0" smtClean="0">
                <a:latin typeface="Arial"/>
                <a:ea typeface="Calibri"/>
              </a:rPr>
              <a:t>,              </a:t>
            </a:r>
            <a:r>
              <a:rPr lang="ru-RU" sz="1400" i="1" dirty="0">
                <a:latin typeface="Arial"/>
                <a:ea typeface="Calibri"/>
              </a:rPr>
              <a:t>и все, что можно было ограбить, было ограблено</a:t>
            </a:r>
            <a:r>
              <a:rPr lang="ru-RU" sz="1400" i="1" dirty="0" smtClean="0">
                <a:latin typeface="Arial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Arial"/>
                <a:ea typeface="Calibri"/>
              </a:rPr>
              <a:t> </a:t>
            </a:r>
            <a:r>
              <a:rPr lang="ru-RU" sz="1400" i="1" dirty="0">
                <a:latin typeface="Arial"/>
                <a:ea typeface="Calibri"/>
              </a:rPr>
              <a:t>Мало того, что грабили, разрушали всевозможные предметы просто во имя какого-то неистового духа опустошения: опрокидывали престолы, ели, пили </a:t>
            </a:r>
            <a:r>
              <a:rPr lang="ru-RU" sz="1400" i="1" dirty="0" smtClean="0">
                <a:latin typeface="Arial"/>
                <a:ea typeface="Calibri"/>
              </a:rPr>
              <a:t>     на </a:t>
            </a:r>
            <a:r>
              <a:rPr lang="ru-RU" sz="1400" i="1" dirty="0">
                <a:latin typeface="Arial"/>
                <a:ea typeface="Calibri"/>
              </a:rPr>
              <a:t>них, раскалывали иконы на дрова, или пользовались ими как мишенью для </a:t>
            </a:r>
            <a:r>
              <a:rPr lang="ru-RU" sz="1400" i="1" dirty="0" err="1">
                <a:latin typeface="Arial"/>
                <a:ea typeface="Calibri"/>
              </a:rPr>
              <a:t>стръльбы</a:t>
            </a:r>
            <a:r>
              <a:rPr lang="ru-RU" sz="1400" i="1" dirty="0">
                <a:latin typeface="Arial"/>
                <a:ea typeface="Calibri"/>
              </a:rPr>
              <a:t>, церковные ризы напяливали на себя вместо </a:t>
            </a:r>
            <a:r>
              <a:rPr lang="ru-RU" sz="1400" i="1" dirty="0" smtClean="0">
                <a:latin typeface="Arial"/>
                <a:ea typeface="Calibri"/>
              </a:rPr>
              <a:t>плащей»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effectLst/>
                <a:latin typeface="Arial"/>
                <a:ea typeface="Times New Roman"/>
              </a:rPr>
              <a:t>                                                    В. Верещагин.</a:t>
            </a:r>
            <a:endParaRPr lang="ru-RU" sz="14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 descr="В.В. Верещагин. На этапе - дурные вести из Фран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2" y="548680"/>
            <a:ext cx="3960439" cy="543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11011" y="6162537"/>
            <a:ext cx="376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dirty="0" smtClean="0">
                <a:latin typeface="Arial" pitchFamily="34" charset="0"/>
                <a:ea typeface="Times New Roman"/>
                <a:cs typeface="Arial" pitchFamily="34" charset="0"/>
              </a:rPr>
              <a:t>«На </a:t>
            </a:r>
            <a:r>
              <a:rPr lang="ru-RU" sz="1400" b="1" i="1" dirty="0">
                <a:latin typeface="Arial" pitchFamily="34" charset="0"/>
                <a:ea typeface="Times New Roman"/>
                <a:cs typeface="Arial" pitchFamily="34" charset="0"/>
              </a:rPr>
              <a:t>этапе - дурные вести из </a:t>
            </a:r>
            <a:r>
              <a:rPr lang="ru-RU" sz="1400" b="1" i="1" dirty="0" smtClean="0">
                <a:latin typeface="Arial" pitchFamily="34" charset="0"/>
                <a:ea typeface="Times New Roman"/>
                <a:cs typeface="Arial" pitchFamily="34" charset="0"/>
              </a:rPr>
              <a:t>Франции»</a:t>
            </a:r>
            <a:endParaRPr lang="ru-RU" sz="14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742" y="5259312"/>
            <a:ext cx="7536333" cy="1577482"/>
          </a:xfrm>
        </p:spPr>
        <p:txBody>
          <a:bodyPr>
            <a:normAutofit fontScale="25000" lnSpcReduction="20000"/>
          </a:bodyPr>
          <a:lstStyle/>
          <a:p>
            <a:pPr marL="0" lvl="0" indent="304800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endParaRPr lang="ru-RU" sz="6400" i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304800">
              <a:lnSpc>
                <a:spcPct val="170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«На месте казни, где-нибудь у монастырских ворот, с высоты которых на них смотрели строгие лики святых, неся осужденным последнее утешение, несчастных привязывали к кольям или просто ставили к стене в непосредственном соседстве    с другими жертвами, которые уже нашли свое последнее успокоение и валялись          на мостовой, неубранные, ужасной кучей» - </a:t>
            </a:r>
            <a:r>
              <a:rPr lang="ru-RU" sz="56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В. Верещагин.</a:t>
            </a:r>
          </a:p>
          <a:p>
            <a:pPr marL="0" lvl="0" indent="304800">
              <a:lnSpc>
                <a:spcPct val="170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endParaRPr lang="ru-RU" sz="5600" i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304800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5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2657634"/>
            <a:ext cx="2838073" cy="2139518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«Поджигатели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ru-RU" b="1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Расстрел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Кремле»</a:t>
            </a:r>
            <a:endParaRPr lang="ru-RU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304800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В.В. Верещагин. Поджигатели. Расстрел в Кремл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2" y="260648"/>
            <a:ext cx="648072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61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2" name="AutoShape 4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С оружием в руках - расстрелят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9" y="354176"/>
            <a:ext cx="5806820" cy="429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133887" y="1268760"/>
            <a:ext cx="3131840" cy="338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Главными героями картин Верещагина стали  русский народ, вставший на защиту своей Родины и вражеская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сила  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 лице Наполеона и его армии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45720" lvl="0"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endParaRPr lang="ru-RU" sz="1600" i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endParaRPr lang="ru-RU" sz="16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endParaRPr lang="ru-RU" sz="1600" i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endParaRPr lang="ru-RU" sz="16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«С </a:t>
            </a: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оружием в руках - расстрелять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21" y="4797151"/>
            <a:ext cx="5543607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   «Народные 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выступления начались еще в то время, когда французы стояли в Москве, и заключались в постоянных нападениях на отряды, конвоировавшие провиантские обозы, вследствие чего доставка в армию всякого рода жизненных запасов безмерно </a:t>
            </a: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затруднялась»  - 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Верещагин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>
              <a:lnSpc>
                <a:spcPct val="1500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2" name="AutoShape 4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Не замай - Дай подойт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400"/>
            <a:ext cx="4272408" cy="6011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72000" y="190983"/>
            <a:ext cx="4572000" cy="5842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«Семен Архипович был старостой в одной из деревень Смоленской губернии. Семен Архипович собрал мир, и в присутствии батюшки было решено осведомиться у начальства, не будет ли ответа за убийство супостатов?  </a:t>
            </a: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Сомнение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их очень скоро было разрешено казацким офицером из партии Фигнера: он осведомил крестьян, что убийство неприятелей не только не будет поставлено в вину, но что еще сочтется в заслугу и даже </a:t>
            </a:r>
            <a:r>
              <a:rPr lang="ru-RU" sz="1400" i="1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наградится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Быстро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составился отряд </a:t>
            </a:r>
            <a:r>
              <a:rPr lang="ru-RU" sz="1400" i="1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партизанов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- крестьян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, и начальстве над ними было вверено старосте Семену.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Всего-навсего партия старосты Семена, действовавшая в числе нескольких сот человек, отправила на тот свет более 1500 да взяла в плен и сдала начальству около 2000 человек неприятеля» -  В. Верещагин.</a:t>
            </a: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309320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«Не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замай! - Дай подойти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2" name="AutoShape 4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2" name="Picture 2" descr="В штыки! Ура! Ур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7812"/>
            <a:ext cx="381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7736" y="6230381"/>
            <a:ext cx="2512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штыки! Ура! Ура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4092" y="332656"/>
            <a:ext cx="446449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ru-RU" sz="14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Мы были дети  1812 года. Принести в жертву все, даже самую жизнь, ради любви к Отечеству  было  сердечным   побуждением»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  М. </a:t>
            </a:r>
            <a:r>
              <a:rPr lang="ru-RU" sz="1400" i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Муравьев -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Апостол, декабрист,   участник Бородинской битвы. </a:t>
            </a:r>
          </a:p>
          <a:p>
            <a:pPr lvl="0" algn="ctr"/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Отечественная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война 1812 г. за­вершилась блестящей победой рус­ского оружия. История  еще раз доказала, что Россия непобедима. </a:t>
            </a:r>
            <a:endParaRPr lang="ru-RU" sz="14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4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Из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русского похода в Париж  возвратились лишь  2%  солдат  великой армии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Наполеона. </a:t>
            </a:r>
            <a:endParaRPr lang="ru-RU" sz="14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rugovorot.ru/published/publicdata/FOMINEUR19842RU7776KRUG/attachments/SC/products_pictures/16u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24944" cy="586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55976" y="188641"/>
            <a:ext cx="45365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«Про 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год, запечатлённый кровью, 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Когда под заревом Кремля,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Пылая местью и любовью,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Восстала русская земля,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Когда, </a:t>
            </a:r>
            <a:r>
              <a:rPr lang="ru-RU" sz="16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принёсши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безусловно,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Все жертвы на алтарь родной,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Единодушно, поголовно </a:t>
            </a:r>
            <a:b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Народ пошёл на смертный 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бой»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6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Пётр Вяземский. </a:t>
            </a:r>
            <a:endParaRPr lang="ru-RU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32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2" name="AutoShape 4" descr="В.В. Верещагин. В Кремле - пожар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616"/>
              </p:ext>
            </p:extLst>
          </p:nvPr>
        </p:nvGraphicFramePr>
        <p:xfrm>
          <a:off x="4605194" y="620688"/>
          <a:ext cx="7893496" cy="1561919"/>
        </p:xfrm>
        <a:graphic>
          <a:graphicData uri="http://schemas.openxmlformats.org/drawingml/2006/table">
            <a:tbl>
              <a:tblPr firstRow="1" firstCol="1" bandRow="1"/>
              <a:tblGrid>
                <a:gridCol w="7893496"/>
              </a:tblGrid>
              <a:tr h="1561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00558" y="468372"/>
            <a:ext cx="560174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Образ Бонапарта  дан в развитии: от великого Императора, овеянного славой до поверженного человека, ощутившего поражение и прочувствовавшего силу и коллективную ярость, ненависть русского народа. </a:t>
            </a:r>
          </a:p>
          <a:p>
            <a:pPr algn="ctr"/>
            <a:endParaRPr lang="ru-RU" sz="16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80198"/>
            <a:ext cx="31240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Наполеон в зимнем 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одеянии</a:t>
            </a:r>
          </a:p>
          <a:p>
            <a:pPr algn="ctr"/>
            <a:endParaRPr lang="ru-RU" b="1" i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i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Picture 2" descr="Ночной привал Великой ар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7" y="2012645"/>
            <a:ext cx="5848034" cy="387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139953" y="6104460"/>
            <a:ext cx="5004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«Ночной </a:t>
            </a: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привал 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Великой  армии»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tristarmedia.com/bestofrussia/images/napole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0" y="428819"/>
            <a:ext cx="251614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4596356"/>
            <a:ext cx="4572000" cy="16019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«Надменный, кто тебя подвигнул?</a:t>
            </a:r>
            <a:b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Кто обуял твой дивный ум?</a:t>
            </a:r>
            <a:b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Как сердца русских не постигнул</a:t>
            </a:r>
            <a:b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Ты с высоты отважных дум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?»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200" b="1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200" b="1" i="1" dirty="0">
                <a:latin typeface="Arial" pitchFamily="34" charset="0"/>
                <a:ea typeface="Times New Roman"/>
                <a:cs typeface="Arial" pitchFamily="34" charset="0"/>
              </a:rPr>
              <a:t>А</a:t>
            </a:r>
            <a:r>
              <a:rPr lang="ru-RU" sz="1200" b="1" i="1" dirty="0" smtClean="0">
                <a:latin typeface="Arial" pitchFamily="34" charset="0"/>
                <a:ea typeface="Times New Roman"/>
                <a:cs typeface="Arial" pitchFamily="34" charset="0"/>
              </a:rPr>
              <a:t>. С. Пушкин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ron.eduhmao.ru/img_5_2_5_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429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39952" y="840339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Василий Васильевич Верещагин (1842 – 1904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r>
              <a:rPr lang="ru-RU" sz="14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выдающийся русский живописец и литератор, известный художник – баталист.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В. В.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Верещагин принадлежит к числу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выдающихся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сынов России, крупнейших деятелей отечественной культуры, классиков русского реалистического искусства. </a:t>
            </a:r>
            <a:endParaRPr lang="ru-RU" sz="14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i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Замечательный живописец, он приобрел своим творчеством и деятельностью необычайно широкую известность и высокое международное признание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chnoconnect.ru/rpg/WebPict/fullpic/0111-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922"/>
            <a:ext cx="431482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928661"/>
            <a:ext cx="39937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Василий  Верещагин  </a:t>
            </a: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в</a:t>
            </a: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оспитанник 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кадетского корпуса, офицер, служил в Туркестане, в русско-турецкую войну был на Балканах, в самой гуще сражений под Плевной и </a:t>
            </a:r>
            <a:r>
              <a:rPr lang="ru-RU" sz="1400" i="1" dirty="0" err="1">
                <a:latin typeface="Arial" pitchFamily="34" charset="0"/>
                <a:ea typeface="Calibri"/>
                <a:cs typeface="Arial" pitchFamily="34" charset="0"/>
              </a:rPr>
              <a:t>Шипкой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ru-RU" sz="1400" i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Наотрез отказывался от всех званий, чинов и наград; единственный орден, который носил,— Георгиевский крест, полученный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за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храбрость в бою. </a:t>
            </a:r>
            <a:endParaRPr lang="ru-RU" sz="1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Смерть свою встретил, как солдат, </a:t>
            </a: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        на 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борту броненосца «Петропавловск», подорвавшегося в 1904 г. на мине </a:t>
            </a:r>
            <a:r>
              <a:rPr lang="ru-RU" sz="1400" i="1" dirty="0" smtClean="0">
                <a:latin typeface="Arial" pitchFamily="34" charset="0"/>
                <a:ea typeface="Calibri"/>
                <a:cs typeface="Arial" pitchFamily="34" charset="0"/>
              </a:rPr>
              <a:t>                 в </a:t>
            </a:r>
            <a:r>
              <a:rPr lang="ru-RU" sz="1400" i="1" dirty="0">
                <a:latin typeface="Arial" pitchFamily="34" charset="0"/>
                <a:ea typeface="Calibri"/>
                <a:cs typeface="Arial" pitchFamily="34" charset="0"/>
              </a:rPr>
              <a:t>Японском море. </a:t>
            </a:r>
          </a:p>
        </p:txBody>
      </p:sp>
    </p:spTree>
    <p:extLst>
      <p:ext uri="{BB962C8B-B14F-4D97-AF65-F5344CB8AC3E}">
        <p14:creationId xmlns:p14="http://schemas.microsoft.com/office/powerpoint/2010/main" val="3306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rlovu.ru/img/poverezhp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2427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39952" y="377605"/>
            <a:ext cx="476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В. В. Верещагин всю жизнь выступал как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страстный обличитель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войны.</a:t>
            </a:r>
          </a:p>
          <a:p>
            <a:pPr lvl="0" algn="just">
              <a:lnSpc>
                <a:spcPct val="150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«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Война войне» — девиз всей жизни и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творчества художника.</a:t>
            </a:r>
            <a:endParaRPr lang="ru-RU" sz="1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5122" name="Picture 2" descr="http://img-fotki.yandex.ru/get/27/95797431.8e/0_7f5f0_a6f6023f_-7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98" y="1772816"/>
            <a:ext cx="4464496" cy="291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288953" y="4797152"/>
            <a:ext cx="4464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«Апофеоз войны».  Посвящается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всем великим завоевателям, прошедшим, настоящим и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будущим»</a:t>
            </a:r>
            <a:r>
              <a:rPr lang="ru-RU" sz="1400" b="1" i="1" dirty="0"/>
              <a:t/>
            </a:r>
            <a:br>
              <a:rPr lang="ru-RU" sz="1400" b="1" i="1" dirty="0"/>
            </a:b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547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9951"/>
            <a:ext cx="4017085" cy="489473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6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600" i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Я еще не встречал человека, более меня влюбленного в матушку 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Русь. Я 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страстно люблю русского человека, русскую речь, русский склад ума, русскую красоту лиц, русские обычаи»</a:t>
            </a:r>
            <a:endParaRPr lang="ru-RU" sz="15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500" i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5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Я артист, который может и должен принести честь своей Родине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                      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Я чувствую в себе большую художественную силу, я еще не 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сделал          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 десятой доли того, что могу сделать. 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И 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я хочу всеми силами души это сделать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</a:p>
          <a:p>
            <a:pPr marL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П.И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Чайковский.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upload.wikimedia.org/wikipedia/commons/thumb/d/d7/Portr%C3%A4t_des_Komponisten_Pjotr_I._Tschaikowski_(1840-1893).jpg/220px-Portr%C3%A4t_des_Komponisten_Pjotr_I._Tschaikowski_(1840-189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3" y="620688"/>
            <a:ext cx="358258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5445224"/>
            <a:ext cx="3664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Петр Ильич Чайковский (1840-1893) – великий русский композитор, дирижер.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692696"/>
            <a:ext cx="3945077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Чайковский </a:t>
            </a:r>
            <a:r>
              <a:rPr lang="ru-RU" sz="15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любил Родину, жизнь, человека. </a:t>
            </a:r>
            <a:r>
              <a:rPr lang="ru-RU" sz="15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   В  своих произведениях </a:t>
            </a:r>
            <a:r>
              <a:rPr lang="ru-RU" sz="15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композитор </a:t>
            </a:r>
            <a:r>
              <a:rPr lang="ru-RU" sz="15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знакомил слушателей с особенностями русского общества, характерами людей,  картинами  природы</a:t>
            </a:r>
            <a:r>
              <a:rPr lang="ru-RU" sz="15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5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героическими страницами  </a:t>
            </a: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истории. </a:t>
            </a:r>
            <a:endParaRPr lang="ru-RU" sz="15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Торжественная увертюра «1812 год»  композитора П. Чайковского стала главным музыкальным символом  победы российского народа</a:t>
            </a:r>
            <a:r>
              <a:rPr lang="ru-RU" sz="15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Яркая и грандиозная музыка  правдиво рисовала сцены боя и  передавала разные эмоции людей ( от гнева,  при  объявлении войны, до ликования победы).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ru-RU" sz="15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783" y="4725144"/>
            <a:ext cx="8458681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Выводы: </a:t>
            </a:r>
            <a:endParaRPr lang="ru-RU" sz="1600" i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 descr="Памятник П.И.Чайковскому. 30 июля 2010 года. Москва, Пресненский. Большая Никитская улица: Чайковскому памятник. Памятник установлен перед зданием Московской консерватории, носящей имя композитора. Открыт в 1954 году (скульптор В.И.Мухина). Заказ на создание памятника в Москве Мухина получила еще в 1945 году. Первый вариант памятника не устроил госкомиссию. Через несколько лет, когда новая модель уже была отлита из бронзы и готова к установке, разрешение на открытие памятника долго не давали. А дальше случилось непоправимое: в 1953 году Мухина умирает, так и не дождавшись открытия монумента. Через год после смерти Веры Игнатьевны, ее учениками и соратниками памятник был открыт. Бронзовый Чайковский прекрасен! Однако специалисты-искусствоведы считают, что вдохновенная поза композитора не совсем соответствует действительности - не так в жизни работал великий композитор! Известны его слова: 'Вдохновение никогда не приходит ко мне само, я ежедневно сажусь за пюпитр и упорным трудом призываю к себе музу'. Памятник окамляют решетки в виде нотного стана с самыми известными произведениями Чайковско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3" y="580268"/>
            <a:ext cx="38481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4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80728"/>
            <a:ext cx="4176464" cy="439248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Увертюра  является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памятником  героическому прошлому нашей страны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и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ее самоотверженным героям. </a:t>
            </a: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Это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выдающееся произведение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знают даже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те, кто никогда не интересовался русской историей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>
              <a:lnSpc>
                <a:spcPct val="150000"/>
              </a:lnSpc>
              <a:buClr>
                <a:srgbClr val="9D90A0">
                  <a:lumMod val="75000"/>
                </a:srgbClr>
              </a:buClr>
              <a:buNone/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Торжественная увертюра «1812 год»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была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впервые исполнена в 1882 г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на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открытии и освящении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Храма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Христа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– Спасителя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 честь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70 - я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победы России в Отечественной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войне.          </a:t>
            </a:r>
            <a:endParaRPr lang="ru-RU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БОРОДИНСКОЕ СРАЖЕНИЕ (конец сражен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768"/>
            <a:ext cx="4583272" cy="571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26280" y="624345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ru-RU" sz="1400" b="1" i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В. Верещагин «</a:t>
            </a:r>
            <a:r>
              <a:rPr lang="ru-RU" sz="1400" b="1" i="1" dirty="0" smtClean="0">
                <a:latin typeface="Arial" pitchFamily="34" charset="0"/>
                <a:ea typeface="Calibri"/>
                <a:cs typeface="Arial" pitchFamily="34" charset="0"/>
              </a:rPr>
              <a:t>Конец Бородинского сражения»</a:t>
            </a:r>
            <a:endParaRPr lang="ru-RU" sz="1400" b="1" i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11761" y="4648890"/>
            <a:ext cx="6344296" cy="194846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 Храм Христа – Спасителя 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(архитектор К. А. Тон</a:t>
            </a: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) 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Calibri"/>
                <a:ea typeface="Calibri"/>
                <a:cs typeface="Times New Roman"/>
              </a:rPr>
              <a:t> 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Замысел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возведения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грандиозного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храма в честь победы над французами и изгнания их из России возник уже в 1812 г. В 1832 г. был принят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проект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храма Христа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Спасителя. Закладка была произведена  в 1839 г.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Росписи для храма были выполнены знаменитыми художниками, в том числе и В. В. Верещагиным. </a:t>
            </a:r>
          </a:p>
          <a:p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08520" y="404664"/>
            <a:ext cx="2520280" cy="4320480"/>
          </a:xfrm>
        </p:spPr>
        <p:txBody>
          <a:bodyPr/>
          <a:lstStyle/>
          <a:p>
            <a:pPr marL="1828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Средства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на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постройку храма собирали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во всех церквях России, из казны было выделено более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15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миллионов рублей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b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В двойных стенах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проложены коридоры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   в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которых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размещены 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177 мраморных  мемориальных плит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     с 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описаниями событий войны </a:t>
            </a: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400" b="0" i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хронологическом порядке</a:t>
            </a:r>
            <a:r>
              <a:rPr lang="ru-RU" sz="1400" b="0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http://www.hramy.ru/regions/r77/cao/hamovniki/hhs/hh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6516216" cy="438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121 (245x342, 32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11" y="2643292"/>
            <a:ext cx="3024336" cy="4043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99384" y="238020"/>
            <a:ext cx="55446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Calibri" pitchFamily="34" charset="0"/>
                <a:ea typeface="Times New Roman"/>
                <a:cs typeface="Calibri" pitchFamily="34" charset="0"/>
              </a:rPr>
              <a:t>Торжественная увертюра «</a:t>
            </a:r>
            <a:r>
              <a:rPr lang="ru-RU" sz="2000" i="1" dirty="0" smtClean="0">
                <a:latin typeface="Calibri" pitchFamily="34" charset="0"/>
                <a:ea typeface="Times New Roman"/>
                <a:cs typeface="Calibri" pitchFamily="34" charset="0"/>
              </a:rPr>
              <a:t>1812 год» </a:t>
            </a:r>
          </a:p>
          <a:p>
            <a:pPr algn="just"/>
            <a:endParaRPr lang="ru-RU" sz="2000" i="1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Чайковский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проявил себя не только как мастер психологических коллизий, но и как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живописец - баталист, создав историческое полотно о великой войне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подвиге русского народа. </a:t>
            </a:r>
          </a:p>
          <a:p>
            <a:endParaRPr lang="ru-RU" sz="1600" i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Рисунок 3" descr="��������� Чайковский Петр Ильич (Tchaikovsky Petr Ilyitch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29"/>
            <a:ext cx="3168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4637957"/>
            <a:ext cx="514111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Увертюра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«1812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год» так же с успехом  была исполнена                    8 августа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1882 г. в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Москве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во время Всероссийской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промышленно - художественной выставки .      Дирижировал И. К.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Альтани</a:t>
            </a:r>
            <a:r>
              <a:rPr lang="ru-RU" sz="2000" i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ru-RU" sz="2000" i="1" dirty="0">
              <a:solidFill>
                <a:prstClr val="black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310/124809266.102/0_76518_535e1e3e_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432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9940" y="476672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мае 1880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г. 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Чайковский получил заказ на сочинение увертюры торжественного характера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«Увертюра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будет очень громка, шумна, я писал ее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без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теплого чувства любви, и поэтому художественных достоинств в ней, вероятно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           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 будет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 - писал композитор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Н. Ф. фон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Мекк.</a:t>
            </a: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Но работа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его увлекла, так как  патриотические темы были близки композитору и  всегда живо волновали его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Осенью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1880 г.  работа была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за­вершена: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партитуре, изданной издателем П. </a:t>
            </a:r>
            <a:r>
              <a:rPr lang="ru-RU" sz="1400" i="1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Юргенсоном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было написано: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«Сочинил по случаю освящения Храма Спасителя Петр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Чайковский.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Каменка. 7-го ноября 1880 г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lvl="0"/>
            <a:endParaRPr lang="ru-RU" sz="16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endParaRPr lang="ru-RU" sz="16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6512511" cy="710952"/>
          </a:xfrm>
        </p:spPr>
        <p:txBody>
          <a:bodyPr/>
          <a:lstStyle/>
          <a:p>
            <a:pPr marL="45720" lvl="0" indent="0" algn="l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«Народ, не помнящий своего прошлого,</a:t>
            </a:r>
            <a:b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не имеет и будущего» - Уинстон  Черчилль.</a:t>
            </a:r>
            <a:r>
              <a:rPr lang="ru-RU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0152" y="260648"/>
            <a:ext cx="3203848" cy="512976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Бережное отношение к прошлому своего народа, к истории родной страны – задача всех последующих поколений.</a:t>
            </a:r>
          </a:p>
          <a:p>
            <a:pPr marL="45720" indent="0">
              <a:buNone/>
            </a:pPr>
            <a:endParaRPr lang="ru-RU" sz="15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Памятник «Защитникам земли русской»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  (скульптор А. </a:t>
            </a:r>
            <a:r>
              <a:rPr lang="ru-RU" sz="1400" i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Бичугов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)      в Парке Победы на Поклонной горе   в Москве.</a:t>
            </a:r>
            <a:endParaRPr lang="ru-RU" sz="1400" i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Рисунок 3" descr="I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688632" cy="512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81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692696"/>
            <a:ext cx="3672408" cy="2376264"/>
          </a:xfrm>
        </p:spPr>
        <p:txBody>
          <a:bodyPr>
            <a:normAutofit/>
          </a:bodyPr>
          <a:lstStyle/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Чайковский часто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выезжал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за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границу    и в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имения своих друзей  или к сестре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А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И. Давыдовой на Украину, в Каменку. Зачастую эти поездки становились источником творческого вдохновения.</a:t>
            </a:r>
          </a:p>
          <a:p>
            <a:endParaRPr lang="ru-RU" dirty="0"/>
          </a:p>
        </p:txBody>
      </p:sp>
      <p:pic>
        <p:nvPicPr>
          <p:cNvPr id="6" name="Picture 2" descr="http://dneprtur.info/pictures/kam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 bwMode="auto">
          <a:xfrm>
            <a:off x="169370" y="332656"/>
            <a:ext cx="4752528" cy="357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dneprtur.info/pictures/k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 bwMode="auto">
          <a:xfrm>
            <a:off x="4921898" y="3573016"/>
            <a:ext cx="4114800" cy="312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7504" y="4581128"/>
            <a:ext cx="4716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Проживая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 имении сестры, где были живы воспоминания о ее прежних обитателях – героях войны Раевских, Волконских, Давыдовых, композитор создал У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вертюру   «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1812 год».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4129922"/>
            <a:ext cx="3331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Каменка -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имение Давыдовых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1363" y="3861048"/>
            <a:ext cx="4269109" cy="25812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 музыке переданы и правда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исторических событий и эмоциональные переживания людей того времени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При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помощи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средств выразительности            и особенностей 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музыкальной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формы,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автору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удалось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1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описать этапы войны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(вторжение Наполеона в Россию, Бородинское сражение, победа русской армии), </a:t>
            </a:r>
            <a:r>
              <a:rPr lang="ru-RU" sz="1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воспеть героев, передать чувства народа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 разные исторические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моменты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ru-RU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388660" cy="213951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.obozrevatel.ua/8/1274050/gallery/8770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8247"/>
            <a:ext cx="4601716" cy="340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9792" y="476672"/>
            <a:ext cx="4144175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Торжественная увертюра «1812 год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предназначена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исполнения в больших помещениях или на открытом воздухе. </a:t>
            </a:r>
            <a:endParaRPr lang="ru-RU" sz="1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Это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монументальная, программно – симфоническая  пьеса написана для исполнения большим составом оркестра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с усиленной группой ударных (большие колокола, барабан, для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изображения пушечных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выстрелов, иногда с настоящими залпами)    и  инструментами военного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оркестра. </a:t>
            </a:r>
          </a:p>
        </p:txBody>
      </p:sp>
      <p:pic>
        <p:nvPicPr>
          <p:cNvPr id="7" name="Рисунок 6" descr="Описание: Молебен перед Бородинским сражением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2" y="3068960"/>
            <a:ext cx="4144175" cy="290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9792" y="6165304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Молебен накануне Бородинского сражения. Цветная литография с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Н.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Самокиша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6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6311/124809266.102/0_76519_7ec3ed4a_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00399" cy="526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92156" y="334418"/>
            <a:ext cx="497233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Публика с восторгом приняла увертюру. Она была        с успехом исполнена в городах России и за рубежом.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 В 1885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г. Балакирев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исполнил ее на открытии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памятника Глинке в Смоленске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Увертюра звучала и в 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советское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время ( гимн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царской России,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заменяли 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оркестровым вариантом хора «Славься»  из оперы  Глинки «Иван Сусанин» («Жизнь за царя»).  </a:t>
            </a: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настоящее время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с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успехом исполняется во всем мире.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Увертюра звучит  даже на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ежегодном выпускном параде австралийской академии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сил обороны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 в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Канберре и в  День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Независимости США. Её включают и в современные сериалы, фильмы,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постановки.</a:t>
            </a:r>
            <a:endParaRPr lang="ru-RU" sz="14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3668" y="537321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i="1" u="sng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u="sng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Но особо вдохновенно она звучит на торжествах                              в России, передавая силу духа российского народа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5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908720"/>
            <a:ext cx="3851920" cy="29173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Двенадцатый год, потрясший всю Россию, пробудил ее спящие силы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              и   открыл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ней новые, дотоле неизвестные источники сил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...           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возбудил народное сознание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и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народную гордость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…»</a:t>
            </a:r>
          </a:p>
          <a:p>
            <a:r>
              <a:rPr lang="ru-RU" i="1" dirty="0" smtClean="0">
                <a:latin typeface="Arial" pitchFamily="34" charset="0"/>
                <a:ea typeface="Calibri"/>
                <a:cs typeface="Arial" pitchFamily="34" charset="0"/>
              </a:rPr>
              <a:t>                                        В. Белинский.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P05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77"/>
            <a:ext cx="4878269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19" y="5013176"/>
            <a:ext cx="7632849" cy="1440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558" y="5085184"/>
            <a:ext cx="756084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Arial"/>
                <a:ea typeface="Calibri"/>
                <a:cs typeface="Times New Roman"/>
              </a:rPr>
              <a:t>Памятник </a:t>
            </a:r>
            <a:r>
              <a:rPr lang="ru-RU" sz="1400" i="1" dirty="0" smtClean="0">
                <a:latin typeface="Arial"/>
                <a:ea typeface="Calibri"/>
                <a:cs typeface="Times New Roman"/>
              </a:rPr>
              <a:t>«Михаилу  Кутузову </a:t>
            </a:r>
            <a:r>
              <a:rPr lang="ru-RU" sz="1400" i="1" dirty="0">
                <a:latin typeface="Arial"/>
                <a:ea typeface="Calibri"/>
                <a:cs typeface="Times New Roman"/>
              </a:rPr>
              <a:t>и славным сынам русского народа, одержавшим победу </a:t>
            </a:r>
            <a:r>
              <a:rPr lang="ru-RU" sz="1400" i="1" dirty="0" smtClean="0">
                <a:latin typeface="Arial"/>
                <a:ea typeface="Calibri"/>
                <a:cs typeface="Times New Roman"/>
              </a:rPr>
              <a:t>       в </a:t>
            </a:r>
            <a:r>
              <a:rPr lang="ru-RU" sz="1400" i="1" dirty="0">
                <a:latin typeface="Arial"/>
                <a:ea typeface="Calibri"/>
                <a:cs typeface="Times New Roman"/>
              </a:rPr>
              <a:t>Отечественной войне 1812 </a:t>
            </a:r>
            <a:r>
              <a:rPr lang="ru-RU" sz="1400" i="1" dirty="0" smtClean="0">
                <a:latin typeface="Arial"/>
                <a:ea typeface="Calibri"/>
                <a:cs typeface="Times New Roman"/>
              </a:rPr>
              <a:t>г» (скульптор </a:t>
            </a:r>
            <a:r>
              <a:rPr lang="ru-RU" sz="1400" i="1" dirty="0" err="1" smtClean="0">
                <a:latin typeface="Arial"/>
                <a:ea typeface="Calibri"/>
                <a:cs typeface="Times New Roman"/>
              </a:rPr>
              <a:t>Н.Томский</a:t>
            </a:r>
            <a:r>
              <a:rPr lang="ru-RU" sz="1400" i="1" dirty="0" smtClean="0">
                <a:latin typeface="Arial"/>
                <a:ea typeface="Calibri"/>
                <a:cs typeface="Times New Roman"/>
              </a:rPr>
              <a:t>, 1973г.).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Arial"/>
                <a:ea typeface="Calibri"/>
                <a:cs typeface="Times New Roman"/>
              </a:rPr>
              <a:t> Здесь изображены офицеры, солдаты, проявившие себя в Бородинской битве             и ополченцы. Большинство имеет портретное сходство с героями войны 1812 года.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4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224" y="116632"/>
            <a:ext cx="3748700" cy="2525631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</a:pP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i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>
              <a:buClr>
                <a:srgbClr val="9D90A0">
                  <a:lumMod val="75000"/>
                </a:srgbClr>
              </a:buClr>
            </a:pPr>
            <a:r>
              <a:rPr lang="ru-RU" sz="1600" b="1" i="1" dirty="0" smtClean="0">
                <a:solidFill>
                  <a:schemeClr val="tx1"/>
                </a:solidFill>
                <a:latin typeface="Arial"/>
              </a:rPr>
              <a:t>Фрагменты памятника:</a:t>
            </a:r>
            <a:r>
              <a:rPr lang="ru-RU" sz="1600" b="1" dirty="0">
                <a:solidFill>
                  <a:srgbClr val="9DA5B3"/>
                </a:solidFill>
                <a:latin typeface="Arial"/>
              </a:rPr>
              <a:t> </a:t>
            </a:r>
            <a:endParaRPr lang="ru-RU" sz="1600" b="1" dirty="0" smtClean="0">
              <a:solidFill>
                <a:srgbClr val="9DA5B3"/>
              </a:solidFill>
              <a:latin typeface="Arial"/>
            </a:endParaRPr>
          </a:p>
          <a:p>
            <a:pPr marL="45720" lvl="0">
              <a:buClr>
                <a:srgbClr val="9D90A0">
                  <a:lumMod val="75000"/>
                </a:srgbClr>
              </a:buClr>
            </a:pPr>
            <a:endParaRPr lang="ru-RU" sz="1600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IMGP058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32" y="188640"/>
            <a:ext cx="4621064" cy="313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P058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" y="3038697"/>
            <a:ext cx="422393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7224" y="591339"/>
            <a:ext cx="4127400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endParaRPr lang="ru-RU" sz="1600" i="1" u="sng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Полководцы</a:t>
            </a:r>
            <a:r>
              <a:rPr lang="ru-RU" sz="1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Багратион, Барклай де Толли, Дохтуров, Тучков, Раевский, </a:t>
            </a:r>
            <a:r>
              <a:rPr lang="ru-RU" sz="1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Кутайсов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Ермолов, </a:t>
            </a:r>
            <a:r>
              <a:rPr lang="ru-RU" sz="1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Неверовский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Лихачев, Коновницын,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Платов.</a:t>
            </a: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9720" y="4077072"/>
            <a:ext cx="439248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90A0">
                  <a:lumMod val="75000"/>
                </a:srgbClr>
              </a:buClr>
              <a:buSzPct val="130000"/>
            </a:pPr>
            <a:r>
              <a:rPr lang="ru-RU" sz="1400" b="1" i="1" dirty="0">
                <a:latin typeface="Arial" pitchFamily="34" charset="0"/>
                <a:ea typeface="Times New Roman"/>
                <a:cs typeface="Arial" pitchFamily="34" charset="0"/>
              </a:rPr>
              <a:t>Солдаты: </a:t>
            </a:r>
            <a:r>
              <a:rPr lang="ru-RU" sz="1400" i="1" dirty="0" err="1">
                <a:latin typeface="Arial" pitchFamily="34" charset="0"/>
                <a:ea typeface="Times New Roman"/>
                <a:cs typeface="Arial" pitchFamily="34" charset="0"/>
              </a:rPr>
              <a:t>Сеславин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, Матвеев, Павлов, Золотов, Алексеев, Ручкин, Коренной, Михайлов,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а также гусар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400" i="1" dirty="0" err="1">
                <a:latin typeface="Arial" pitchFamily="34" charset="0"/>
                <a:ea typeface="Times New Roman"/>
                <a:cs typeface="Arial" pitchFamily="34" charset="0"/>
              </a:rPr>
              <a:t>долмане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и казак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в папахе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          со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шлыком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- представители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русской легкой кавалерии,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которые на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Отечественной войне всегда были рядом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i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4644"/>
            <a:ext cx="3096344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229168"/>
            <a:ext cx="3686138" cy="172011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600" i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В летопись героев войны 1812 года навечно вписаны имена выдающихся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(известных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безымянных)  полководцев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 генералов,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солдат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крестьян – славных сынов России.</a:t>
            </a:r>
            <a:endParaRPr lang="ru-RU" sz="1400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09" y="4509120"/>
            <a:ext cx="4320479" cy="158417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9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900" i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900" i="1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1" name="Picture 2" descr="Фрагмент памятника М.И. Кутузову. 25 ноября 2007 года. Москва, Дорогомилово. Кутузовский проспект: Кутузову памятник. Перед панорамой 'Бородинская битва'. На памятнике надпись: 'Михаилу Илларионовичу Кутузову. Славным сынам русского народа, одержавшим победу в Отечественной войне 1812 года'. Авторы памятника скульптор Н.В.Томский и архитектор Л.Г.Голубовск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16" y="3072133"/>
            <a:ext cx="4968552" cy="372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9509" y="3490504"/>
            <a:ext cx="3456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>
                <a:latin typeface="Arial" pitchFamily="34" charset="0"/>
                <a:ea typeface="Times New Roman"/>
                <a:cs typeface="Arial" pitchFamily="34" charset="0"/>
              </a:rPr>
              <a:t>Партизаны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: Фигнер, Курин, Давыдов, Кожина,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Стулов.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113315"/>
            <a:ext cx="4248475" cy="317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621900" y="476672"/>
            <a:ext cx="43204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 первых дней войны началось формирование народного ополчения, которое  формировалось, главным образом, из крестьян. 6 июля 1812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г.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император Александр I-й издал Манифест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о </a:t>
            </a: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создании ополчения и ополченских округов. Этот процесс продемонстрировал массовый патриотизм русского народа.  </a:t>
            </a:r>
            <a:endParaRPr lang="ru-RU" sz="1400" i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4807"/>
            <a:ext cx="3636085" cy="1733299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САМАРА И САМАРЦЫ В ОТЕЧЕСТВЕННОЙ ВОЙНЕ </a:t>
            </a:r>
            <a:r>
              <a:rPr lang="ru-RU" sz="18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1812 года</a:t>
            </a:r>
            <a:r>
              <a:rPr lang="ru-RU" sz="7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7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</a:br>
            <a:endParaRPr lang="ru-RU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313" y="2295321"/>
            <a:ext cx="6791622" cy="15395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Жители 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нашего края воевали с врагом в составе Поволжского ополчения и регулярной 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армии. Среди 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них генерал-майор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И. П. </a:t>
            </a:r>
            <a:r>
              <a:rPr lang="ru-RU" sz="4300" b="1" i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Кульнев</a:t>
            </a:r>
            <a:r>
              <a:rPr lang="ru-RU" sz="4300" b="1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r>
              <a:rPr lang="ru-RU" sz="43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генерал</a:t>
            </a:r>
            <a:r>
              <a:rPr lang="ru-RU" sz="43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4300" b="1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Пяткин</a:t>
            </a:r>
            <a:r>
              <a:rPr lang="ru-RU" sz="43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r>
              <a:rPr lang="ru-RU" sz="4300" b="1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полковник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Ф. В. Самарин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генерал- лейтенант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С. Д. Урусов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подполковник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И. Н. Скобелев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подпоручик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И. П. Ураев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капитан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М. С. Шимановский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майор </a:t>
            </a:r>
            <a:r>
              <a:rPr lang="ru-RU" sz="4300" b="1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В. Ф. </a:t>
            </a:r>
            <a:r>
              <a:rPr lang="ru-RU" sz="4300" b="1" i="1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Калуцкий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поручики </a:t>
            </a:r>
            <a:r>
              <a:rPr lang="ru-RU" sz="4300" b="1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А. Н. Григоров и Н. В. </a:t>
            </a:r>
            <a:r>
              <a:rPr lang="ru-RU" sz="4300" b="1" i="1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Рычков</a:t>
            </a:r>
            <a:r>
              <a:rPr lang="ru-RU" sz="4300" b="1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43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др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4300" i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Самара обеспечивала ополчение продовольствием и вооружением.</a:t>
            </a:r>
            <a:endParaRPr lang="ru-RU" sz="4300" i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2" y="217758"/>
            <a:ext cx="2661177" cy="199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Объект 6" descr="http://gazeta1812.edusite.ru/images/medal--vpamyat-otechestvennoyvoynyi1812goda-serebryanayaavers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02390"/>
            <a:ext cx="1692721" cy="200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gazeta1812.edusite.ru/images/medal--vpamyat-otechestvennoyvoynyi1812goda-serebryanayarever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348880"/>
            <a:ext cx="1692721" cy="209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enisdavyd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3" y="3861048"/>
            <a:ext cx="2389866" cy="276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7020272" y="4653136"/>
            <a:ext cx="21237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Все участники Отечественной войны и заграничных походов были награждены боевой серебряной медалью «1812 год» на голубой Андреевской ленте.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916370"/>
            <a:ext cx="4032448" cy="29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Г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ерой войны, поэт 1812 года </a:t>
            </a:r>
            <a:r>
              <a:rPr lang="ru-RU" sz="1400" b="1" i="1" dirty="0" smtClean="0">
                <a:latin typeface="Arial" pitchFamily="34" charset="0"/>
                <a:ea typeface="Times New Roman"/>
                <a:cs typeface="Arial" pitchFamily="34" charset="0"/>
              </a:rPr>
              <a:t>Д. </a:t>
            </a:r>
            <a:r>
              <a:rPr lang="ru-RU" sz="1400" b="1" i="1" dirty="0">
                <a:latin typeface="Arial" pitchFamily="34" charset="0"/>
                <a:ea typeface="Times New Roman"/>
                <a:cs typeface="Arial" pitchFamily="34" charset="0"/>
              </a:rPr>
              <a:t>Давыдов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– наш земляк. После войны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поселился в селе Маза </a:t>
            </a:r>
            <a:r>
              <a:rPr lang="ru-RU" sz="1400" i="1" dirty="0" err="1">
                <a:latin typeface="Arial" pitchFamily="34" charset="0"/>
                <a:ea typeface="Times New Roman"/>
                <a:cs typeface="Arial" pitchFamily="34" charset="0"/>
              </a:rPr>
              <a:t>Сызранского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уезда. Построил школу, помогал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нуждающимся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, работал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над воспоминаниями об Отечественной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войне   и ее героях.</a:t>
            </a:r>
          </a:p>
          <a:p>
            <a:pPr indent="228600">
              <a:spcAft>
                <a:spcPts val="0"/>
              </a:spcAft>
            </a:pP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Давыдов – создатель  военных  записок 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«О партизанской войне», «Занятие Дрездена», «Мороз ли истребил французскую армию в 1812 году</a:t>
            </a:r>
            <a:r>
              <a:rPr lang="ru-RU" sz="1400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?».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76672"/>
            <a:ext cx="6472808" cy="55446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РАССУЖДАЕМ, ОБЪЯСНЯЕМ</a:t>
            </a:r>
          </a:p>
          <a:p>
            <a:pPr marL="45720" indent="0">
              <a:buNone/>
            </a:pPr>
            <a:endParaRPr lang="ru-RU" sz="1600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Что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такое Родина? </a:t>
            </a: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Какая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она?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(опишите, подберите слова).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Почему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человек защищает свою Родину? </a:t>
            </a: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Каждый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ли способен на героический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поступок? 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Назовите имена героев.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Чувство любви к Родине, героизм и  патриотизм присуще всем людям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Если ты не воин,  как тогда ты можешь проявить подобные чувства? </a:t>
            </a:r>
          </a:p>
        </p:txBody>
      </p:sp>
    </p:spTree>
    <p:extLst>
      <p:ext uri="{BB962C8B-B14F-4D97-AF65-F5344CB8AC3E}">
        <p14:creationId xmlns:p14="http://schemas.microsoft.com/office/powerpoint/2010/main" val="41862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048672"/>
          </a:xfrm>
        </p:spPr>
        <p:txBody>
          <a:bodyPr>
            <a:normAutofit fontScale="70000" lnSpcReduction="20000"/>
          </a:bodyPr>
          <a:lstStyle/>
          <a:p>
            <a:pPr marL="45720" lvl="0" indent="0" fontAlgn="base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endParaRPr lang="ru-RU" sz="17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Родина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… Мы ей обязаны нашими силами, и вдохно­вением, и радостями.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0" fontAlgn="base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0" algn="r" fontAlgn="base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Л. Блок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0" fontAlgn="base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Радостно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и почетно умереть за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Отечество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Гораций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Рану, нанесенную Родине, каждый из нас ощущает в глубине своего сердца.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В. Гюго</a:t>
            </a:r>
            <a:endParaRPr lang="ru-RU" sz="17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Нет у человека ничего прекраснее и дороже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Родины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Человек без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Родины 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— нищий человек.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Якуб</a:t>
            </a: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Колас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Патриот 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тот, кто в самые трудные минуты для 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Роди­ны 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берется за самые трудные дела.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А. Павленко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Нет! Человеку нельзя жить без Р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одины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как нельзя жить без сердца.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</a:t>
            </a: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Г. </a:t>
            </a:r>
            <a:r>
              <a:rPr lang="ru-RU" sz="17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Паустовский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Россия без каждого из нас обойтись может, по никто из нас без нее не может обойтись.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И. С. Тургенев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Высочайший</a:t>
            </a:r>
            <a:r>
              <a:rPr lang="ru-RU" sz="17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патриотизм — страстное, беспредель­ное желание блага Родине.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Г. Чернышевский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 спрашивай, что твоя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Родина 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может сделать для тебя, — спроси, что ты можешь сделать для своей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Родины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r" fontAlgn="base"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17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                                                          </a:t>
            </a: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</a:t>
            </a:r>
            <a:r>
              <a:rPr lang="ru-RU" sz="17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Джон </a:t>
            </a:r>
            <a:r>
              <a:rPr lang="ru-RU" sz="1700" b="1" i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Кеннеди</a:t>
            </a:r>
            <a:endParaRPr lang="ru-RU" sz="1700" i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415990"/>
            <a:ext cx="3744416" cy="425455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70000"/>
              </a:lnSpc>
              <a:buClr>
                <a:srgbClr val="9D90A0">
                  <a:lumMod val="75000"/>
                </a:srgbClr>
              </a:buClr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Arial"/>
                <a:ea typeface="Times New Roman"/>
              </a:rPr>
              <a:t>Обобщение </a:t>
            </a:r>
            <a:r>
              <a:rPr lang="ru-RU" sz="1600" i="1" dirty="0" err="1" smtClean="0">
                <a:solidFill>
                  <a:prstClr val="black"/>
                </a:solidFill>
                <a:latin typeface="Arial"/>
                <a:ea typeface="Times New Roman"/>
              </a:rPr>
              <a:t>синквейна</a:t>
            </a:r>
            <a:r>
              <a:rPr lang="ru-RU" sz="1600" b="1" i="1" dirty="0" smtClean="0">
                <a:solidFill>
                  <a:prstClr val="black"/>
                </a:solidFill>
                <a:latin typeface="Arial"/>
                <a:ea typeface="Times New Roman"/>
              </a:rPr>
              <a:t>:</a:t>
            </a:r>
            <a:endParaRPr lang="ru-RU" sz="1600" b="1" i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Человек</a:t>
            </a:r>
            <a:r>
              <a:rPr lang="ru-RU" sz="1600" i="1" dirty="0">
                <a:solidFill>
                  <a:schemeClr val="tx1"/>
                </a:solidFill>
                <a:latin typeface="Arial"/>
                <a:ea typeface="Times New Roman"/>
              </a:rPr>
              <a:t>,  </a:t>
            </a:r>
            <a:r>
              <a:rPr lang="ru-RU" sz="1600" b="1" i="1" dirty="0">
                <a:solidFill>
                  <a:schemeClr val="tx1"/>
                </a:solidFill>
                <a:latin typeface="Arial"/>
                <a:ea typeface="Times New Roman"/>
              </a:rPr>
              <a:t>любящий</a:t>
            </a:r>
            <a:r>
              <a:rPr lang="ru-RU" sz="1600" i="1" dirty="0">
                <a:solidFill>
                  <a:schemeClr val="tx1"/>
                </a:solidFill>
                <a:latin typeface="Arial"/>
                <a:ea typeface="Times New Roman"/>
              </a:rPr>
              <a:t>    свою прекрасную  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Родину, </a:t>
            </a:r>
            <a:r>
              <a:rPr lang="ru-RU" sz="1600" b="1" i="1" dirty="0">
                <a:solidFill>
                  <a:schemeClr val="tx1"/>
                </a:solidFill>
                <a:latin typeface="Arial"/>
                <a:ea typeface="Times New Roman"/>
              </a:rPr>
              <a:t>с</a:t>
            </a:r>
            <a:r>
              <a:rPr lang="ru-RU" sz="1600" b="1" i="1" dirty="0" smtClean="0">
                <a:solidFill>
                  <a:schemeClr val="tx1"/>
                </a:solidFill>
                <a:latin typeface="Arial"/>
                <a:ea typeface="Times New Roman"/>
              </a:rPr>
              <a:t>озидающий</a:t>
            </a:r>
            <a:r>
              <a:rPr lang="ru-RU" sz="1600" b="1" i="1" dirty="0">
                <a:solidFill>
                  <a:schemeClr val="tx1"/>
                </a:solidFill>
                <a:latin typeface="Arial"/>
                <a:ea typeface="Times New Roman"/>
              </a:rPr>
              <a:t>,  </a:t>
            </a:r>
            <a:r>
              <a:rPr lang="ru-RU" sz="1600" i="1" dirty="0">
                <a:solidFill>
                  <a:schemeClr val="tx1"/>
                </a:solidFill>
                <a:latin typeface="Arial"/>
                <a:ea typeface="Times New Roman"/>
              </a:rPr>
              <a:t>живущий  во благо  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Родины</a:t>
            </a:r>
            <a:r>
              <a:rPr lang="ru-RU" sz="1600" i="1" dirty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/>
                <a:ea typeface="Times New Roman"/>
              </a:rPr>
              <a:t>о</a:t>
            </a:r>
            <a:r>
              <a:rPr lang="ru-RU" sz="1600" b="1" i="1" dirty="0" smtClean="0">
                <a:solidFill>
                  <a:schemeClr val="tx1"/>
                </a:solidFill>
                <a:latin typeface="Arial"/>
                <a:ea typeface="Times New Roman"/>
              </a:rPr>
              <a:t>тдающий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/>
                <a:ea typeface="Times New Roman"/>
              </a:rPr>
              <a:t>жизнь</a:t>
            </a:r>
            <a:r>
              <a:rPr lang="ru-RU" sz="1600" i="1" dirty="0">
                <a:solidFill>
                  <a:schemeClr val="tx1"/>
                </a:solidFill>
                <a:latin typeface="Arial"/>
                <a:ea typeface="Times New Roman"/>
              </a:rPr>
              <a:t> за 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Родину -</a:t>
            </a:r>
            <a:endParaRPr lang="ru-RU" sz="1600" i="1" dirty="0">
              <a:solidFill>
                <a:schemeClr val="tx1"/>
              </a:solidFill>
              <a:latin typeface="Arial"/>
              <a:ea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600" i="1" u="sng" dirty="0" smtClean="0">
                <a:solidFill>
                  <a:prstClr val="black"/>
                </a:solidFill>
                <a:latin typeface="Arial"/>
                <a:ea typeface="Times New Roman"/>
              </a:rPr>
              <a:t>патриот,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  <a:r>
              <a:rPr lang="ru-RU" sz="1600" i="1" u="sng" dirty="0" smtClean="0">
                <a:solidFill>
                  <a:schemeClr val="tx1"/>
                </a:solidFill>
                <a:latin typeface="Arial"/>
                <a:ea typeface="Times New Roman"/>
              </a:rPr>
              <a:t>герой,</a:t>
            </a: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sz="1600" i="1" u="sng" dirty="0" smtClean="0">
                <a:solidFill>
                  <a:schemeClr val="tx1"/>
                </a:solidFill>
                <a:latin typeface="Arial"/>
                <a:ea typeface="Times New Roman"/>
              </a:rPr>
              <a:t>гражданин,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Arial"/>
                <a:ea typeface="Times New Roman"/>
              </a:rPr>
              <a:t>  </a:t>
            </a:r>
            <a:r>
              <a:rPr lang="ru-RU" sz="1600" i="1" u="sng" dirty="0" smtClean="0">
                <a:solidFill>
                  <a:schemeClr val="tx1"/>
                </a:solidFill>
                <a:latin typeface="Arial"/>
                <a:ea typeface="Times New Roman"/>
              </a:rPr>
              <a:t>сын </a:t>
            </a:r>
            <a:r>
              <a:rPr lang="ru-RU" sz="1600" i="1" u="sng" dirty="0">
                <a:solidFill>
                  <a:schemeClr val="tx1"/>
                </a:solidFill>
                <a:latin typeface="Arial"/>
                <a:ea typeface="Times New Roman"/>
              </a:rPr>
              <a:t>России</a:t>
            </a:r>
            <a:r>
              <a:rPr lang="ru-RU" sz="1400" i="1" u="sng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8848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>
                <a:latin typeface="Arial"/>
                <a:ea typeface="Times New Roman"/>
              </a:rPr>
              <a:t>Во все времена </a:t>
            </a:r>
            <a:r>
              <a:rPr lang="ru-RU" sz="1400" i="1" dirty="0" smtClean="0">
                <a:latin typeface="Arial"/>
                <a:ea typeface="Times New Roman"/>
              </a:rPr>
              <a:t> воины защищали  землю русскую, совершали </a:t>
            </a:r>
            <a:r>
              <a:rPr lang="ru-RU" sz="1400" i="1" dirty="0">
                <a:latin typeface="Arial"/>
                <a:ea typeface="Times New Roman"/>
              </a:rPr>
              <a:t>подвиги во славу Родины</a:t>
            </a:r>
            <a:r>
              <a:rPr lang="ru-RU" sz="1400" i="1" dirty="0" smtClean="0">
                <a:latin typeface="Arial"/>
                <a:ea typeface="Times New Roman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Arial"/>
                <a:ea typeface="Times New Roman"/>
              </a:rPr>
              <a:t>Их прославляли и  называли сынами России.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Arial"/>
                <a:ea typeface="Times New Roman"/>
              </a:rPr>
              <a:t> Кто же  они? Составьте портрет такого человека.</a:t>
            </a:r>
          </a:p>
        </p:txBody>
      </p:sp>
      <p:pic>
        <p:nvPicPr>
          <p:cNvPr id="7172" name="Picture 4" descr="http://pushenco.narod2.ru/georgievskaya_lenta/ge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0" y="1951757"/>
            <a:ext cx="4638720" cy="302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37660" y="5319238"/>
            <a:ext cx="466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buNone/>
            </a:pPr>
            <a:r>
              <a:rPr lang="ru-RU" i="1" dirty="0" smtClean="0">
                <a:latin typeface="Arial"/>
                <a:ea typeface="Times New Roman"/>
              </a:rPr>
              <a:t>Георгиевская лента – символ доблести</a:t>
            </a:r>
            <a:endParaRPr lang="ru-RU" i="1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76672"/>
            <a:ext cx="6472808" cy="55446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РАССУЖДАЕМ, ОБЪЯСНЯЕМ</a:t>
            </a:r>
          </a:p>
          <a:p>
            <a:pPr marL="45720" indent="0">
              <a:buNone/>
            </a:pPr>
            <a:endParaRPr lang="ru-RU" sz="1600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Что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такое Родина? </a:t>
            </a: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Какая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она?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(опишите, подберите слова).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Почему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человек защищает свою Родину? </a:t>
            </a: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Каждый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ли способен на героический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поступок? 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Назовите имена героев.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Чувство любви к Родине, героизм и  патриотизм присуще всем людям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" indent="0">
              <a:buNone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Если ты не воин,  как тогда ты можешь проявить подобные чувства? </a:t>
            </a:r>
          </a:p>
        </p:txBody>
      </p:sp>
    </p:spTree>
    <p:extLst>
      <p:ext uri="{BB962C8B-B14F-4D97-AF65-F5344CB8AC3E}">
        <p14:creationId xmlns:p14="http://schemas.microsoft.com/office/powerpoint/2010/main" val="38386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10800000" flipV="1">
            <a:off x="395536" y="260648"/>
            <a:ext cx="8568952" cy="612068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5600" b="1" i="1" kern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Литература</a:t>
            </a:r>
            <a:endParaRPr lang="ru-RU" sz="5600" i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4000" b="1" i="1" kern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40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1. Бенедиктов Н.,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Бенедиктова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Н., Е.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Базурина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Словарь русской истории. – Нижний Новгород: Три Богатыря, 1998   </a:t>
            </a:r>
            <a:endParaRPr lang="ru-RU" sz="40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 smtClean="0"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Блинова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С. Г., Мельникова В. М., Филина М. Д. Пушкин и его время. – М.: Терра, 1997 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3.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Владченко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Н. Л.,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Приседская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И. В. Историческое досье. – Донецк: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Сталкер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, 1997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4.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Лубченков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Ю. Война 1812 года. – М.: Белый город, 2006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 smtClean="0">
                <a:latin typeface="Arial" pitchFamily="34" charset="0"/>
                <a:ea typeface="Times New Roman"/>
                <a:cs typeface="Arial" pitchFamily="34" charset="0"/>
              </a:rPr>
              <a:t>5. 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Носков А. И. Прикосновение к прошлому. – Самара: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СамГЭУ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, 2006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6.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Рапацкая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Л. А. История русской музыки от Древней Руси до «серебряного 7. века». – М.: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Владос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, 2001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8. </a:t>
            </a:r>
            <a:r>
              <a:rPr lang="ru-RU" sz="4000" i="1" dirty="0" err="1">
                <a:latin typeface="Arial" pitchFamily="34" charset="0"/>
                <a:ea typeface="Times New Roman"/>
                <a:cs typeface="Arial" pitchFamily="34" charset="0"/>
              </a:rPr>
              <a:t>Тутунов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 В. И. История военной музыки России. – М.: Музыка, 2005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9. Энциклопедический словарь юного музыканта. М.: Педагогика, 1985.</a:t>
            </a:r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4800" b="1" i="1" kern="1600" dirty="0" smtClean="0">
                <a:latin typeface="Arial" pitchFamily="34" charset="0"/>
                <a:ea typeface="Times New Roman"/>
                <a:cs typeface="Arial" pitchFamily="34" charset="0"/>
              </a:rPr>
              <a:t>Интернет-ресурсы</a:t>
            </a:r>
            <a:endParaRPr lang="ru-RU" sz="48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4000" b="1" i="1" kern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40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1.1812 Интернет проект / 1812// Сайт 1812 [Электронный ресурс].- Режим доступа: </a:t>
            </a:r>
            <a:r>
              <a:rPr lang="ru-RU" sz="40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www.museum.ru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2.Биография В. В. Верещагин / Википедия// Сайт Википедия [Электронный ресурс]. – Режим доступа:  </a:t>
            </a:r>
            <a:r>
              <a:rPr lang="en-US" sz="40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www</a:t>
            </a:r>
            <a:r>
              <a:rPr lang="ru-RU" sz="40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.</a:t>
            </a:r>
            <a:r>
              <a:rPr lang="ru-RU" sz="4000" i="1" dirty="0" err="1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wikipedia.o</a:t>
            </a:r>
            <a:r>
              <a:rPr lang="en-US" sz="4000" i="1" dirty="0" err="1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rg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45720" indent="0">
              <a:lnSpc>
                <a:spcPct val="170000"/>
              </a:lnSpc>
              <a:spcBef>
                <a:spcPts val="1200"/>
              </a:spcBef>
              <a:buNone/>
            </a:pPr>
            <a:r>
              <a:rPr lang="ru-RU" sz="4000" i="1" dirty="0" smtClean="0">
                <a:latin typeface="Arial" pitchFamily="34" charset="0"/>
                <a:ea typeface="Times New Roman"/>
                <a:cs typeface="Arial" pitchFamily="34" charset="0"/>
              </a:rPr>
              <a:t>3.  Верещагин 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В.В. «1812»/1812 Интернет проект // Сайт 1812 [Электронный ресурс].- Режим доступа: </a:t>
            </a:r>
            <a:r>
              <a:rPr lang="ru-RU" sz="40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www.museum.ru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marL="45720" indent="0">
              <a:lnSpc>
                <a:spcPct val="17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4. Верещагин В.В. «Наполеон I в России» - каталог с пояснением к картинам /Интернет проект 1812// Сайт 1812 [Электронный ресурс].- Режим доступа: </a:t>
            </a:r>
            <a:r>
              <a:rPr lang="ru-RU" sz="40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www.museum.ru</a:t>
            </a:r>
            <a:r>
              <a:rPr lang="ru-RU" sz="4000" i="1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4000" i="1" dirty="0">
                <a:latin typeface="Arial" pitchFamily="34" charset="0"/>
                <a:ea typeface="Times New Roman"/>
                <a:cs typeface="Arial" pitchFamily="34" charset="0"/>
              </a:rPr>
              <a:t>и</a:t>
            </a:r>
            <a:r>
              <a:rPr lang="ru-RU" sz="4000" i="1" dirty="0" smtClean="0">
                <a:latin typeface="Arial" pitchFamily="34" charset="0"/>
                <a:ea typeface="Times New Roman"/>
                <a:cs typeface="Arial" pitchFamily="34" charset="0"/>
              </a:rPr>
              <a:t> др. </a:t>
            </a:r>
            <a:endParaRPr lang="ru-RU" sz="40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2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44824"/>
            <a:ext cx="4307566" cy="335166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000" dirty="0" smtClean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0278" y="5573399"/>
            <a:ext cx="4032448" cy="1395536"/>
          </a:xfrm>
        </p:spPr>
        <p:txBody>
          <a:bodyPr>
            <a:normAutofit/>
          </a:bodyPr>
          <a:lstStyle/>
          <a:p>
            <a:endParaRPr lang="ru-RU" i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42852">
                      <a:alpha val="65000"/>
                    </a:srgbClr>
                  </a:gs>
                </a:gsLst>
                <a:lin ang="5400000" scaled="0"/>
              </a:gradFill>
              <a:latin typeface="Arial"/>
              <a:ea typeface="Times New Roman"/>
              <a:cs typeface="Times New Roman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Если </a:t>
            </a:r>
            <a:r>
              <a:rPr lang="ru-RU" i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ты любишь свой отчий дом, то должен заботиться о </a:t>
            </a:r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нем, украшать</a:t>
            </a:r>
            <a:r>
              <a:rPr lang="ru-RU" i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, строить, </a:t>
            </a:r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прославлять </a:t>
            </a:r>
            <a:r>
              <a:rPr lang="ru-RU" i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его и защищать.</a:t>
            </a:r>
            <a:r>
              <a:rPr lang="ru-RU" sz="3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2" y="3486468"/>
            <a:ext cx="4457250" cy="334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" y="2492896"/>
            <a:ext cx="4257193" cy="31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2" y="23898"/>
            <a:ext cx="4483489" cy="3362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07800"/>
            <a:ext cx="45530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«Гой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ты, Русь моя родная,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Хаты – в ризах образа…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Не видать конца и края – 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Только синь сосет глаза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…</a:t>
            </a:r>
          </a:p>
          <a:p>
            <a:pPr indent="457200">
              <a:spcAft>
                <a:spcPts val="0"/>
              </a:spcAft>
            </a:pP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…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Если крикнет рать святая: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«Кинь ты Русь, живи в раю!» -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Я скажу: «Не надо рая,</a:t>
            </a:r>
          </a:p>
          <a:p>
            <a:pPr indent="457200">
              <a:spcAft>
                <a:spcPts val="0"/>
              </a:spcAft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Дайте Родину мою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»  -  С.А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Есенин.  </a:t>
            </a:r>
            <a:endParaRPr lang="ru-RU" sz="14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33256"/>
            <a:ext cx="4283967" cy="865637"/>
          </a:xfrm>
        </p:spPr>
        <p:txBody>
          <a:bodyPr/>
          <a:lstStyle/>
          <a:p>
            <a:pPr marL="45720" indent="0">
              <a:lnSpc>
                <a:spcPct val="95000"/>
              </a:lnSpc>
              <a:spcBef>
                <a:spcPct val="20000"/>
              </a:spcBef>
              <a:buSzPct val="130000"/>
              <a:buNone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Москва – столица нашей Родины. Сердце России.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85944"/>
            <a:ext cx="4032448" cy="5213763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endParaRPr lang="ru-RU" sz="5600" i="1" u="sng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lvl="0" indent="0" algn="ctr">
              <a:lnSpc>
                <a:spcPct val="115000"/>
              </a:lnSpc>
              <a:spcAft>
                <a:spcPts val="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ru-RU" sz="6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Синквейн</a:t>
            </a:r>
            <a:endParaRPr lang="ru-RU" sz="6400" i="1" u="sng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5600" i="1" u="sng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u="sng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Родина.</a:t>
            </a:r>
            <a:endParaRPr lang="ru-RU" sz="5600" u="sng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Прекрасная, любимая.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Жить, любить, созидать.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Место, где родился человек.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Отчизна.</a:t>
            </a: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5600" i="1" u="sng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Герой.</a:t>
            </a:r>
            <a:endParaRPr lang="ru-RU" sz="5600" u="sng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Смелый, самоотверженный.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Защищает, спасает, любит.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Отдает жизнь за Родину и людей.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Человек.</a:t>
            </a: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5600" i="1" u="sng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Патриот.</a:t>
            </a:r>
            <a:endParaRPr lang="ru-RU" sz="5600" u="sng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Бескорыстный, переживающий.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Любит, заботится, действует.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Живет во благо своей  Родины.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Гражданин.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3429000"/>
            <a:ext cx="3388660" cy="2139518"/>
          </a:xfrm>
        </p:spPr>
        <p:txBody>
          <a:bodyPr/>
          <a:lstStyle/>
          <a:p>
            <a:r>
              <a:rPr lang="ru-RU" dirty="0">
                <a:latin typeface="Arial"/>
              </a:rPr>
              <a:t> </a:t>
            </a:r>
            <a:endParaRPr lang="ru-RU" dirty="0"/>
          </a:p>
        </p:txBody>
      </p:sp>
      <p:pic>
        <p:nvPicPr>
          <p:cNvPr id="2050" name="Picture 2" descr="Флаг России. Белый цвет – берёзка. Синий - неба цвет. Красная полоска- Солнечный рассве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" y="137326"/>
            <a:ext cx="4289482" cy="285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" y="137326"/>
            <a:ext cx="1694676" cy="18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Москва. Москва – это Красная площадь. Москва – это башни Кремля. Москва – это сердце России, Которое любит тебя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" y="2892826"/>
            <a:ext cx="4289482" cy="321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05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arpovchess.ru/images/upimages/gallery/70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1" y="260648"/>
            <a:ext cx="8640960" cy="524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278921" y="5661248"/>
            <a:ext cx="8640961" cy="1008112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«Шахматы расставлены, игра начнётся завтра» - заявил Наполеон своим подданным, считая, что все вокруг только пешки для его гениальной игры. Ранним утром 12(24) июня 1812 г., армия Наполеона,  перейдя реку Не­ман, вторглась  в пределы нашей Родины. 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67544" y="5013176"/>
            <a:ext cx="288032" cy="232856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игры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6840760" cy="489473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ТЕЗИСЫ ОППОНЕНТОВ</a:t>
            </a:r>
          </a:p>
          <a:p>
            <a:pPr marL="45720" indent="0" algn="ctr">
              <a:lnSpc>
                <a:spcPct val="170000"/>
              </a:lnSpc>
              <a:spcAft>
                <a:spcPts val="0"/>
              </a:spcAft>
              <a:buNone/>
            </a:pPr>
            <a:endParaRPr lang="ru-RU" sz="2100" b="1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100" b="1" dirty="0" smtClean="0">
                <a:latin typeface="Arial" pitchFamily="34" charset="0"/>
                <a:ea typeface="Times New Roman"/>
                <a:cs typeface="Arial" pitchFamily="34" charset="0"/>
              </a:rPr>
              <a:t>•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100" b="1" i="1" dirty="0">
                <a:latin typeface="Arial" pitchFamily="34" charset="0"/>
                <a:ea typeface="Times New Roman"/>
                <a:cs typeface="Arial" pitchFamily="34" charset="0"/>
              </a:rPr>
              <a:t>Наполеон хотел освободить русский народ от крепостного права, нужно было его поддержать  в этом благородном 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деле.</a:t>
            </a:r>
            <a:endParaRPr lang="ru-RU" sz="21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endParaRPr lang="ru-RU" sz="21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100" b="1" dirty="0" smtClean="0">
                <a:latin typeface="Arial" pitchFamily="34" charset="0"/>
                <a:ea typeface="Times New Roman"/>
                <a:cs typeface="Arial" pitchFamily="34" charset="0"/>
              </a:rPr>
              <a:t>•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100" b="1" i="1" dirty="0">
                <a:latin typeface="Arial" pitchFamily="34" charset="0"/>
                <a:ea typeface="Times New Roman"/>
                <a:cs typeface="Arial" pitchFamily="34" charset="0"/>
              </a:rPr>
              <a:t>Чтобы избежать кровопролития и огромных человеческих потерь, может быть стоило, как вся Европа просто влиться в армию Наполеона, самую сильную армию того 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времени?</a:t>
            </a:r>
            <a:endParaRPr lang="ru-RU" sz="21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100" b="1" i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21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Arial" pitchFamily="34" charset="0"/>
                <a:ea typeface="Times New Roman"/>
                <a:cs typeface="Arial" pitchFamily="34" charset="0"/>
              </a:rPr>
              <a:t>•</a:t>
            </a:r>
            <a:r>
              <a:rPr lang="ru-RU" sz="2100" b="1" i="1" dirty="0">
                <a:latin typeface="Arial" pitchFamily="34" charset="0"/>
                <a:ea typeface="Times New Roman"/>
                <a:cs typeface="Arial" pitchFamily="34" charset="0"/>
              </a:rPr>
              <a:t>  В  зарубежных публикациях пишут,  что не русская армия победила многотысячное войско Наполеона, 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                               а </a:t>
            </a:r>
            <a:r>
              <a:rPr lang="ru-RU" sz="2100" b="1" i="1" dirty="0">
                <a:latin typeface="Arial" pitchFamily="34" charset="0"/>
                <a:ea typeface="Times New Roman"/>
                <a:cs typeface="Arial" pitchFamily="34" charset="0"/>
              </a:rPr>
              <a:t>«генерал Мороз</a:t>
            </a:r>
            <a:r>
              <a:rPr lang="ru-RU" sz="2100" b="1" i="1" dirty="0" smtClean="0">
                <a:latin typeface="Arial" pitchFamily="34" charset="0"/>
                <a:ea typeface="Times New Roman"/>
                <a:cs typeface="Arial" pitchFamily="34" charset="0"/>
              </a:rPr>
              <a:t>».</a:t>
            </a:r>
            <a:endParaRPr lang="ru-RU" sz="21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ий Верещаг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816424" cy="475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39952" y="899135"/>
            <a:ext cx="49320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В. Верещагин - автор  цикла  картин  «1812 год. Наполеон в России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Работа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над серией стала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главным делом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его жизни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Каждое полотно художник сопроводил литературным  пояснением. </a:t>
            </a:r>
            <a:endParaRPr lang="ru-RU" sz="1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ru-RU" sz="14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   «Цель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у меня была одна - показать в картинах двенадцатого года великий национальный дух русского народа, его самоотверженность и героизм в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борьбе    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с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врагом». </a:t>
            </a:r>
          </a:p>
          <a:p>
            <a:pPr lvl="0">
              <a:lnSpc>
                <a:spcPct val="150000"/>
              </a:lnSpc>
            </a:pPr>
            <a:endParaRPr lang="ru-RU" sz="1400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400" i="1" dirty="0">
                <a:latin typeface="Arial" pitchFamily="34" charset="0"/>
                <a:ea typeface="Times New Roman"/>
                <a:cs typeface="Arial" pitchFamily="34" charset="0"/>
              </a:rPr>
              <a:t>мировом изобразительном искусстве нет более правдивого, патриотически эмоционального, широкого по охвату и содержанию </a:t>
            </a:r>
            <a:r>
              <a:rPr lang="ru-RU" sz="1400" i="1" dirty="0" smtClean="0">
                <a:latin typeface="Arial" pitchFamily="34" charset="0"/>
                <a:ea typeface="Times New Roman"/>
                <a:cs typeface="Arial" pitchFamily="34" charset="0"/>
              </a:rPr>
              <a:t>произведения.</a:t>
            </a:r>
            <a:endParaRPr lang="ru-RU" sz="1400" i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4278</TotalTime>
  <Words>2477</Words>
  <Application>Microsoft Office PowerPoint</Application>
  <PresentationFormat>Экран (4:3)</PresentationFormat>
  <Paragraphs>328</Paragraphs>
  <Slides>40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Воздушный поток</vt:lpstr>
      <vt:lpstr>Презентация к уроку по музыкальной литературе   «Отражение истории России в произведениях отечественной культуры»     </vt:lpstr>
      <vt:lpstr>Презентация PowerPoint</vt:lpstr>
      <vt:lpstr>«Народ, не помнящий своего прошлого, не имеет и будущего» - Уинстон  Черчилль. </vt:lpstr>
      <vt:lpstr>Презентация PowerPoint</vt:lpstr>
      <vt:lpstr>   </vt:lpstr>
      <vt:lpstr>Москва – столица нашей Родины. Сердце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Средства на постройку храма собирали во всех церквях России, из казны было выделено более  15 миллионов рублей.  В двойных стенах проложены коридоры,     в которых размещены  177 мраморных  мемориальных плит       с  описаниями событий войны в хронологическом порядке.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САМАРА И САМАРЦЫ В ОТЕЧЕСТВЕННОЙ ВОЙНЕ 1812 года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371</cp:revision>
  <dcterms:created xsi:type="dcterms:W3CDTF">2012-10-14T06:58:52Z</dcterms:created>
  <dcterms:modified xsi:type="dcterms:W3CDTF">2013-01-30T14:29:55Z</dcterms:modified>
</cp:coreProperties>
</file>