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ABECB-CA29-4572-BBAE-8A563F1DF5D6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00140-D2FD-4D8C-B88C-7FA44677FB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1829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Арифметическая и геометрическая прогрессии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00140-D2FD-4D8C-B88C-7FA44677FB1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4727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F00140-D2FD-4D8C-B88C-7FA44677FB1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1848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C4BEA1-D871-45A5-BAE2-5F614AA70D3B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4597B6-1144-485D-8D5C-88C9FDE487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3402" y="1772816"/>
            <a:ext cx="7859038" cy="2736304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Арифметическая и геометрическая прогрессии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Учитель математики МБОУ «</a:t>
            </a:r>
            <a:r>
              <a:rPr lang="ru-RU" sz="2200" dirty="0" err="1" smtClean="0">
                <a:solidFill>
                  <a:schemeClr val="bg2">
                    <a:lumMod val="25000"/>
                  </a:schemeClr>
                </a:solidFill>
              </a:rPr>
              <a:t>Адаевская</a:t>
            </a: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 ООШ» </a:t>
            </a:r>
            <a:r>
              <a:rPr lang="ru-RU" sz="2200" dirty="0" err="1" smtClean="0">
                <a:solidFill>
                  <a:schemeClr val="bg2">
                    <a:lumMod val="25000"/>
                  </a:schemeClr>
                </a:solidFill>
              </a:rPr>
              <a:t>Актанышского</a:t>
            </a: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 муниципального района Республики Татарстан</a:t>
            </a:r>
            <a:endParaRPr lang="ru-RU" sz="2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245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Подзаголовок 7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95536" y="2276872"/>
                <a:ext cx="7992888" cy="3657793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ru-RU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Пусть дана геометрическая прогрессия . Об</a:t>
                </a:r>
                <a:endParaRPr lang="en-US" dirty="0" smtClean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r>
                  <a:rPr lang="ru-RU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означим сумму первых </a:t>
                </a:r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n </a:t>
                </a:r>
                <a:r>
                  <a:rPr lang="ru-RU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ее членов через</a:t>
                </a:r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     </a:t>
                </a:r>
              </a:p>
              <a:p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+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+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+ …+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                       </a:t>
                </a:r>
              </a:p>
              <a:p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q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+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…+  </m:t>
                    </m:r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en-US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+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𝑞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  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𝑞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𝑞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𝑞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 ….,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𝑞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.</m:t>
                        </m:r>
                      </m:sub>
                    </m:sSub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             </m:t>
                        </m:r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𝑞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b="0" i="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+…+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𝑞</m:t>
                    </m:r>
                  </m:oMath>
                </a14:m>
                <a:endParaRPr lang="en-US" b="0" dirty="0" smtClean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r>
                  <a:rPr lang="ru-RU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Вычтем из второго равенства первое равенство и приведем подобные члены: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q</m:t>
                    </m:r>
                    <m:r>
                      <a:rPr lang="en-US" b="0" i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b="0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4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+…+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</m:d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+…+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en-US" b="0" i="1" dirty="0" smtClean="0">
                  <a:solidFill>
                    <a:schemeClr val="accent5">
                      <a:lumMod val="75000"/>
                    </a:schemeClr>
                  </a:solidFill>
                  <a:latin typeface="Cambria Math"/>
                </a:endParaRPr>
              </a:p>
              <a:p>
                <a:r>
                  <a:rPr lang="en-US" b="0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𝑞</m:t>
                    </m:r>
                    <m:r>
                      <a:rPr lang="en-US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 smtClean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b="0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n-US" b="0" i="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,  </m:t>
                    </m:r>
                    <m:r>
                      <a:rPr lang="ru-RU" b="0" i="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 Подставим </m:t>
                    </m:r>
                  </m:oMath>
                </a14:m>
                <a:r>
                  <a:rPr lang="ru-RU" b="0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вместо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b="0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:r>
                  <a:rPr lang="ru-RU" b="0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выражение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ru-RU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b="0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.</a:t>
                </a:r>
                <a:r>
                  <a:rPr lang="ru-RU" b="0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Получим</a:t>
                </a:r>
                <a:endParaRPr lang="en-US" b="0" dirty="0" smtClean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−1)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ru-RU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" name="Подзаголовок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95536" y="2276872"/>
                <a:ext cx="7992888" cy="3657793"/>
              </a:xfrm>
              <a:blipFill rotWithShape="1">
                <a:blip r:embed="rId2" cstate="email"/>
                <a:stretch>
                  <a:fillRect l="-305" t="-1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Формула суммы первых </a:t>
            </a:r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</a:rPr>
              <a:t>n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 членов геометрической прогрессии 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936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6093296"/>
            <a:ext cx="7416824" cy="36004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6"/>
                </a:solidFill>
              </a:rPr>
              <a:t>Легенда о создателе шахмат</a:t>
            </a:r>
            <a:endParaRPr lang="ru-RU" sz="2000" dirty="0">
              <a:solidFill>
                <a:schemeClr val="accent6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Объект 1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143000" y="731520"/>
                <a:ext cx="6957392" cy="4785712"/>
              </a:xfrm>
            </p:spPr>
            <p:txBody>
              <a:bodyPr>
                <a:normAutofit fontScale="77500" lnSpcReduction="20000"/>
              </a:bodyPr>
              <a:lstStyle/>
              <a:p>
                <a:pPr marL="45720" indent="0">
                  <a:buNone/>
                </a:pPr>
                <a:r>
                  <a:rPr lang="ru-RU" sz="2600" dirty="0" smtClean="0">
                    <a:solidFill>
                      <a:srgbClr val="7030A0"/>
                    </a:solidFill>
                  </a:rPr>
                  <a:t>Легенда о создателе шахмат: По приданию, индийский принц  </a:t>
                </a:r>
                <a:r>
                  <a:rPr lang="ru-RU" sz="2600" dirty="0" err="1" smtClean="0">
                    <a:solidFill>
                      <a:srgbClr val="7030A0"/>
                    </a:solidFill>
                  </a:rPr>
                  <a:t>Сирам</a:t>
                </a:r>
                <a:r>
                  <a:rPr lang="ru-RU" sz="2600" dirty="0">
                    <a:solidFill>
                      <a:srgbClr val="7030A0"/>
                    </a:solidFill>
                  </a:rPr>
                  <a:t>, восхищенный игрой, призвал к себе ее создателя, ученого Сету, и сказал:</a:t>
                </a:r>
              </a:p>
              <a:p>
                <a:pPr marL="45720" indent="0">
                  <a:buNone/>
                </a:pPr>
                <a:r>
                  <a:rPr lang="ru-RU" sz="2600" dirty="0">
                    <a:solidFill>
                      <a:srgbClr val="7030A0"/>
                    </a:solidFill>
                  </a:rPr>
                  <a:t>- Я желаю достойно наградить тебя за прекрасную игру. Я достаточно богат, чтобы исполнить любое твое желание. Сета попросил принца положить на первую клетку шахматной доски 1 зерно, на вторую-2зерна, на третью-3 зерна и т. д.</a:t>
                </a:r>
              </a:p>
              <a:p>
                <a:pPr marL="45720" indent="0">
                  <a:buNone/>
                </a:pPr>
                <a:r>
                  <a:rPr lang="ru-RU" sz="2600" dirty="0">
                    <a:solidFill>
                      <a:srgbClr val="7030A0"/>
                    </a:solidFill>
                  </a:rPr>
                  <a:t>Создалось проблемная ситуация: смог ли принц </a:t>
                </a:r>
                <a:r>
                  <a:rPr lang="ru-RU" sz="2600" dirty="0" smtClean="0">
                    <a:solidFill>
                      <a:srgbClr val="7030A0"/>
                    </a:solidFill>
                  </a:rPr>
                  <a:t> </a:t>
                </a:r>
                <a:r>
                  <a:rPr lang="ru-RU" sz="2600" dirty="0" err="1" smtClean="0">
                    <a:solidFill>
                      <a:srgbClr val="7030A0"/>
                    </a:solidFill>
                  </a:rPr>
                  <a:t>Сирам</a:t>
                </a:r>
                <a:r>
                  <a:rPr lang="ru-RU" sz="2600" dirty="0" smtClean="0">
                    <a:solidFill>
                      <a:srgbClr val="7030A0"/>
                    </a:solidFill>
                  </a:rPr>
                  <a:t> </a:t>
                </a:r>
                <a:r>
                  <a:rPr lang="ru-RU" sz="2600" dirty="0">
                    <a:solidFill>
                      <a:srgbClr val="7030A0"/>
                    </a:solidFill>
                  </a:rPr>
                  <a:t>выполнить желание Сеты? Эта задача на нахождение суммы </a:t>
                </a:r>
                <a:r>
                  <a:rPr lang="ru-RU" sz="2600" dirty="0" smtClean="0">
                    <a:solidFill>
                      <a:srgbClr val="7030A0"/>
                    </a:solidFill>
                  </a:rPr>
                  <a:t>n членов </a:t>
                </a:r>
                <a:r>
                  <a:rPr lang="ru-RU" sz="2600" dirty="0">
                    <a:solidFill>
                      <a:srgbClr val="7030A0"/>
                    </a:solidFill>
                  </a:rPr>
                  <a:t>геометрической прогрессии.</a:t>
                </a:r>
              </a:p>
              <a:p>
                <a:pPr marL="45720" indent="0">
                  <a:buNone/>
                </a:pPr>
                <a:r>
                  <a:rPr lang="ru-RU" sz="2600" dirty="0">
                    <a:solidFill>
                      <a:srgbClr val="7030A0"/>
                    </a:solidFill>
                  </a:rPr>
                  <a:t>Решение задачи «Легенда о шахматах»:</a:t>
                </a:r>
              </a:p>
              <a:p>
                <a:pPr marL="4572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60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64</m:t>
                        </m:r>
                      </m:sub>
                    </m:sSub>
                  </m:oMath>
                </a14:m>
                <a:r>
                  <a:rPr lang="ru-RU" sz="2600" dirty="0" smtClean="0">
                    <a:solidFill>
                      <a:srgbClr val="7030A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600" i="1" dirty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600" i="1" dirty="0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600" b="0" i="1" dirty="0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sz="2600" b="0" i="1" dirty="0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62</m:t>
                            </m:r>
                          </m:sup>
                        </m:sSup>
                        <m:r>
                          <a:rPr lang="en-US" sz="2600" b="0" i="1" dirty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en-US" sz="2600" b="0" i="1" dirty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2−1</m:t>
                        </m:r>
                      </m:den>
                    </m:f>
                  </m:oMath>
                </a14:m>
                <a:r>
                  <a:rPr lang="ru-RU" sz="2600" dirty="0" smtClean="0">
                    <a:solidFill>
                      <a:srgbClr val="7030A0"/>
                    </a:solidFill>
                  </a:rPr>
                  <a:t>=</a:t>
                </a:r>
                <a:r>
                  <a:rPr lang="ru-RU" sz="2600" dirty="0">
                    <a:solidFill>
                      <a:srgbClr val="7030A0"/>
                    </a:solidFill>
                  </a:rPr>
                  <a:t>18 446 744 073 709 551 615</a:t>
                </a:r>
              </a:p>
              <a:p>
                <a:pPr marL="45720" indent="0">
                  <a:buNone/>
                </a:pPr>
                <a:r>
                  <a:rPr lang="ru-RU" sz="2600" dirty="0">
                    <a:solidFill>
                      <a:srgbClr val="7030A0"/>
                    </a:solidFill>
                  </a:rPr>
                  <a:t>Такого количества зерна еще не собрано человечеством до настоящего времени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143000" y="731520"/>
                <a:ext cx="6957392" cy="4785712"/>
              </a:xfrm>
              <a:blipFill rotWithShape="1">
                <a:blip r:embed="rId2" cstate="email"/>
                <a:stretch>
                  <a:fillRect l="-263" t="-1783" r="-16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86964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95497"/>
            <a:ext cx="3636085" cy="125849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Диофант (3 век)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683568" y="2060848"/>
            <a:ext cx="3725350" cy="4797152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Диофант;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Diophantos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из Александрии, III в. н. э., выдающийся математик античности, прозванный в средние века "отцом алгебры". Автор учебника математики Арифметика в 13 книгах (6 сохранились). Он представляет собой предваренный вступлением сборник задач, где решаются вопросы из области теории чисел, решения алгебраических уравнений (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диофантические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уравнения). Д., ориентируясь на древнеегипетскую или вавилонскую систему счета, отделяет чистую арифметику от геометрии и закладывает основы алгебры. Сверх того, он был автором фрагментарно сохранившегося трактата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Peri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polygonon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arithmeton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равно как и утраченного трактата О дробных числах.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08918" y="511552"/>
            <a:ext cx="4517301" cy="52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3745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354222"/>
            <a:ext cx="3636085" cy="125849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Решение задач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Текст 5"/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395536" y="1700808"/>
                <a:ext cx="3744416" cy="3960440"/>
              </a:xfrm>
            </p:spPr>
            <p:txBody>
              <a:bodyPr>
                <a:normAutofit/>
              </a:bodyPr>
              <a:lstStyle/>
              <a:p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Найти сумму первых членов геометрической прогрессии, если известно, что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=12 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=48.</m:t>
                    </m:r>
                  </m:oMath>
                </a14:m>
                <a:endParaRPr lang="en-US" b="0" dirty="0" smtClean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r>
                  <a:rPr lang="ru-RU" dirty="0">
                    <a:solidFill>
                      <a:schemeClr val="accent6">
                        <a:lumMod val="50000"/>
                      </a:schemeClr>
                    </a:solidFill>
                  </a:rPr>
                  <a:t>З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ная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  </m:t>
                    </m:r>
                    <m:r>
                      <a:rPr lang="ru-RU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и</m:t>
                    </m:r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, можно найти знаменатель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q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. Так как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3  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, то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solidFill>
                                  <a:schemeClr val="accent6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 smtClean="0">
                                <a:solidFill>
                                  <a:schemeClr val="accent6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accent6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6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  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48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=4.</a:t>
                </a:r>
              </a:p>
              <a:p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Значит, 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q=2 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или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 q= 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-2.</a:t>
                </a:r>
              </a:p>
              <a:p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Таким образом, существует две прогрессии, удовлетворяющие условию задачи.</a:t>
                </a:r>
              </a:p>
              <a:p>
                <a:r>
                  <a:rPr lang="ru-RU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Если  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q</a:t>
                </a:r>
                <a:r>
                  <a:rPr lang="ru-RU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=-2, то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=3</a:t>
                </a:r>
                <a:r>
                  <a:rPr lang="ru-RU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и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−1)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3((−2</m:t>
                        </m:r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 −1)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−2−1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=-63</a:t>
                </a:r>
              </a:p>
              <a:p>
                <a:r>
                  <a:rPr lang="en-US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ru-RU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Если 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q=2</a:t>
                </a:r>
                <a:r>
                  <a:rPr lang="ru-RU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, то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=3 </a:t>
                </a:r>
                <a:r>
                  <a:rPr lang="ru-RU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и</a:t>
                </a:r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3(</m:t>
                        </m:r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6</m:t>
                            </m:r>
                          </m:sup>
                        </m:sSup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−1)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2−1</m:t>
                        </m:r>
                      </m:den>
                    </m:f>
                    <m:r>
                      <a:rPr lang="en-US" b="0" i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</a:rPr>
                      <m:t>=189</m:t>
                    </m:r>
                  </m:oMath>
                </a14:m>
                <a:endParaRPr lang="ru-RU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endParaRPr lang="ru-RU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6" name="Текст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395536" y="1700808"/>
                <a:ext cx="3744416" cy="3960440"/>
              </a:xfrm>
              <a:blipFill rotWithShape="1">
                <a:blip r:embed="rId2" cstate="email"/>
                <a:stretch>
                  <a:fillRect l="-489" t="-1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19051"/>
            <a:ext cx="4104456" cy="6137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790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3"/>
                </a:solidFill>
              </a:rPr>
              <a:t>Последовательности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 smtClean="0"/>
              <a:t> </a:t>
            </a:r>
          </a:p>
          <a:p>
            <a:pPr marL="45720" indent="0">
              <a:buNone/>
            </a:pPr>
            <a:r>
              <a:rPr lang="ru-RU" dirty="0" smtClean="0"/>
              <a:t>Будем выписывать в порядке возрастания положительные четные числа.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accent6"/>
                </a:solidFill>
              </a:rPr>
              <a:t>2; 4; 6; 8; … .</a:t>
            </a:r>
          </a:p>
          <a:p>
            <a:pPr marL="45720" indent="0">
              <a:buNone/>
            </a:pPr>
            <a:r>
              <a:rPr lang="ru-RU" dirty="0" smtClean="0"/>
              <a:t>Ясно, что на пятом месте в этой последовательности будет число </a:t>
            </a:r>
            <a:r>
              <a:rPr lang="ru-RU" dirty="0" smtClean="0">
                <a:solidFill>
                  <a:schemeClr val="accent6"/>
                </a:solidFill>
              </a:rPr>
              <a:t>10</a:t>
            </a:r>
            <a:r>
              <a:rPr lang="ru-RU" dirty="0" smtClean="0"/>
              <a:t>, на десятом- число </a:t>
            </a:r>
            <a:r>
              <a:rPr lang="ru-RU" dirty="0" smtClean="0">
                <a:solidFill>
                  <a:schemeClr val="accent6"/>
                </a:solidFill>
              </a:rPr>
              <a:t>20</a:t>
            </a:r>
            <a:r>
              <a:rPr lang="ru-RU" dirty="0" smtClean="0"/>
              <a:t>, на сотом- число </a:t>
            </a:r>
            <a:r>
              <a:rPr lang="ru-RU" dirty="0" smtClean="0">
                <a:solidFill>
                  <a:schemeClr val="accent6"/>
                </a:solidFill>
              </a:rPr>
              <a:t>200.</a:t>
            </a:r>
            <a:r>
              <a:rPr lang="ru-RU" dirty="0" smtClean="0"/>
              <a:t> Вообще для любого натурального числа </a:t>
            </a:r>
            <a:r>
              <a:rPr lang="en-US" dirty="0" smtClean="0">
                <a:solidFill>
                  <a:schemeClr val="accent6"/>
                </a:solidFill>
              </a:rPr>
              <a:t>n</a:t>
            </a:r>
            <a:r>
              <a:rPr lang="ru-RU" dirty="0" smtClean="0">
                <a:solidFill>
                  <a:schemeClr val="accent6"/>
                </a:solidFill>
              </a:rPr>
              <a:t> </a:t>
            </a:r>
            <a:r>
              <a:rPr lang="ru-RU" dirty="0" smtClean="0"/>
              <a:t>можно указывать соответствующее ему положительное четное число: оно равно </a:t>
            </a:r>
            <a:r>
              <a:rPr lang="ru-RU" dirty="0" smtClean="0">
                <a:solidFill>
                  <a:schemeClr val="accent6"/>
                </a:solidFill>
              </a:rPr>
              <a:t>2</a:t>
            </a:r>
            <a:r>
              <a:rPr lang="en-US" dirty="0" smtClean="0">
                <a:solidFill>
                  <a:schemeClr val="accent6"/>
                </a:solidFill>
              </a:rPr>
              <a:t>n</a:t>
            </a:r>
            <a:endParaRPr lang="ru-RU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951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27584" y="2924944"/>
            <a:ext cx="6283221" cy="3009721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Рассмотрим последовательность натуральных чисел, которые при делении на 4 дают в остатке 1:</a:t>
            </a:r>
          </a:p>
          <a:p>
            <a:r>
              <a:rPr lang="ru-RU" dirty="0" smtClean="0">
                <a:solidFill>
                  <a:schemeClr val="accent6"/>
                </a:solidFill>
              </a:rPr>
              <a:t>1; 5; 9; 13; 17; 21; … .</a:t>
            </a:r>
          </a:p>
          <a:p>
            <a:r>
              <a:rPr lang="ru-RU" dirty="0" smtClean="0"/>
              <a:t>Определение. Арифметической прогрессией называется последовательность, каждый член которой, начиная со второго, равен предыдущему члену, сложенному с одним и тем же числом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403648" y="836713"/>
            <a:ext cx="6984775" cy="1800199"/>
          </a:xfrm>
        </p:spPr>
        <p:txBody>
          <a:bodyPr/>
          <a:lstStyle/>
          <a:p>
            <a:pPr marL="182880" indent="0">
              <a:buNone/>
            </a:pP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</a:rPr>
              <a:t>Определение арифметической </a:t>
            </a:r>
            <a:r>
              <a:rPr lang="ru-RU" sz="3600" dirty="0" err="1" smtClean="0">
                <a:solidFill>
                  <a:schemeClr val="accent3">
                    <a:lumMod val="50000"/>
                  </a:schemeClr>
                </a:solidFill>
              </a:rPr>
              <a:t>прогессии</a:t>
            </a:r>
            <a:endParaRPr lang="ru-RU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896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Подзаголовок 8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83568" y="2348880"/>
                <a:ext cx="7560840" cy="3657793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В последовательности 1; 2; 3; 4; 5; … 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=1 и 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d=1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- первый член,</a:t>
                </a:r>
              </a:p>
              <a:p>
                <a:r>
                  <a:rPr lang="en-US" dirty="0">
                    <a:solidFill>
                      <a:schemeClr val="accent6">
                        <a:lumMod val="50000"/>
                      </a:schemeClr>
                    </a:solidFill>
                  </a:rPr>
                  <a:t>d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–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 разность арифметической прогрессии.</a:t>
                </a:r>
              </a:p>
              <a:p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В последовательности 1; 3; 5; 7; 9; …,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=1, 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d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 2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+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d</a:t>
                </a:r>
                <a:endParaRPr lang="ru-RU" dirty="0" smtClean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+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d=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+2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d</a:t>
                </a:r>
                <a:endParaRPr lang="ru-RU" dirty="0" smtClean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+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d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+3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d</a:t>
                </a:r>
                <a:endParaRPr lang="ru-RU" dirty="0" smtClean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+d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(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n-1</a:t>
                </a:r>
                <a:r>
                  <a:rPr lang="ru-RU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)</a:t>
                </a:r>
                <a:endParaRPr lang="en-US" dirty="0" smtClean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endParaRPr lang="ru-RU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9" name="Подзаголовок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83568" y="2348880"/>
                <a:ext cx="7560840" cy="3657793"/>
              </a:xfrm>
              <a:blipFill rotWithShape="1">
                <a:blip r:embed="rId3" cstate="email"/>
                <a:stretch>
                  <a:fillRect l="-726" t="-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763687" y="764705"/>
            <a:ext cx="6229245" cy="1296143"/>
          </a:xfrm>
        </p:spPr>
        <p:txBody>
          <a:bodyPr/>
          <a:lstStyle/>
          <a:p>
            <a:pPr marL="182880" indent="0">
              <a:buNone/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Формула 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n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-го члена арифметической прогрессии</a:t>
            </a:r>
            <a:endParaRPr lang="ru-RU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15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Подзаголовок 6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55576" y="2420888"/>
                <a:ext cx="8064896" cy="3960440"/>
              </a:xfrm>
            </p:spPr>
            <p:txBody>
              <a:bodyPr>
                <a:normAutofit/>
              </a:bodyPr>
              <a:lstStyle/>
              <a:p>
                <a:r>
                  <a:rPr lang="ru-RU" sz="1900" dirty="0" smtClean="0"/>
                  <a:t> Пусть требуется найти сумму первых ста натуральных чисел, как можно решить эту задачу, не выполняя непосредственного сложения чисел.</a:t>
                </a:r>
              </a:p>
              <a:p>
                <a:r>
                  <a:rPr lang="ru-RU" sz="1900" dirty="0" smtClean="0"/>
                  <a:t>Обозначим искомую сумму через </a:t>
                </a:r>
                <a:r>
                  <a:rPr lang="en-US" sz="1900" dirty="0" smtClean="0"/>
                  <a:t>S </a:t>
                </a:r>
                <a:r>
                  <a:rPr lang="ru-RU" sz="1900" dirty="0" smtClean="0"/>
                  <a:t>и запишем ее дважды:</a:t>
                </a:r>
              </a:p>
              <a:p>
                <a:r>
                  <a:rPr lang="en-US" sz="1900" dirty="0" smtClean="0">
                    <a:solidFill>
                      <a:schemeClr val="accent6"/>
                    </a:solidFill>
                  </a:rPr>
                  <a:t>S</a:t>
                </a:r>
                <a:r>
                  <a:rPr lang="ru-RU" sz="1900" dirty="0" smtClean="0">
                    <a:solidFill>
                      <a:schemeClr val="accent6"/>
                    </a:solidFill>
                  </a:rPr>
                  <a:t>= 1    +  2   +  3  +  … +  98  +  99  +  100</a:t>
                </a:r>
                <a:endParaRPr lang="en-US" sz="1900" dirty="0" smtClean="0">
                  <a:solidFill>
                    <a:schemeClr val="accent6"/>
                  </a:solidFill>
                </a:endParaRPr>
              </a:p>
              <a:p>
                <a:r>
                  <a:rPr lang="en-US" sz="1900" dirty="0" smtClean="0">
                    <a:solidFill>
                      <a:schemeClr val="accent6"/>
                    </a:solidFill>
                  </a:rPr>
                  <a:t>S</a:t>
                </a:r>
                <a:r>
                  <a:rPr lang="ru-RU" sz="1900" dirty="0" smtClean="0">
                    <a:solidFill>
                      <a:schemeClr val="accent6"/>
                    </a:solidFill>
                  </a:rPr>
                  <a:t>= 100 + 99 + 97  +…   + 3    +   2   +    1</a:t>
                </a:r>
              </a:p>
              <a:p>
                <a:r>
                  <a:rPr lang="ru-RU" sz="1900" dirty="0"/>
                  <a:t> </a:t>
                </a:r>
                <a:r>
                  <a:rPr lang="ru-RU" sz="1900" dirty="0" smtClean="0"/>
                  <a:t>Каждая пара чисел, расположенных друг под другом, дает в сумме 101. Всего таких пар 100.</a:t>
                </a:r>
              </a:p>
              <a:p>
                <a:r>
                  <a:rPr lang="ru-RU" sz="1900" dirty="0" smtClean="0">
                    <a:solidFill>
                      <a:schemeClr val="accent6"/>
                    </a:solidFill>
                  </a:rPr>
                  <a:t>2</a:t>
                </a:r>
                <a:r>
                  <a:rPr lang="en-US" sz="1900" dirty="0" smtClean="0">
                    <a:solidFill>
                      <a:schemeClr val="accent6"/>
                    </a:solidFill>
                  </a:rPr>
                  <a:t>S</a:t>
                </a:r>
                <a:r>
                  <a:rPr lang="ru-RU" sz="1900" dirty="0" smtClean="0">
                    <a:solidFill>
                      <a:schemeClr val="accent6"/>
                    </a:solidFill>
                  </a:rPr>
                  <a:t>= 101</a:t>
                </a:r>
                <a14:m>
                  <m:oMath xmlns:m="http://schemas.openxmlformats.org/officeDocument/2006/math">
                    <m:r>
                      <a:rPr lang="ru-RU" sz="1900" i="1" smtClean="0">
                        <a:solidFill>
                          <a:schemeClr val="accent6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ru-RU" sz="1900" dirty="0" smtClean="0">
                    <a:solidFill>
                      <a:schemeClr val="accent6"/>
                    </a:solidFill>
                  </a:rPr>
                  <a:t>10</a:t>
                </a:r>
                <a:endParaRPr lang="en-US" sz="1900" dirty="0" smtClean="0">
                  <a:solidFill>
                    <a:schemeClr val="accent6"/>
                  </a:solidFill>
                </a:endParaRPr>
              </a:p>
              <a:p>
                <a:r>
                  <a:rPr lang="en-US" sz="1900" dirty="0" smtClean="0">
                    <a:solidFill>
                      <a:schemeClr val="accent6"/>
                    </a:solidFill>
                  </a:rPr>
                  <a:t>   S=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90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900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101</m:t>
                        </m:r>
                        <m:r>
                          <a:rPr lang="en-US" sz="1900" b="0" i="1" smtClean="0">
                            <a:solidFill>
                              <a:schemeClr val="accent6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900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100</m:t>
                        </m:r>
                      </m:num>
                      <m:den>
                        <m:r>
                          <a:rPr lang="en-US" sz="1900" b="0" i="1" smtClean="0">
                            <a:solidFill>
                              <a:schemeClr val="accent6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900" dirty="0" smtClean="0">
                    <a:solidFill>
                      <a:schemeClr val="accent6"/>
                    </a:solidFill>
                  </a:rPr>
                  <a:t>=</a:t>
                </a:r>
                <a:r>
                  <a:rPr lang="ru-RU" sz="1900" dirty="0" smtClean="0">
                    <a:solidFill>
                      <a:schemeClr val="accent6"/>
                    </a:solidFill>
                  </a:rPr>
                  <a:t>5050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7" name="Подзаголовок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55576" y="2420888"/>
                <a:ext cx="8064896" cy="3960440"/>
              </a:xfrm>
              <a:blipFill rotWithShape="1">
                <a:blip r:embed="rId2" cstate="email"/>
                <a:stretch>
                  <a:fillRect l="-756" t="-923" r="-6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043608" y="764705"/>
            <a:ext cx="7272808" cy="1440159"/>
          </a:xfrm>
        </p:spPr>
        <p:txBody>
          <a:bodyPr/>
          <a:lstStyle/>
          <a:p>
            <a:pPr marL="182880" indent="0">
              <a:buNone/>
            </a:pPr>
            <a:r>
              <a:rPr lang="ru-RU" sz="3200" u="sng" dirty="0" smtClean="0">
                <a:solidFill>
                  <a:schemeClr val="accent3">
                    <a:lumMod val="75000"/>
                  </a:schemeClr>
                </a:solidFill>
              </a:rPr>
              <a:t>Формула Суммы первых </a:t>
            </a:r>
            <a:r>
              <a:rPr lang="en-US" sz="3200" u="sng" dirty="0" smtClean="0">
                <a:solidFill>
                  <a:schemeClr val="accent3">
                    <a:lumMod val="75000"/>
                  </a:schemeClr>
                </a:solidFill>
              </a:rPr>
              <a:t>n </a:t>
            </a:r>
            <a:r>
              <a:rPr lang="ru-RU" sz="3200" u="sng" dirty="0" smtClean="0">
                <a:solidFill>
                  <a:schemeClr val="accent3">
                    <a:lumMod val="75000"/>
                  </a:schemeClr>
                </a:solidFill>
              </a:rPr>
              <a:t> членов арифметической прогрессии</a:t>
            </a:r>
            <a:endParaRPr lang="ru-RU" sz="3200" u="sng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928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251520" y="341502"/>
            <a:ext cx="4392488" cy="23536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6"/>
                </a:solidFill>
              </a:rPr>
              <a:t>Карл Гаусс (1777-1855) – немецкий математик, астроном, геодезист, физик. Выдающиеся математические способности проявил он в раннем детстве. Его многочисленные исследования в области алгебры, теории чисел, геометрии и математического анализа оказали значительное влияние на развитие теоретической и прикладной математики. Астрономии, геодезии, физики.</a:t>
            </a:r>
            <a:endParaRPr lang="ru-RU" sz="2000" b="1" u="sng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0" y="5517232"/>
            <a:ext cx="4176464" cy="425581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</a:rPr>
              <a:t>   Карл Гаусс</a:t>
            </a:r>
            <a:endParaRPr lang="ru-RU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7" y="2614224"/>
            <a:ext cx="41044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6">
                    <a:lumMod val="75000"/>
                  </a:schemeClr>
                </a:solidFill>
              </a:rPr>
              <a:t>Дед Гаусса был бедным крестьянином, отец — садовником, каменщиком, смотрителем каналов в герцогстве </a:t>
            </a:r>
            <a:r>
              <a:rPr lang="ru-RU" sz="1400" dirty="0" err="1">
                <a:solidFill>
                  <a:schemeClr val="accent6">
                    <a:lumMod val="75000"/>
                  </a:schemeClr>
                </a:solidFill>
              </a:rPr>
              <a:t>Брауншвейг</a:t>
            </a:r>
            <a:r>
              <a:rPr lang="ru-RU" sz="1400" dirty="0">
                <a:solidFill>
                  <a:schemeClr val="accent6">
                    <a:lumMod val="75000"/>
                  </a:schemeClr>
                </a:solidFill>
              </a:rPr>
              <a:t>. Уже в двухлетнем возрасте мальчик показал себя вундеркиндом. В три года он умел читать и писать, даже исправлял счётные ошибки отца. Согласно легенде, школьный учитель математики, чтобы занять детей на долгое время, предложил им сосчитать сумму чисел от 1 до 100. Юный Гаусс заметил, что попарные суммы с противоположных концов одинаковы: 1+100=101, 2+99=101 и т. д., и мгновенно получил результат: </a:t>
            </a: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sz="1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1400" dirty="0">
                <a:solidFill>
                  <a:schemeClr val="accent6">
                    <a:lumMod val="75000"/>
                  </a:schemeClr>
                </a:solidFill>
              </a:rPr>
              <a:t>До самой старости он привык большую часть вычислений производить в уме.</a:t>
            </a:r>
          </a:p>
        </p:txBody>
      </p:sp>
      <p:pic>
        <p:nvPicPr>
          <p:cNvPr id="1026" name="Picture 2" descr="C:\Users\Энзе\Desktop\Carl_Friedrich_Gauss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41502"/>
            <a:ext cx="3672408" cy="470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1900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259632" y="692696"/>
            <a:ext cx="6038674" cy="136815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</a:rPr>
              <a:t>Геометрическая прогрессия       </a:t>
            </a:r>
            <a:endParaRPr lang="ru-RU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Текст 10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475656" y="2564904"/>
                <a:ext cx="6517276" cy="2878067"/>
              </a:xfrm>
            </p:spPr>
            <p:txBody>
              <a:bodyPr>
                <a:normAutofit fontScale="92500" lnSpcReduction="20000"/>
              </a:bodyPr>
              <a:lstStyle/>
              <a:p>
                <a:pPr algn="l"/>
                <a:r>
                  <a:rPr lang="ru-RU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Рассмотрим последовательность, членами которой являются степени числа 2 с натуральными показателями:</a:t>
                </a:r>
              </a:p>
              <a:p>
                <a:pPr algn="l"/>
                <a:r>
                  <a:rPr lang="ru-RU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2;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b="0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ru-RU" b="0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;</m:t>
                    </m:r>
                  </m:oMath>
                </a14:m>
                <a:r>
                  <a:rPr lang="ru-RU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ru-RU" b="0" i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;</m:t>
                    </m:r>
                    <m:sSup>
                      <m:sSupPr>
                        <m:ctrlP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ru-RU" b="0" i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;</m:t>
                    </m:r>
                  </m:oMath>
                </a14:m>
                <a:r>
                  <a:rPr lang="ru-RU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ru-RU" b="0" i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;</m:t>
                    </m:r>
                    <m:sSup>
                      <m:sSupPr>
                        <m:ctrlP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b="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  <m:r>
                      <a:rPr lang="ru-RU" b="0" i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/>
                      </a:rPr>
                      <m:t>;</m:t>
                    </m:r>
                  </m:oMath>
                </a14:m>
                <a:r>
                  <a:rPr lang="ru-RU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… .</a:t>
                </a:r>
              </a:p>
              <a:p>
                <a:pPr algn="l"/>
                <a:r>
                  <a:rPr lang="ru-RU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r>
                  <a:rPr lang="ru-RU" dirty="0" smtClean="0">
                    <a:solidFill>
                      <a:schemeClr val="accent3">
                        <a:lumMod val="50000"/>
                      </a:schemeClr>
                    </a:solidFill>
                  </a:rPr>
                  <a:t>определение. </a:t>
                </a:r>
                <a:r>
                  <a:rPr lang="ru-RU" sz="2600" u="sng" dirty="0" smtClean="0">
                    <a:solidFill>
                      <a:schemeClr val="accent6"/>
                    </a:solidFill>
                  </a:rPr>
                  <a:t>Геометрической прогрессией называется последовательность отличных от нуля чисел, каждый член которой, начиная со второго, равен предыдущему члену, умноженному на одно и то же число</a:t>
                </a:r>
                <a:r>
                  <a:rPr lang="ru-RU" sz="2600" u="sng" dirty="0" smtClean="0"/>
                  <a:t>.  </a:t>
                </a:r>
                <a:endParaRPr lang="ru-RU" sz="2600" u="sng" dirty="0"/>
              </a:p>
            </p:txBody>
          </p:sp>
        </mc:Choice>
        <mc:Fallback>
          <p:sp>
            <p:nvSpPr>
              <p:cNvPr id="11" name="Текст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475656" y="2564904"/>
                <a:ext cx="6517276" cy="2878067"/>
              </a:xfrm>
              <a:blipFill rotWithShape="1">
                <a:blip r:embed="rId2" cstate="email"/>
                <a:stretch>
                  <a:fillRect l="-1403" t="-3178" r="-18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12134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/>
          <p:cNvSpPr>
            <a:spLocks noGrp="1"/>
          </p:cNvSpPr>
          <p:nvPr>
            <p:ph type="pic" idx="1"/>
          </p:nvPr>
        </p:nvSpPr>
        <p:spPr/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Текст 7"/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755502" y="1015042"/>
                <a:ext cx="3694114" cy="216302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- первый член, </a:t>
                </a:r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q</a:t>
                </a:r>
                <a:r>
                  <a:rPr lang="ru-RU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-знаменатель геометрической прогрессии.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q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q=(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q)q=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q=(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)q=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dirty="0" smtClean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q=(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)q=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endParaRPr lang="en-US" dirty="0" smtClean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q=(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)q=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endParaRPr lang="en-US" dirty="0" smtClean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b="0" i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en-US" dirty="0" smtClean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" name="Текст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755502" y="1015042"/>
                <a:ext cx="3694114" cy="2163020"/>
              </a:xfrm>
              <a:blipFill rotWithShape="1">
                <a:blip r:embed="rId2" cstate="email"/>
                <a:stretch>
                  <a:fillRect l="-660" b="-3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131840" y="5157192"/>
            <a:ext cx="5256584" cy="792088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Формула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n-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го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члена геометрической прогрессии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18523" y="1015042"/>
            <a:ext cx="4510549" cy="3435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5402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idx="1"/>
          </p:nvPr>
        </p:nvSpPr>
        <p:spPr/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Текст 2"/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251520" y="1628800"/>
                <a:ext cx="4334577" cy="132544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В геометрической прогрессии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=12,8 и 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q=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ru-RU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. Найдем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7</m:t>
                        </m:r>
                      </m:sub>
                    </m:sSub>
                  </m:oMath>
                </a14:m>
                <a:r>
                  <a:rPr lang="ru-RU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.</a:t>
                </a:r>
                <a:endParaRPr lang="ru-RU" sz="1800" dirty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</a:t>
                </a:r>
                <a:r>
                  <a:rPr lang="ru-RU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12,8</a:t>
                </a:r>
                <a14:m>
                  <m:oMath xmlns:m="http://schemas.openxmlformats.org/officeDocument/2006/math">
                    <m:r>
                      <a:rPr lang="ru-RU" sz="18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ru-RU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18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180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US" sz="1800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  <m:r>
                      <a:rPr lang="ru-RU" sz="1800" i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128</m:t>
                        </m:r>
                      </m:num>
                      <m:den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en-US" sz="1800" i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180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80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7</m:t>
                            </m:r>
                          </m:sup>
                        </m:sSup>
                      </m:num>
                      <m:den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</a:rPr>
                              <m:t>12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10</m:t>
                        </m:r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sz="1800" b="0" i="1" dirty="0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320</m:t>
                        </m:r>
                      </m:den>
                    </m:f>
                  </m:oMath>
                </a14:m>
                <a:endParaRPr lang="ru-RU" sz="1800" dirty="0"/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251520" y="1628800"/>
                <a:ext cx="4334577" cy="1325442"/>
              </a:xfrm>
              <a:blipFill rotWithShape="1">
                <a:blip r:embed="rId2" cstate="email"/>
                <a:stretch>
                  <a:fillRect l="-1125" t="-459" b="-2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4437112"/>
            <a:ext cx="6383538" cy="1143000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Пример 1.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4129" y="980728"/>
            <a:ext cx="3600400" cy="3370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9836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511</TotalTime>
  <Words>436</Words>
  <Application>Microsoft Office PowerPoint</Application>
  <PresentationFormat>Экран (4:3)</PresentationFormat>
  <Paragraphs>36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Арифметическая и геометрическая прогрессии Учитель математики МБОУ «Адаевская ООШ» Актанышского муниципального района Республики Татарстан</vt:lpstr>
      <vt:lpstr>Последовательности</vt:lpstr>
      <vt:lpstr>Определение арифметической прогессии</vt:lpstr>
      <vt:lpstr>Формула n-го члена арифметической прогрессии</vt:lpstr>
      <vt:lpstr>Формула Суммы первых n  членов арифметической прогрессии</vt:lpstr>
      <vt:lpstr>   Карл Гаусс</vt:lpstr>
      <vt:lpstr>Геометрическая прогрессия       </vt:lpstr>
      <vt:lpstr>Формула n-го члена геометрической прогрессии</vt:lpstr>
      <vt:lpstr>Пример 1.</vt:lpstr>
      <vt:lpstr>Формула суммы первых n членов геометрической прогрессии </vt:lpstr>
      <vt:lpstr>Легенда о создателе шахмат</vt:lpstr>
      <vt:lpstr>Диофант (3 век)</vt:lpstr>
      <vt:lpstr>Решение задач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Арифметическая и геометрическая прогрессии</dc:title>
  <dc:creator>Энзе</dc:creator>
  <cp:lastModifiedBy>revaz</cp:lastModifiedBy>
  <cp:revision>64</cp:revision>
  <dcterms:created xsi:type="dcterms:W3CDTF">2012-11-27T13:05:47Z</dcterms:created>
  <dcterms:modified xsi:type="dcterms:W3CDTF">2013-04-07T13:17:09Z</dcterms:modified>
</cp:coreProperties>
</file>