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handoutMasterIdLst>
    <p:handoutMasterId r:id="rId24"/>
  </p:handoutMasterIdLst>
  <p:sldIdLst>
    <p:sldId id="256" r:id="rId2"/>
    <p:sldId id="268" r:id="rId3"/>
    <p:sldId id="297" r:id="rId4"/>
    <p:sldId id="298" r:id="rId5"/>
    <p:sldId id="285" r:id="rId6"/>
    <p:sldId id="286" r:id="rId7"/>
    <p:sldId id="267" r:id="rId8"/>
    <p:sldId id="266" r:id="rId9"/>
    <p:sldId id="264" r:id="rId10"/>
    <p:sldId id="287" r:id="rId11"/>
    <p:sldId id="300" r:id="rId12"/>
    <p:sldId id="305" r:id="rId13"/>
    <p:sldId id="304" r:id="rId14"/>
    <p:sldId id="271" r:id="rId15"/>
    <p:sldId id="306" r:id="rId16"/>
    <p:sldId id="289" r:id="rId17"/>
    <p:sldId id="279" r:id="rId18"/>
    <p:sldId id="262" r:id="rId19"/>
    <p:sldId id="280" r:id="rId20"/>
    <p:sldId id="307" r:id="rId21"/>
    <p:sldId id="276" r:id="rId22"/>
    <p:sldId id="281" r:id="rId2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  <a:srgbClr val="FF3300"/>
    <a:srgbClr val="800000"/>
    <a:srgbClr val="0033CC"/>
    <a:srgbClr val="660033"/>
    <a:srgbClr val="FFFF00"/>
    <a:srgbClr val="000000"/>
    <a:srgbClr val="FF99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740" autoAdjust="0"/>
  </p:normalViewPr>
  <p:slideViewPr>
    <p:cSldViewPr>
      <p:cViewPr varScale="1">
        <p:scale>
          <a:sx n="59" d="100"/>
          <a:sy n="59" d="100"/>
        </p:scale>
        <p:origin x="-94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170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4" Type="http://schemas.openxmlformats.org/officeDocument/2006/relationships/image" Target="../media/image2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085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085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9FDB2535-2270-402C-9A71-8D08831E7793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10243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0244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/>
                <a:ahLst/>
                <a:cxnLst>
                  <a:cxn ang="0">
                    <a:pos x="950" y="85"/>
                  </a:cxn>
                  <a:cxn ang="0">
                    <a:pos x="628" y="438"/>
                  </a:cxn>
                  <a:cxn ang="0">
                    <a:pos x="66" y="471"/>
                  </a:cxn>
                  <a:cxn ang="0">
                    <a:pos x="0" y="627"/>
                  </a:cxn>
                  <a:cxn ang="0">
                    <a:pos x="372" y="1026"/>
                  </a:cxn>
                  <a:cxn ang="0">
                    <a:pos x="611" y="902"/>
                  </a:cxn>
                  <a:cxn ang="0">
                    <a:pos x="992" y="1085"/>
                  </a:cxn>
                  <a:cxn ang="0">
                    <a:pos x="1116" y="1339"/>
                  </a:cxn>
                  <a:cxn ang="0">
                    <a:pos x="1083" y="1450"/>
                  </a:cxn>
                  <a:cxn ang="0">
                    <a:pos x="1124" y="1659"/>
                  </a:cxn>
                  <a:cxn ang="0">
                    <a:pos x="1149" y="1999"/>
                  </a:cxn>
                  <a:cxn ang="0">
                    <a:pos x="1463" y="2110"/>
                  </a:cxn>
                  <a:cxn ang="0">
                    <a:pos x="1686" y="2025"/>
                  </a:cxn>
                  <a:cxn ang="0">
                    <a:pos x="1603" y="1777"/>
                  </a:cxn>
                  <a:cxn ang="0">
                    <a:pos x="1991" y="1555"/>
                  </a:cxn>
                  <a:cxn ang="0">
                    <a:pos x="2281" y="1542"/>
                  </a:cxn>
                  <a:cxn ang="0">
                    <a:pos x="2446" y="1359"/>
                  </a:cxn>
                  <a:cxn ang="0">
                    <a:pos x="2361" y="1001"/>
                  </a:cxn>
                  <a:cxn ang="0">
                    <a:pos x="2606" y="893"/>
                  </a:cxn>
                  <a:cxn ang="0">
                    <a:pos x="2815" y="454"/>
                  </a:cxn>
                  <a:cxn ang="0">
                    <a:pos x="2518" y="0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45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/>
                <a:ahLst/>
                <a:cxnLst>
                  <a:cxn ang="0">
                    <a:pos x="1423" y="65"/>
                  </a:cxn>
                  <a:cxn ang="0">
                    <a:pos x="1148" y="262"/>
                  </a:cxn>
                  <a:cxn ang="0">
                    <a:pos x="934" y="216"/>
                  </a:cxn>
                  <a:cxn ang="0">
                    <a:pos x="529" y="314"/>
                  </a:cxn>
                  <a:cxn ang="0">
                    <a:pos x="174" y="327"/>
                  </a:cxn>
                  <a:cxn ang="0">
                    <a:pos x="0" y="628"/>
                  </a:cxn>
                  <a:cxn ang="0">
                    <a:pos x="91" y="726"/>
                  </a:cxn>
                  <a:cxn ang="0">
                    <a:pos x="231" y="654"/>
                  </a:cxn>
                  <a:cxn ang="0">
                    <a:pos x="430" y="687"/>
                  </a:cxn>
                  <a:cxn ang="0">
                    <a:pos x="504" y="850"/>
                  </a:cxn>
                  <a:cxn ang="0">
                    <a:pos x="347" y="1020"/>
                  </a:cxn>
                  <a:cxn ang="0">
                    <a:pos x="529" y="1144"/>
                  </a:cxn>
                  <a:cxn ang="0">
                    <a:pos x="727" y="1105"/>
                  </a:cxn>
                  <a:cxn ang="0">
                    <a:pos x="901" y="1216"/>
                  </a:cxn>
                  <a:cxn ang="0">
                    <a:pos x="1256" y="1229"/>
                  </a:cxn>
                  <a:cxn ang="0">
                    <a:pos x="1611" y="1425"/>
                  </a:cxn>
                  <a:cxn ang="0">
                    <a:pos x="1694" y="1673"/>
                  </a:cxn>
                  <a:cxn ang="0">
                    <a:pos x="1619" y="2118"/>
                  </a:cxn>
                  <a:cxn ang="0">
                    <a:pos x="1694" y="2268"/>
                  </a:cxn>
                  <a:cxn ang="0">
                    <a:pos x="2132" y="2242"/>
                  </a:cxn>
                  <a:cxn ang="0">
                    <a:pos x="2289" y="2366"/>
                  </a:cxn>
                  <a:cxn ang="0">
                    <a:pos x="2594" y="2046"/>
                  </a:cxn>
                  <a:cxn ang="0">
                    <a:pos x="2537" y="1817"/>
                  </a:cxn>
                  <a:cxn ang="0">
                    <a:pos x="2818" y="1673"/>
                  </a:cxn>
                  <a:cxn ang="0">
                    <a:pos x="3016" y="1719"/>
                  </a:cxn>
                  <a:cxn ang="0">
                    <a:pos x="3280" y="1615"/>
                  </a:cxn>
                  <a:cxn ang="0">
                    <a:pos x="3405" y="1174"/>
                  </a:cxn>
                  <a:cxn ang="0">
                    <a:pos x="3643" y="922"/>
                  </a:cxn>
                  <a:cxn ang="0">
                    <a:pos x="3966" y="896"/>
                  </a:cxn>
                  <a:cxn ang="0">
                    <a:pos x="3908" y="733"/>
                  </a:cxn>
                  <a:cxn ang="0">
                    <a:pos x="3669" y="563"/>
                  </a:cxn>
                  <a:cxn ang="0">
                    <a:pos x="3817" y="210"/>
                  </a:cxn>
                  <a:cxn ang="0">
                    <a:pos x="3590" y="0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46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/>
                <a:ahLst/>
                <a:cxnLst>
                  <a:cxn ang="0">
                    <a:pos x="81" y="0"/>
                  </a:cxn>
                  <a:cxn ang="0">
                    <a:pos x="133" y="328"/>
                  </a:cxn>
                  <a:cxn ang="0">
                    <a:pos x="0" y="666"/>
                  </a:cxn>
                  <a:cxn ang="0">
                    <a:pos x="83" y="1221"/>
                  </a:cxn>
                  <a:cxn ang="0">
                    <a:pos x="413" y="1515"/>
                  </a:cxn>
                  <a:cxn ang="0">
                    <a:pos x="881" y="1700"/>
                  </a:cxn>
                  <a:cxn ang="0">
                    <a:pos x="1440" y="1651"/>
                  </a:cxn>
                  <a:cxn ang="0">
                    <a:pos x="1755" y="1940"/>
                  </a:cxn>
                  <a:cxn ang="0">
                    <a:pos x="1653" y="2126"/>
                  </a:cxn>
                  <a:cxn ang="0">
                    <a:pos x="1136" y="2142"/>
                  </a:cxn>
                  <a:cxn ang="0">
                    <a:pos x="911" y="2021"/>
                  </a:cxn>
                  <a:cxn ang="0">
                    <a:pos x="739" y="2142"/>
                  </a:cxn>
                  <a:cxn ang="0">
                    <a:pos x="954" y="2524"/>
                  </a:cxn>
                  <a:cxn ang="0">
                    <a:pos x="973" y="2905"/>
                  </a:cxn>
                  <a:cxn ang="0">
                    <a:pos x="1511" y="3107"/>
                  </a:cxn>
                  <a:cxn ang="0">
                    <a:pos x="1644" y="2922"/>
                  </a:cxn>
                  <a:cxn ang="0">
                    <a:pos x="2077" y="2797"/>
                  </a:cxn>
                  <a:cxn ang="0">
                    <a:pos x="2610" y="2962"/>
                  </a:cxn>
                  <a:cxn ang="0">
                    <a:pos x="3222" y="2812"/>
                  </a:cxn>
                  <a:cxn ang="0">
                    <a:pos x="3443" y="2922"/>
                  </a:cxn>
                  <a:cxn ang="0">
                    <a:pos x="3861" y="2648"/>
                  </a:cxn>
                  <a:cxn ang="0">
                    <a:pos x="4125" y="2311"/>
                  </a:cxn>
                  <a:cxn ang="0">
                    <a:pos x="4369" y="2318"/>
                  </a:cxn>
                  <a:cxn ang="0">
                    <a:pos x="4554" y="2445"/>
                  </a:cxn>
                  <a:cxn ang="0">
                    <a:pos x="5015" y="2142"/>
                  </a:cxn>
                  <a:cxn ang="0">
                    <a:pos x="5404" y="2185"/>
                  </a:cxn>
                  <a:cxn ang="0">
                    <a:pos x="5732" y="2069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47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/>
                <a:ahLst/>
                <a:cxnLst>
                  <a:cxn ang="0">
                    <a:pos x="240" y="0"/>
                  </a:cxn>
                  <a:cxn ang="0">
                    <a:pos x="0" y="336"/>
                  </a:cxn>
                  <a:cxn ang="0">
                    <a:pos x="82" y="821"/>
                  </a:cxn>
                  <a:cxn ang="0">
                    <a:pos x="243" y="873"/>
                  </a:cxn>
                  <a:cxn ang="0">
                    <a:pos x="473" y="1087"/>
                  </a:cxn>
                  <a:cxn ang="0">
                    <a:pos x="557" y="1441"/>
                  </a:cxn>
                  <a:cxn ang="0">
                    <a:pos x="839" y="1499"/>
                  </a:cxn>
                  <a:cxn ang="0">
                    <a:pos x="1258" y="1349"/>
                  </a:cxn>
                  <a:cxn ang="0">
                    <a:pos x="1307" y="1493"/>
                  </a:cxn>
                  <a:cxn ang="0">
                    <a:pos x="1621" y="1513"/>
                  </a:cxn>
                  <a:cxn ang="0">
                    <a:pos x="1862" y="1865"/>
                  </a:cxn>
                  <a:cxn ang="0">
                    <a:pos x="1668" y="2166"/>
                  </a:cxn>
                  <a:cxn ang="0">
                    <a:pos x="1308" y="2217"/>
                  </a:cxn>
                  <a:cxn ang="0">
                    <a:pos x="992" y="2172"/>
                  </a:cxn>
                  <a:cxn ang="0">
                    <a:pos x="903" y="2244"/>
                  </a:cxn>
                  <a:cxn ang="0">
                    <a:pos x="1008" y="2415"/>
                  </a:cxn>
                  <a:cxn ang="0">
                    <a:pos x="992" y="2538"/>
                  </a:cxn>
                  <a:cxn ang="0">
                    <a:pos x="1137" y="2760"/>
                  </a:cxn>
                  <a:cxn ang="0">
                    <a:pos x="1661" y="2623"/>
                  </a:cxn>
                  <a:cxn ang="0">
                    <a:pos x="1725" y="2492"/>
                  </a:cxn>
                  <a:cxn ang="0">
                    <a:pos x="1895" y="2551"/>
                  </a:cxn>
                  <a:cxn ang="0">
                    <a:pos x="2338" y="2448"/>
                  </a:cxn>
                  <a:cxn ang="0">
                    <a:pos x="2443" y="2714"/>
                  </a:cxn>
                  <a:cxn ang="0">
                    <a:pos x="2870" y="2541"/>
                  </a:cxn>
                  <a:cxn ang="0">
                    <a:pos x="3264" y="2591"/>
                  </a:cxn>
                  <a:cxn ang="0">
                    <a:pos x="3522" y="2427"/>
                  </a:cxn>
                  <a:cxn ang="0">
                    <a:pos x="3594" y="2081"/>
                  </a:cxn>
                  <a:cxn ang="0">
                    <a:pos x="4013" y="2087"/>
                  </a:cxn>
                  <a:cxn ang="0">
                    <a:pos x="4070" y="1924"/>
                  </a:cxn>
                  <a:cxn ang="0">
                    <a:pos x="4239" y="1931"/>
                  </a:cxn>
                  <a:cxn ang="0">
                    <a:pos x="4465" y="2094"/>
                  </a:cxn>
                  <a:cxn ang="0">
                    <a:pos x="4836" y="1814"/>
                  </a:cxn>
                  <a:cxn ang="0">
                    <a:pos x="5225" y="1785"/>
                  </a:cxn>
                  <a:cxn ang="0">
                    <a:pos x="5367" y="1571"/>
                  </a:cxn>
                  <a:cxn ang="0">
                    <a:pos x="5512" y="1585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48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/>
                <a:ahLst/>
                <a:cxnLst>
                  <a:cxn ang="0">
                    <a:pos x="139" y="0"/>
                  </a:cxn>
                  <a:cxn ang="0">
                    <a:pos x="210" y="233"/>
                  </a:cxn>
                  <a:cxn ang="0">
                    <a:pos x="159" y="643"/>
                  </a:cxn>
                  <a:cxn ang="0">
                    <a:pos x="454" y="771"/>
                  </a:cxn>
                  <a:cxn ang="0">
                    <a:pos x="605" y="1046"/>
                  </a:cxn>
                  <a:cxn ang="0">
                    <a:pos x="790" y="1189"/>
                  </a:cxn>
                  <a:cxn ang="0">
                    <a:pos x="540" y="1111"/>
                  </a:cxn>
                  <a:cxn ang="0">
                    <a:pos x="363" y="883"/>
                  </a:cxn>
                  <a:cxn ang="0">
                    <a:pos x="139" y="852"/>
                  </a:cxn>
                  <a:cxn ang="0">
                    <a:pos x="0" y="499"/>
                  </a:cxn>
                  <a:cxn ang="0">
                    <a:pos x="48" y="209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49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8" y="328"/>
                  </a:cxn>
                  <a:cxn ang="0">
                    <a:pos x="9" y="659"/>
                  </a:cxn>
                  <a:cxn ang="0">
                    <a:pos x="40" y="763"/>
                  </a:cxn>
                  <a:cxn ang="0">
                    <a:pos x="234" y="739"/>
                  </a:cxn>
                  <a:cxn ang="0">
                    <a:pos x="344" y="1055"/>
                  </a:cxn>
                  <a:cxn ang="0">
                    <a:pos x="579" y="1117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50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/>
                <a:ahLst/>
                <a:cxnLst>
                  <a:cxn ang="0">
                    <a:pos x="1118" y="0"/>
                  </a:cxn>
                  <a:cxn ang="0">
                    <a:pos x="1179" y="225"/>
                  </a:cxn>
                  <a:cxn ang="0">
                    <a:pos x="1393" y="339"/>
                  </a:cxn>
                  <a:cxn ang="0">
                    <a:pos x="1404" y="548"/>
                  </a:cxn>
                  <a:cxn ang="0">
                    <a:pos x="1342" y="732"/>
                  </a:cxn>
                  <a:cxn ang="0">
                    <a:pos x="1434" y="925"/>
                  </a:cxn>
                  <a:cxn ang="0">
                    <a:pos x="1455" y="1109"/>
                  </a:cxn>
                  <a:cxn ang="0">
                    <a:pos x="1311" y="1142"/>
                  </a:cxn>
                  <a:cxn ang="0">
                    <a:pos x="926" y="1384"/>
                  </a:cxn>
                  <a:cxn ang="0">
                    <a:pos x="975" y="1456"/>
                  </a:cxn>
                  <a:cxn ang="0">
                    <a:pos x="956" y="1624"/>
                  </a:cxn>
                  <a:cxn ang="0">
                    <a:pos x="782" y="1817"/>
                  </a:cxn>
                  <a:cxn ang="0">
                    <a:pos x="539" y="1978"/>
                  </a:cxn>
                  <a:cxn ang="0">
                    <a:pos x="152" y="2026"/>
                  </a:cxn>
                  <a:cxn ang="0">
                    <a:pos x="19" y="2251"/>
                  </a:cxn>
                  <a:cxn ang="0">
                    <a:pos x="0" y="2396"/>
                  </a:cxn>
                  <a:cxn ang="0">
                    <a:pos x="213" y="2179"/>
                  </a:cxn>
                  <a:cxn ang="0">
                    <a:pos x="629" y="2090"/>
                  </a:cxn>
                  <a:cxn ang="0">
                    <a:pos x="894" y="1906"/>
                  </a:cxn>
                  <a:cxn ang="0">
                    <a:pos x="1230" y="1986"/>
                  </a:cxn>
                  <a:cxn ang="0">
                    <a:pos x="1668" y="1906"/>
                  </a:cxn>
                  <a:cxn ang="0">
                    <a:pos x="1983" y="1745"/>
                  </a:cxn>
                  <a:cxn ang="0">
                    <a:pos x="2014" y="1600"/>
                  </a:cxn>
                  <a:cxn ang="0">
                    <a:pos x="2237" y="1496"/>
                  </a:cxn>
                  <a:cxn ang="0">
                    <a:pos x="2359" y="1552"/>
                  </a:cxn>
                  <a:cxn ang="0">
                    <a:pos x="2471" y="1479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51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/>
                <a:ahLst/>
                <a:cxnLst>
                  <a:cxn ang="0">
                    <a:pos x="620" y="155"/>
                  </a:cxn>
                  <a:cxn ang="0">
                    <a:pos x="421" y="155"/>
                  </a:cxn>
                  <a:cxn ang="0">
                    <a:pos x="205" y="507"/>
                  </a:cxn>
                  <a:cxn ang="0">
                    <a:pos x="0" y="673"/>
                  </a:cxn>
                  <a:cxn ang="0">
                    <a:pos x="487" y="783"/>
                  </a:cxn>
                  <a:cxn ang="0">
                    <a:pos x="425" y="1009"/>
                  </a:cxn>
                  <a:cxn ang="0">
                    <a:pos x="617" y="1086"/>
                  </a:cxn>
                  <a:cxn ang="0">
                    <a:pos x="498" y="1349"/>
                  </a:cxn>
                  <a:cxn ang="0">
                    <a:pos x="961" y="1035"/>
                  </a:cxn>
                  <a:cxn ang="0">
                    <a:pos x="926" y="776"/>
                  </a:cxn>
                  <a:cxn ang="0">
                    <a:pos x="1181" y="749"/>
                  </a:cxn>
                  <a:cxn ang="0">
                    <a:pos x="1399" y="601"/>
                  </a:cxn>
                  <a:cxn ang="0">
                    <a:pos x="1315" y="416"/>
                  </a:cxn>
                  <a:cxn ang="0">
                    <a:pos x="1341" y="196"/>
                  </a:cxn>
                  <a:cxn ang="0">
                    <a:pos x="1171" y="164"/>
                  </a:cxn>
                  <a:cxn ang="0">
                    <a:pos x="928" y="0"/>
                  </a:cxn>
                  <a:cxn ang="0">
                    <a:pos x="620" y="155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52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/>
                <a:ahLst/>
                <a:cxnLst>
                  <a:cxn ang="0">
                    <a:pos x="719" y="183"/>
                  </a:cxn>
                  <a:cxn ang="0">
                    <a:pos x="760" y="33"/>
                  </a:cxn>
                  <a:cxn ang="0">
                    <a:pos x="884" y="0"/>
                  </a:cxn>
                  <a:cxn ang="0">
                    <a:pos x="983" y="78"/>
                  </a:cxn>
                  <a:cxn ang="0">
                    <a:pos x="1082" y="248"/>
                  </a:cxn>
                  <a:cxn ang="0">
                    <a:pos x="1256" y="229"/>
                  </a:cxn>
                  <a:cxn ang="0">
                    <a:pos x="1248" y="359"/>
                  </a:cxn>
                  <a:cxn ang="0">
                    <a:pos x="1016" y="431"/>
                  </a:cxn>
                  <a:cxn ang="0">
                    <a:pos x="879" y="417"/>
                  </a:cxn>
                  <a:cxn ang="0">
                    <a:pos x="719" y="481"/>
                  </a:cxn>
                  <a:cxn ang="0">
                    <a:pos x="591" y="633"/>
                  </a:cxn>
                  <a:cxn ang="0">
                    <a:pos x="423" y="537"/>
                  </a:cxn>
                  <a:cxn ang="0">
                    <a:pos x="256" y="810"/>
                  </a:cxn>
                  <a:cxn ang="0">
                    <a:pos x="66" y="764"/>
                  </a:cxn>
                  <a:cxn ang="0">
                    <a:pos x="0" y="601"/>
                  </a:cxn>
                  <a:cxn ang="0">
                    <a:pos x="157" y="483"/>
                  </a:cxn>
                  <a:cxn ang="0">
                    <a:pos x="248" y="281"/>
                  </a:cxn>
                  <a:cxn ang="0">
                    <a:pos x="438" y="150"/>
                  </a:cxn>
                  <a:cxn ang="0">
                    <a:pos x="719" y="189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53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/>
                <a:ahLst/>
                <a:cxnLst>
                  <a:cxn ang="0">
                    <a:pos x="2838" y="16"/>
                  </a:cxn>
                  <a:cxn ang="0">
                    <a:pos x="2493" y="0"/>
                  </a:cxn>
                  <a:cxn ang="0">
                    <a:pos x="2278" y="81"/>
                  </a:cxn>
                  <a:cxn ang="0">
                    <a:pos x="1936" y="44"/>
                  </a:cxn>
                  <a:cxn ang="0">
                    <a:pos x="1739" y="354"/>
                  </a:cxn>
                  <a:cxn ang="0">
                    <a:pos x="1600" y="212"/>
                  </a:cxn>
                  <a:cxn ang="0">
                    <a:pos x="1352" y="308"/>
                  </a:cxn>
                  <a:cxn ang="0">
                    <a:pos x="1445" y="515"/>
                  </a:cxn>
                  <a:cxn ang="0">
                    <a:pos x="1072" y="412"/>
                  </a:cxn>
                  <a:cxn ang="0">
                    <a:pos x="888" y="540"/>
                  </a:cxn>
                  <a:cxn ang="0">
                    <a:pos x="0" y="660"/>
                  </a:cxn>
                  <a:cxn ang="0">
                    <a:pos x="288" y="788"/>
                  </a:cxn>
                  <a:cxn ang="0">
                    <a:pos x="1040" y="676"/>
                  </a:cxn>
                  <a:cxn ang="0">
                    <a:pos x="1272" y="748"/>
                  </a:cxn>
                  <a:cxn ang="0">
                    <a:pos x="2096" y="691"/>
                  </a:cxn>
                  <a:cxn ang="0">
                    <a:pos x="2320" y="748"/>
                  </a:cxn>
                  <a:cxn ang="0">
                    <a:pos x="2456" y="596"/>
                  </a:cxn>
                  <a:cxn ang="0">
                    <a:pos x="2712" y="716"/>
                  </a:cxn>
                  <a:cxn ang="0">
                    <a:pos x="2716" y="339"/>
                  </a:cxn>
                  <a:cxn ang="0">
                    <a:pos x="2848" y="258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54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6" y="313"/>
                  </a:cxn>
                  <a:cxn ang="0">
                    <a:pos x="106" y="634"/>
                  </a:cxn>
                  <a:cxn ang="0">
                    <a:pos x="268" y="854"/>
                  </a:cxn>
                  <a:cxn ang="0">
                    <a:pos x="278" y="577"/>
                  </a:cxn>
                  <a:cxn ang="0">
                    <a:pos x="238" y="400"/>
                  </a:cxn>
                  <a:cxn ang="0">
                    <a:pos x="319" y="240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55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/>
                <a:ahLst/>
                <a:cxnLst>
                  <a:cxn ang="0">
                    <a:pos x="504" y="0"/>
                  </a:cxn>
                  <a:cxn ang="0">
                    <a:pos x="320" y="61"/>
                  </a:cxn>
                  <a:cxn ang="0">
                    <a:pos x="238" y="109"/>
                  </a:cxn>
                  <a:cxn ang="0">
                    <a:pos x="144" y="216"/>
                  </a:cxn>
                  <a:cxn ang="0">
                    <a:pos x="0" y="392"/>
                  </a:cxn>
                  <a:cxn ang="0">
                    <a:pos x="360" y="263"/>
                  </a:cxn>
                  <a:cxn ang="0">
                    <a:pos x="432" y="182"/>
                  </a:cxn>
                  <a:cxn ang="0">
                    <a:pos x="646" y="142"/>
                  </a:cxn>
                  <a:cxn ang="0">
                    <a:pos x="504" y="0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56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336"/>
                  </a:cxn>
                  <a:cxn ang="0">
                    <a:pos x="384" y="384"/>
                  </a:cxn>
                  <a:cxn ang="0">
                    <a:pos x="576" y="720"/>
                  </a:cxn>
                  <a:cxn ang="0">
                    <a:pos x="528" y="960"/>
                  </a:cxn>
                  <a:cxn ang="0">
                    <a:pos x="672" y="1104"/>
                  </a:cxn>
                  <a:cxn ang="0">
                    <a:pos x="576" y="1392"/>
                  </a:cxn>
                  <a:cxn ang="0">
                    <a:pos x="624" y="1632"/>
                  </a:cxn>
                  <a:cxn ang="0">
                    <a:pos x="1488" y="1872"/>
                  </a:cxn>
                  <a:cxn ang="0">
                    <a:pos x="1680" y="1728"/>
                  </a:cxn>
                  <a:cxn ang="0">
                    <a:pos x="2208" y="1728"/>
                  </a:cxn>
                  <a:cxn ang="0">
                    <a:pos x="2304" y="1632"/>
                  </a:cxn>
                  <a:cxn ang="0">
                    <a:pos x="2736" y="1872"/>
                  </a:cxn>
                  <a:cxn ang="0">
                    <a:pos x="2640" y="1920"/>
                  </a:cxn>
                  <a:cxn ang="0">
                    <a:pos x="2304" y="1824"/>
                  </a:cxn>
                  <a:cxn ang="0">
                    <a:pos x="2160" y="1872"/>
                  </a:cxn>
                  <a:cxn ang="0">
                    <a:pos x="1632" y="1920"/>
                  </a:cxn>
                  <a:cxn ang="0">
                    <a:pos x="1440" y="1920"/>
                  </a:cxn>
                  <a:cxn ang="0">
                    <a:pos x="480" y="1824"/>
                  </a:cxn>
                  <a:cxn ang="0">
                    <a:pos x="192" y="1872"/>
                  </a:cxn>
                  <a:cxn ang="0">
                    <a:pos x="96" y="1680"/>
                  </a:cxn>
                  <a:cxn ang="0">
                    <a:pos x="288" y="1440"/>
                  </a:cxn>
                  <a:cxn ang="0">
                    <a:pos x="336" y="1104"/>
                  </a:cxn>
                  <a:cxn ang="0">
                    <a:pos x="144" y="864"/>
                  </a:cxn>
                  <a:cxn ang="0">
                    <a:pos x="240" y="624"/>
                  </a:cxn>
                  <a:cxn ang="0">
                    <a:pos x="48" y="528"/>
                  </a:cxn>
                  <a:cxn ang="0">
                    <a:pos x="0" y="0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0257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10258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2" y="388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59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60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6" y="387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61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62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2" y="388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63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2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64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65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66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2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67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2" y="387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68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0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69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6" y="382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70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71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72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6" y="385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73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74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75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5" y="379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76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77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799" y="3683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78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79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5" y="37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80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81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82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83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84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85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86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87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88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89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90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91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92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93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94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95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96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97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98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99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00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01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02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03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04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05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06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07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08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09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10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11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12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13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14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15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16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17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18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19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20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21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28" y="147"/>
                  </a:cxn>
                  <a:cxn ang="0">
                    <a:pos x="64" y="46"/>
                  </a:cxn>
                  <a:cxn ang="0">
                    <a:pos x="94" y="151"/>
                  </a:cxn>
                  <a:cxn ang="0">
                    <a:pos x="129" y="151"/>
                  </a:cxn>
                  <a:cxn ang="0">
                    <a:pos x="180" y="9"/>
                  </a:cxn>
                  <a:cxn ang="0">
                    <a:pos x="148" y="10"/>
                  </a:cxn>
                  <a:cxn ang="0">
                    <a:pos x="112" y="112"/>
                  </a:cxn>
                  <a:cxn ang="0">
                    <a:pos x="79" y="0"/>
                  </a:cxn>
                  <a:cxn ang="0">
                    <a:pos x="48" y="0"/>
                  </a:cxn>
                  <a:cxn ang="0">
                    <a:pos x="0" y="144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322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23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24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25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26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27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28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29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30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31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32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33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34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7" y="2407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35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7" y="241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36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37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3" y="239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38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39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4" y="239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40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41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42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8" y="240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43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44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45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46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47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2" y="242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48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5" y="254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49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4" y="25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50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51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52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53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54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55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56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57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58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59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60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61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62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63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64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65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66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67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68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69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70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71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72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73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74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75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76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77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78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/>
                <a:ahLst/>
                <a:cxnLst>
                  <a:cxn ang="0">
                    <a:pos x="168" y="120"/>
                  </a:cxn>
                  <a:cxn ang="0">
                    <a:pos x="204" y="12"/>
                  </a:cxn>
                  <a:cxn ang="0">
                    <a:pos x="42" y="0"/>
                  </a:cxn>
                  <a:cxn ang="0">
                    <a:pos x="0" y="108"/>
                  </a:cxn>
                  <a:cxn ang="0">
                    <a:pos x="30" y="114"/>
                  </a:cxn>
                  <a:cxn ang="0">
                    <a:pos x="60" y="30"/>
                  </a:cxn>
                  <a:cxn ang="0">
                    <a:pos x="102" y="36"/>
                  </a:cxn>
                  <a:cxn ang="0">
                    <a:pos x="78" y="108"/>
                  </a:cxn>
                  <a:cxn ang="0">
                    <a:pos x="102" y="108"/>
                  </a:cxn>
                  <a:cxn ang="0">
                    <a:pos x="132" y="36"/>
                  </a:cxn>
                  <a:cxn ang="0">
                    <a:pos x="162" y="36"/>
                  </a:cxn>
                  <a:cxn ang="0">
                    <a:pos x="138" y="114"/>
                  </a:cxn>
                  <a:cxn ang="0">
                    <a:pos x="168" y="120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379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/>
                <a:ahLst/>
                <a:cxnLst>
                  <a:cxn ang="0">
                    <a:pos x="66" y="36"/>
                  </a:cxn>
                  <a:cxn ang="0">
                    <a:pos x="66" y="36"/>
                  </a:cxn>
                  <a:cxn ang="0">
                    <a:pos x="18" y="24"/>
                  </a:cxn>
                  <a:cxn ang="0">
                    <a:pos x="0" y="30"/>
                  </a:cxn>
                  <a:cxn ang="0">
                    <a:pos x="36" y="78"/>
                  </a:cxn>
                  <a:cxn ang="0">
                    <a:pos x="48" y="72"/>
                  </a:cxn>
                  <a:cxn ang="0">
                    <a:pos x="24" y="36"/>
                  </a:cxn>
                  <a:cxn ang="0">
                    <a:pos x="24" y="36"/>
                  </a:cxn>
                  <a:cxn ang="0">
                    <a:pos x="72" y="54"/>
                  </a:cxn>
                  <a:cxn ang="0">
                    <a:pos x="90" y="42"/>
                  </a:cxn>
                  <a:cxn ang="0">
                    <a:pos x="54" y="0"/>
                  </a:cxn>
                  <a:cxn ang="0">
                    <a:pos x="42" y="6"/>
                  </a:cxn>
                  <a:cxn ang="0">
                    <a:pos x="66" y="36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380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/>
                <a:ahLst/>
                <a:cxnLst>
                  <a:cxn ang="0">
                    <a:pos x="54" y="89"/>
                  </a:cxn>
                  <a:cxn ang="0">
                    <a:pos x="65" y="83"/>
                  </a:cxn>
                  <a:cxn ang="0">
                    <a:pos x="48" y="35"/>
                  </a:cxn>
                  <a:cxn ang="0">
                    <a:pos x="89" y="65"/>
                  </a:cxn>
                  <a:cxn ang="0">
                    <a:pos x="101" y="59"/>
                  </a:cxn>
                  <a:cxn ang="0">
                    <a:pos x="83" y="0"/>
                  </a:cxn>
                  <a:cxn ang="0">
                    <a:pos x="71" y="12"/>
                  </a:cxn>
                  <a:cxn ang="0">
                    <a:pos x="83" y="41"/>
                  </a:cxn>
                  <a:cxn ang="0">
                    <a:pos x="48" y="23"/>
                  </a:cxn>
                  <a:cxn ang="0">
                    <a:pos x="36" y="29"/>
                  </a:cxn>
                  <a:cxn ang="0">
                    <a:pos x="45" y="68"/>
                  </a:cxn>
                  <a:cxn ang="0">
                    <a:pos x="18" y="41"/>
                  </a:cxn>
                  <a:cxn ang="0">
                    <a:pos x="0" y="53"/>
                  </a:cxn>
                  <a:cxn ang="0">
                    <a:pos x="54" y="89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381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/>
                <a:ahLst/>
                <a:cxnLst>
                  <a:cxn ang="0">
                    <a:pos x="36" y="78"/>
                  </a:cxn>
                  <a:cxn ang="0">
                    <a:pos x="83" y="48"/>
                  </a:cxn>
                  <a:cxn ang="0">
                    <a:pos x="54" y="0"/>
                  </a:cxn>
                  <a:cxn ang="0">
                    <a:pos x="0" y="30"/>
                  </a:cxn>
                  <a:cxn ang="0">
                    <a:pos x="6" y="36"/>
                  </a:cxn>
                  <a:cxn ang="0">
                    <a:pos x="42" y="18"/>
                  </a:cxn>
                  <a:cxn ang="0">
                    <a:pos x="54" y="30"/>
                  </a:cxn>
                  <a:cxn ang="0">
                    <a:pos x="24" y="48"/>
                  </a:cxn>
                  <a:cxn ang="0">
                    <a:pos x="30" y="54"/>
                  </a:cxn>
                  <a:cxn ang="0">
                    <a:pos x="60" y="36"/>
                  </a:cxn>
                  <a:cxn ang="0">
                    <a:pos x="66" y="48"/>
                  </a:cxn>
                  <a:cxn ang="0">
                    <a:pos x="30" y="66"/>
                  </a:cxn>
                  <a:cxn ang="0">
                    <a:pos x="36" y="78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382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/>
                <a:ahLst/>
                <a:cxnLst>
                  <a:cxn ang="0">
                    <a:pos x="90" y="30"/>
                  </a:cxn>
                  <a:cxn ang="0">
                    <a:pos x="66" y="0"/>
                  </a:cxn>
                  <a:cxn ang="0">
                    <a:pos x="0" y="36"/>
                  </a:cxn>
                  <a:cxn ang="0">
                    <a:pos x="24" y="72"/>
                  </a:cxn>
                  <a:cxn ang="0">
                    <a:pos x="36" y="66"/>
                  </a:cxn>
                  <a:cxn ang="0">
                    <a:pos x="18" y="42"/>
                  </a:cxn>
                  <a:cxn ang="0">
                    <a:pos x="36" y="30"/>
                  </a:cxn>
                  <a:cxn ang="0">
                    <a:pos x="54" y="54"/>
                  </a:cxn>
                  <a:cxn ang="0">
                    <a:pos x="60" y="48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78" y="42"/>
                  </a:cxn>
                  <a:cxn ang="0">
                    <a:pos x="90" y="30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383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/>
                <a:ahLst/>
                <a:cxnLst>
                  <a:cxn ang="0">
                    <a:pos x="42" y="60"/>
                  </a:cxn>
                  <a:cxn ang="0">
                    <a:pos x="42" y="60"/>
                  </a:cxn>
                  <a:cxn ang="0">
                    <a:pos x="72" y="12"/>
                  </a:cxn>
                  <a:cxn ang="0">
                    <a:pos x="66" y="0"/>
                  </a:cxn>
                  <a:cxn ang="0">
                    <a:pos x="0" y="42"/>
                  </a:cxn>
                  <a:cxn ang="0">
                    <a:pos x="6" y="54"/>
                  </a:cxn>
                  <a:cxn ang="0">
                    <a:pos x="54" y="24"/>
                  </a:cxn>
                  <a:cxn ang="0">
                    <a:pos x="54" y="24"/>
                  </a:cxn>
                  <a:cxn ang="0">
                    <a:pos x="18" y="72"/>
                  </a:cxn>
                  <a:cxn ang="0">
                    <a:pos x="24" y="84"/>
                  </a:cxn>
                  <a:cxn ang="0">
                    <a:pos x="90" y="42"/>
                  </a:cxn>
                  <a:cxn ang="0">
                    <a:pos x="84" y="30"/>
                  </a:cxn>
                  <a:cxn ang="0">
                    <a:pos x="42" y="60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384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385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/>
                <a:ahLst/>
                <a:cxnLst>
                  <a:cxn ang="0">
                    <a:pos x="18" y="48"/>
                  </a:cxn>
                  <a:cxn ang="0">
                    <a:pos x="18" y="48"/>
                  </a:cxn>
                  <a:cxn ang="0">
                    <a:pos x="30" y="42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18" y="48"/>
                  </a:cxn>
                  <a:cxn ang="0">
                    <a:pos x="18" y="48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386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0" y="36"/>
                  </a:cxn>
                  <a:cxn ang="0">
                    <a:pos x="0" y="6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387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88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89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390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391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392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10393" name="Rectangle 15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394" name="Rectangle 15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Arial" charset="0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0395" name="Rectangle 155"/>
          <p:cNvSpPr>
            <a:spLocks noGrp="1" noChangeArrowheads="1"/>
          </p:cNvSpPr>
          <p:nvPr>
            <p:ph type="dt" sz="quarter" idx="2"/>
          </p:nvPr>
        </p:nvSpPr>
        <p:spPr>
          <a:xfrm>
            <a:off x="3048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10396" name="Rectangle 15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10397" name="Rectangle 15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6F30E589-FAE5-499A-B82D-8296B49C84D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032E27-3ADB-4291-B94E-40A0FE2C315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A5AD20-7898-447E-B4E5-D620DBDC2AA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4075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194175" cy="2173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25888"/>
            <a:ext cx="4194175" cy="21732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301625" y="6245225"/>
            <a:ext cx="2289175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289175" cy="476250"/>
          </a:xfrm>
        </p:spPr>
        <p:txBody>
          <a:bodyPr/>
          <a:lstStyle>
            <a:lvl1pPr>
              <a:defRPr/>
            </a:lvl1pPr>
          </a:lstStyle>
          <a:p>
            <a:fld id="{2C5A7106-56F1-453A-B849-482AF035F41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61FB5D-CFE5-44BB-A5EE-13EE3E3A52A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A91C11-D8D1-434F-9CFB-794C0EE7528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CFE1BA-8507-4477-94D3-305402D4A76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4D73B0-8E50-4391-98BF-15CCBC0B4EB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B41A34-6E87-4C61-AEF6-CF7B2E27D1C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661C41-1766-4AEF-9C65-640463C0716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FB9CB5-CB56-4D35-A416-A8EF4B99BA3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53CAC3-0CDB-4E17-901E-BE14F18671B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90980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9219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9220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/>
                <a:ahLst/>
                <a:cxnLst>
                  <a:cxn ang="0">
                    <a:pos x="950" y="85"/>
                  </a:cxn>
                  <a:cxn ang="0">
                    <a:pos x="628" y="438"/>
                  </a:cxn>
                  <a:cxn ang="0">
                    <a:pos x="66" y="471"/>
                  </a:cxn>
                  <a:cxn ang="0">
                    <a:pos x="0" y="627"/>
                  </a:cxn>
                  <a:cxn ang="0">
                    <a:pos x="372" y="1026"/>
                  </a:cxn>
                  <a:cxn ang="0">
                    <a:pos x="611" y="902"/>
                  </a:cxn>
                  <a:cxn ang="0">
                    <a:pos x="992" y="1085"/>
                  </a:cxn>
                  <a:cxn ang="0">
                    <a:pos x="1116" y="1339"/>
                  </a:cxn>
                  <a:cxn ang="0">
                    <a:pos x="1083" y="1450"/>
                  </a:cxn>
                  <a:cxn ang="0">
                    <a:pos x="1124" y="1659"/>
                  </a:cxn>
                  <a:cxn ang="0">
                    <a:pos x="1149" y="1999"/>
                  </a:cxn>
                  <a:cxn ang="0">
                    <a:pos x="1463" y="2110"/>
                  </a:cxn>
                  <a:cxn ang="0">
                    <a:pos x="1686" y="2025"/>
                  </a:cxn>
                  <a:cxn ang="0">
                    <a:pos x="1603" y="1777"/>
                  </a:cxn>
                  <a:cxn ang="0">
                    <a:pos x="1991" y="1555"/>
                  </a:cxn>
                  <a:cxn ang="0">
                    <a:pos x="2281" y="1542"/>
                  </a:cxn>
                  <a:cxn ang="0">
                    <a:pos x="2446" y="1359"/>
                  </a:cxn>
                  <a:cxn ang="0">
                    <a:pos x="2361" y="1001"/>
                  </a:cxn>
                  <a:cxn ang="0">
                    <a:pos x="2606" y="893"/>
                  </a:cxn>
                  <a:cxn ang="0">
                    <a:pos x="2815" y="454"/>
                  </a:cxn>
                  <a:cxn ang="0">
                    <a:pos x="2518" y="0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21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/>
                <a:ahLst/>
                <a:cxnLst>
                  <a:cxn ang="0">
                    <a:pos x="1423" y="65"/>
                  </a:cxn>
                  <a:cxn ang="0">
                    <a:pos x="1148" y="262"/>
                  </a:cxn>
                  <a:cxn ang="0">
                    <a:pos x="934" y="216"/>
                  </a:cxn>
                  <a:cxn ang="0">
                    <a:pos x="529" y="314"/>
                  </a:cxn>
                  <a:cxn ang="0">
                    <a:pos x="174" y="327"/>
                  </a:cxn>
                  <a:cxn ang="0">
                    <a:pos x="0" y="628"/>
                  </a:cxn>
                  <a:cxn ang="0">
                    <a:pos x="91" y="726"/>
                  </a:cxn>
                  <a:cxn ang="0">
                    <a:pos x="231" y="654"/>
                  </a:cxn>
                  <a:cxn ang="0">
                    <a:pos x="430" y="687"/>
                  </a:cxn>
                  <a:cxn ang="0">
                    <a:pos x="504" y="850"/>
                  </a:cxn>
                  <a:cxn ang="0">
                    <a:pos x="347" y="1020"/>
                  </a:cxn>
                  <a:cxn ang="0">
                    <a:pos x="529" y="1144"/>
                  </a:cxn>
                  <a:cxn ang="0">
                    <a:pos x="727" y="1105"/>
                  </a:cxn>
                  <a:cxn ang="0">
                    <a:pos x="901" y="1216"/>
                  </a:cxn>
                  <a:cxn ang="0">
                    <a:pos x="1256" y="1229"/>
                  </a:cxn>
                  <a:cxn ang="0">
                    <a:pos x="1611" y="1425"/>
                  </a:cxn>
                  <a:cxn ang="0">
                    <a:pos x="1694" y="1673"/>
                  </a:cxn>
                  <a:cxn ang="0">
                    <a:pos x="1619" y="2118"/>
                  </a:cxn>
                  <a:cxn ang="0">
                    <a:pos x="1694" y="2268"/>
                  </a:cxn>
                  <a:cxn ang="0">
                    <a:pos x="2132" y="2242"/>
                  </a:cxn>
                  <a:cxn ang="0">
                    <a:pos x="2289" y="2366"/>
                  </a:cxn>
                  <a:cxn ang="0">
                    <a:pos x="2594" y="2046"/>
                  </a:cxn>
                  <a:cxn ang="0">
                    <a:pos x="2537" y="1817"/>
                  </a:cxn>
                  <a:cxn ang="0">
                    <a:pos x="2818" y="1673"/>
                  </a:cxn>
                  <a:cxn ang="0">
                    <a:pos x="3016" y="1719"/>
                  </a:cxn>
                  <a:cxn ang="0">
                    <a:pos x="3280" y="1615"/>
                  </a:cxn>
                  <a:cxn ang="0">
                    <a:pos x="3405" y="1174"/>
                  </a:cxn>
                  <a:cxn ang="0">
                    <a:pos x="3643" y="922"/>
                  </a:cxn>
                  <a:cxn ang="0">
                    <a:pos x="3966" y="896"/>
                  </a:cxn>
                  <a:cxn ang="0">
                    <a:pos x="3908" y="733"/>
                  </a:cxn>
                  <a:cxn ang="0">
                    <a:pos x="3669" y="563"/>
                  </a:cxn>
                  <a:cxn ang="0">
                    <a:pos x="3817" y="210"/>
                  </a:cxn>
                  <a:cxn ang="0">
                    <a:pos x="3590" y="0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22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/>
                <a:ahLst/>
                <a:cxnLst>
                  <a:cxn ang="0">
                    <a:pos x="81" y="0"/>
                  </a:cxn>
                  <a:cxn ang="0">
                    <a:pos x="133" y="328"/>
                  </a:cxn>
                  <a:cxn ang="0">
                    <a:pos x="0" y="666"/>
                  </a:cxn>
                  <a:cxn ang="0">
                    <a:pos x="83" y="1221"/>
                  </a:cxn>
                  <a:cxn ang="0">
                    <a:pos x="413" y="1515"/>
                  </a:cxn>
                  <a:cxn ang="0">
                    <a:pos x="881" y="1700"/>
                  </a:cxn>
                  <a:cxn ang="0">
                    <a:pos x="1440" y="1651"/>
                  </a:cxn>
                  <a:cxn ang="0">
                    <a:pos x="1755" y="1940"/>
                  </a:cxn>
                  <a:cxn ang="0">
                    <a:pos x="1653" y="2126"/>
                  </a:cxn>
                  <a:cxn ang="0">
                    <a:pos x="1136" y="2142"/>
                  </a:cxn>
                  <a:cxn ang="0">
                    <a:pos x="911" y="2021"/>
                  </a:cxn>
                  <a:cxn ang="0">
                    <a:pos x="739" y="2142"/>
                  </a:cxn>
                  <a:cxn ang="0">
                    <a:pos x="954" y="2524"/>
                  </a:cxn>
                  <a:cxn ang="0">
                    <a:pos x="973" y="2905"/>
                  </a:cxn>
                  <a:cxn ang="0">
                    <a:pos x="1511" y="3107"/>
                  </a:cxn>
                  <a:cxn ang="0">
                    <a:pos x="1644" y="2922"/>
                  </a:cxn>
                  <a:cxn ang="0">
                    <a:pos x="2077" y="2797"/>
                  </a:cxn>
                  <a:cxn ang="0">
                    <a:pos x="2610" y="2962"/>
                  </a:cxn>
                  <a:cxn ang="0">
                    <a:pos x="3222" y="2812"/>
                  </a:cxn>
                  <a:cxn ang="0">
                    <a:pos x="3443" y="2922"/>
                  </a:cxn>
                  <a:cxn ang="0">
                    <a:pos x="3861" y="2648"/>
                  </a:cxn>
                  <a:cxn ang="0">
                    <a:pos x="4125" y="2311"/>
                  </a:cxn>
                  <a:cxn ang="0">
                    <a:pos x="4369" y="2318"/>
                  </a:cxn>
                  <a:cxn ang="0">
                    <a:pos x="4554" y="2445"/>
                  </a:cxn>
                  <a:cxn ang="0">
                    <a:pos x="5015" y="2142"/>
                  </a:cxn>
                  <a:cxn ang="0">
                    <a:pos x="5404" y="2185"/>
                  </a:cxn>
                  <a:cxn ang="0">
                    <a:pos x="5732" y="2069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23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/>
                <a:ahLst/>
                <a:cxnLst>
                  <a:cxn ang="0">
                    <a:pos x="240" y="0"/>
                  </a:cxn>
                  <a:cxn ang="0">
                    <a:pos x="0" y="336"/>
                  </a:cxn>
                  <a:cxn ang="0">
                    <a:pos x="82" y="821"/>
                  </a:cxn>
                  <a:cxn ang="0">
                    <a:pos x="243" y="873"/>
                  </a:cxn>
                  <a:cxn ang="0">
                    <a:pos x="473" y="1087"/>
                  </a:cxn>
                  <a:cxn ang="0">
                    <a:pos x="557" y="1441"/>
                  </a:cxn>
                  <a:cxn ang="0">
                    <a:pos x="839" y="1499"/>
                  </a:cxn>
                  <a:cxn ang="0">
                    <a:pos x="1258" y="1349"/>
                  </a:cxn>
                  <a:cxn ang="0">
                    <a:pos x="1307" y="1493"/>
                  </a:cxn>
                  <a:cxn ang="0">
                    <a:pos x="1621" y="1513"/>
                  </a:cxn>
                  <a:cxn ang="0">
                    <a:pos x="1862" y="1865"/>
                  </a:cxn>
                  <a:cxn ang="0">
                    <a:pos x="1668" y="2166"/>
                  </a:cxn>
                  <a:cxn ang="0">
                    <a:pos x="1308" y="2217"/>
                  </a:cxn>
                  <a:cxn ang="0">
                    <a:pos x="992" y="2172"/>
                  </a:cxn>
                  <a:cxn ang="0">
                    <a:pos x="903" y="2244"/>
                  </a:cxn>
                  <a:cxn ang="0">
                    <a:pos x="1008" y="2415"/>
                  </a:cxn>
                  <a:cxn ang="0">
                    <a:pos x="992" y="2538"/>
                  </a:cxn>
                  <a:cxn ang="0">
                    <a:pos x="1137" y="2760"/>
                  </a:cxn>
                  <a:cxn ang="0">
                    <a:pos x="1661" y="2623"/>
                  </a:cxn>
                  <a:cxn ang="0">
                    <a:pos x="1725" y="2492"/>
                  </a:cxn>
                  <a:cxn ang="0">
                    <a:pos x="1895" y="2551"/>
                  </a:cxn>
                  <a:cxn ang="0">
                    <a:pos x="2338" y="2448"/>
                  </a:cxn>
                  <a:cxn ang="0">
                    <a:pos x="2443" y="2714"/>
                  </a:cxn>
                  <a:cxn ang="0">
                    <a:pos x="2870" y="2541"/>
                  </a:cxn>
                  <a:cxn ang="0">
                    <a:pos x="3264" y="2591"/>
                  </a:cxn>
                  <a:cxn ang="0">
                    <a:pos x="3522" y="2427"/>
                  </a:cxn>
                  <a:cxn ang="0">
                    <a:pos x="3594" y="2081"/>
                  </a:cxn>
                  <a:cxn ang="0">
                    <a:pos x="4013" y="2087"/>
                  </a:cxn>
                  <a:cxn ang="0">
                    <a:pos x="4070" y="1924"/>
                  </a:cxn>
                  <a:cxn ang="0">
                    <a:pos x="4239" y="1931"/>
                  </a:cxn>
                  <a:cxn ang="0">
                    <a:pos x="4465" y="2094"/>
                  </a:cxn>
                  <a:cxn ang="0">
                    <a:pos x="4836" y="1814"/>
                  </a:cxn>
                  <a:cxn ang="0">
                    <a:pos x="5225" y="1785"/>
                  </a:cxn>
                  <a:cxn ang="0">
                    <a:pos x="5367" y="1571"/>
                  </a:cxn>
                  <a:cxn ang="0">
                    <a:pos x="5512" y="1585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24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/>
                <a:ahLst/>
                <a:cxnLst>
                  <a:cxn ang="0">
                    <a:pos x="139" y="0"/>
                  </a:cxn>
                  <a:cxn ang="0">
                    <a:pos x="210" y="233"/>
                  </a:cxn>
                  <a:cxn ang="0">
                    <a:pos x="159" y="643"/>
                  </a:cxn>
                  <a:cxn ang="0">
                    <a:pos x="454" y="771"/>
                  </a:cxn>
                  <a:cxn ang="0">
                    <a:pos x="605" y="1046"/>
                  </a:cxn>
                  <a:cxn ang="0">
                    <a:pos x="790" y="1189"/>
                  </a:cxn>
                  <a:cxn ang="0">
                    <a:pos x="540" y="1111"/>
                  </a:cxn>
                  <a:cxn ang="0">
                    <a:pos x="363" y="883"/>
                  </a:cxn>
                  <a:cxn ang="0">
                    <a:pos x="139" y="852"/>
                  </a:cxn>
                  <a:cxn ang="0">
                    <a:pos x="0" y="499"/>
                  </a:cxn>
                  <a:cxn ang="0">
                    <a:pos x="48" y="209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25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8" y="328"/>
                  </a:cxn>
                  <a:cxn ang="0">
                    <a:pos x="9" y="659"/>
                  </a:cxn>
                  <a:cxn ang="0">
                    <a:pos x="40" y="763"/>
                  </a:cxn>
                  <a:cxn ang="0">
                    <a:pos x="234" y="739"/>
                  </a:cxn>
                  <a:cxn ang="0">
                    <a:pos x="344" y="1055"/>
                  </a:cxn>
                  <a:cxn ang="0">
                    <a:pos x="579" y="1117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26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/>
                <a:ahLst/>
                <a:cxnLst>
                  <a:cxn ang="0">
                    <a:pos x="1118" y="0"/>
                  </a:cxn>
                  <a:cxn ang="0">
                    <a:pos x="1179" y="225"/>
                  </a:cxn>
                  <a:cxn ang="0">
                    <a:pos x="1393" y="339"/>
                  </a:cxn>
                  <a:cxn ang="0">
                    <a:pos x="1404" y="548"/>
                  </a:cxn>
                  <a:cxn ang="0">
                    <a:pos x="1342" y="732"/>
                  </a:cxn>
                  <a:cxn ang="0">
                    <a:pos x="1434" y="925"/>
                  </a:cxn>
                  <a:cxn ang="0">
                    <a:pos x="1455" y="1109"/>
                  </a:cxn>
                  <a:cxn ang="0">
                    <a:pos x="1311" y="1142"/>
                  </a:cxn>
                  <a:cxn ang="0">
                    <a:pos x="926" y="1384"/>
                  </a:cxn>
                  <a:cxn ang="0">
                    <a:pos x="975" y="1456"/>
                  </a:cxn>
                  <a:cxn ang="0">
                    <a:pos x="956" y="1624"/>
                  </a:cxn>
                  <a:cxn ang="0">
                    <a:pos x="782" y="1817"/>
                  </a:cxn>
                  <a:cxn ang="0">
                    <a:pos x="539" y="1978"/>
                  </a:cxn>
                  <a:cxn ang="0">
                    <a:pos x="152" y="2026"/>
                  </a:cxn>
                  <a:cxn ang="0">
                    <a:pos x="19" y="2251"/>
                  </a:cxn>
                  <a:cxn ang="0">
                    <a:pos x="0" y="2396"/>
                  </a:cxn>
                  <a:cxn ang="0">
                    <a:pos x="213" y="2179"/>
                  </a:cxn>
                  <a:cxn ang="0">
                    <a:pos x="629" y="2090"/>
                  </a:cxn>
                  <a:cxn ang="0">
                    <a:pos x="894" y="1906"/>
                  </a:cxn>
                  <a:cxn ang="0">
                    <a:pos x="1230" y="1986"/>
                  </a:cxn>
                  <a:cxn ang="0">
                    <a:pos x="1668" y="1906"/>
                  </a:cxn>
                  <a:cxn ang="0">
                    <a:pos x="1983" y="1745"/>
                  </a:cxn>
                  <a:cxn ang="0">
                    <a:pos x="2014" y="1600"/>
                  </a:cxn>
                  <a:cxn ang="0">
                    <a:pos x="2237" y="1496"/>
                  </a:cxn>
                  <a:cxn ang="0">
                    <a:pos x="2359" y="1552"/>
                  </a:cxn>
                  <a:cxn ang="0">
                    <a:pos x="2471" y="1479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27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/>
                <a:ahLst/>
                <a:cxnLst>
                  <a:cxn ang="0">
                    <a:pos x="620" y="155"/>
                  </a:cxn>
                  <a:cxn ang="0">
                    <a:pos x="421" y="155"/>
                  </a:cxn>
                  <a:cxn ang="0">
                    <a:pos x="205" y="507"/>
                  </a:cxn>
                  <a:cxn ang="0">
                    <a:pos x="0" y="673"/>
                  </a:cxn>
                  <a:cxn ang="0">
                    <a:pos x="487" y="783"/>
                  </a:cxn>
                  <a:cxn ang="0">
                    <a:pos x="425" y="1009"/>
                  </a:cxn>
                  <a:cxn ang="0">
                    <a:pos x="617" y="1086"/>
                  </a:cxn>
                  <a:cxn ang="0">
                    <a:pos x="498" y="1349"/>
                  </a:cxn>
                  <a:cxn ang="0">
                    <a:pos x="961" y="1035"/>
                  </a:cxn>
                  <a:cxn ang="0">
                    <a:pos x="926" y="776"/>
                  </a:cxn>
                  <a:cxn ang="0">
                    <a:pos x="1181" y="749"/>
                  </a:cxn>
                  <a:cxn ang="0">
                    <a:pos x="1399" y="601"/>
                  </a:cxn>
                  <a:cxn ang="0">
                    <a:pos x="1315" y="416"/>
                  </a:cxn>
                  <a:cxn ang="0">
                    <a:pos x="1341" y="196"/>
                  </a:cxn>
                  <a:cxn ang="0">
                    <a:pos x="1171" y="164"/>
                  </a:cxn>
                  <a:cxn ang="0">
                    <a:pos x="928" y="0"/>
                  </a:cxn>
                  <a:cxn ang="0">
                    <a:pos x="620" y="155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28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/>
                <a:ahLst/>
                <a:cxnLst>
                  <a:cxn ang="0">
                    <a:pos x="719" y="183"/>
                  </a:cxn>
                  <a:cxn ang="0">
                    <a:pos x="760" y="33"/>
                  </a:cxn>
                  <a:cxn ang="0">
                    <a:pos x="884" y="0"/>
                  </a:cxn>
                  <a:cxn ang="0">
                    <a:pos x="983" y="78"/>
                  </a:cxn>
                  <a:cxn ang="0">
                    <a:pos x="1082" y="248"/>
                  </a:cxn>
                  <a:cxn ang="0">
                    <a:pos x="1256" y="229"/>
                  </a:cxn>
                  <a:cxn ang="0">
                    <a:pos x="1248" y="359"/>
                  </a:cxn>
                  <a:cxn ang="0">
                    <a:pos x="1016" y="431"/>
                  </a:cxn>
                  <a:cxn ang="0">
                    <a:pos x="879" y="417"/>
                  </a:cxn>
                  <a:cxn ang="0">
                    <a:pos x="719" y="481"/>
                  </a:cxn>
                  <a:cxn ang="0">
                    <a:pos x="591" y="633"/>
                  </a:cxn>
                  <a:cxn ang="0">
                    <a:pos x="423" y="537"/>
                  </a:cxn>
                  <a:cxn ang="0">
                    <a:pos x="256" y="810"/>
                  </a:cxn>
                  <a:cxn ang="0">
                    <a:pos x="66" y="764"/>
                  </a:cxn>
                  <a:cxn ang="0">
                    <a:pos x="0" y="601"/>
                  </a:cxn>
                  <a:cxn ang="0">
                    <a:pos x="157" y="483"/>
                  </a:cxn>
                  <a:cxn ang="0">
                    <a:pos x="248" y="281"/>
                  </a:cxn>
                  <a:cxn ang="0">
                    <a:pos x="438" y="150"/>
                  </a:cxn>
                  <a:cxn ang="0">
                    <a:pos x="719" y="189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29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/>
                <a:ahLst/>
                <a:cxnLst>
                  <a:cxn ang="0">
                    <a:pos x="2838" y="16"/>
                  </a:cxn>
                  <a:cxn ang="0">
                    <a:pos x="2493" y="0"/>
                  </a:cxn>
                  <a:cxn ang="0">
                    <a:pos x="2278" y="81"/>
                  </a:cxn>
                  <a:cxn ang="0">
                    <a:pos x="1936" y="44"/>
                  </a:cxn>
                  <a:cxn ang="0">
                    <a:pos x="1739" y="354"/>
                  </a:cxn>
                  <a:cxn ang="0">
                    <a:pos x="1600" y="212"/>
                  </a:cxn>
                  <a:cxn ang="0">
                    <a:pos x="1352" y="308"/>
                  </a:cxn>
                  <a:cxn ang="0">
                    <a:pos x="1445" y="515"/>
                  </a:cxn>
                  <a:cxn ang="0">
                    <a:pos x="1072" y="412"/>
                  </a:cxn>
                  <a:cxn ang="0">
                    <a:pos x="888" y="540"/>
                  </a:cxn>
                  <a:cxn ang="0">
                    <a:pos x="0" y="660"/>
                  </a:cxn>
                  <a:cxn ang="0">
                    <a:pos x="288" y="788"/>
                  </a:cxn>
                  <a:cxn ang="0">
                    <a:pos x="1040" y="676"/>
                  </a:cxn>
                  <a:cxn ang="0">
                    <a:pos x="1272" y="748"/>
                  </a:cxn>
                  <a:cxn ang="0">
                    <a:pos x="2096" y="691"/>
                  </a:cxn>
                  <a:cxn ang="0">
                    <a:pos x="2320" y="748"/>
                  </a:cxn>
                  <a:cxn ang="0">
                    <a:pos x="2456" y="596"/>
                  </a:cxn>
                  <a:cxn ang="0">
                    <a:pos x="2712" y="716"/>
                  </a:cxn>
                  <a:cxn ang="0">
                    <a:pos x="2716" y="339"/>
                  </a:cxn>
                  <a:cxn ang="0">
                    <a:pos x="2848" y="258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30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6" y="313"/>
                  </a:cxn>
                  <a:cxn ang="0">
                    <a:pos x="106" y="634"/>
                  </a:cxn>
                  <a:cxn ang="0">
                    <a:pos x="268" y="854"/>
                  </a:cxn>
                  <a:cxn ang="0">
                    <a:pos x="278" y="577"/>
                  </a:cxn>
                  <a:cxn ang="0">
                    <a:pos x="238" y="400"/>
                  </a:cxn>
                  <a:cxn ang="0">
                    <a:pos x="319" y="240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31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/>
                <a:ahLst/>
                <a:cxnLst>
                  <a:cxn ang="0">
                    <a:pos x="504" y="0"/>
                  </a:cxn>
                  <a:cxn ang="0">
                    <a:pos x="320" y="61"/>
                  </a:cxn>
                  <a:cxn ang="0">
                    <a:pos x="238" y="109"/>
                  </a:cxn>
                  <a:cxn ang="0">
                    <a:pos x="144" y="216"/>
                  </a:cxn>
                  <a:cxn ang="0">
                    <a:pos x="0" y="392"/>
                  </a:cxn>
                  <a:cxn ang="0">
                    <a:pos x="360" y="263"/>
                  </a:cxn>
                  <a:cxn ang="0">
                    <a:pos x="432" y="182"/>
                  </a:cxn>
                  <a:cxn ang="0">
                    <a:pos x="646" y="142"/>
                  </a:cxn>
                  <a:cxn ang="0">
                    <a:pos x="504" y="0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32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336"/>
                  </a:cxn>
                  <a:cxn ang="0">
                    <a:pos x="384" y="384"/>
                  </a:cxn>
                  <a:cxn ang="0">
                    <a:pos x="576" y="720"/>
                  </a:cxn>
                  <a:cxn ang="0">
                    <a:pos x="528" y="960"/>
                  </a:cxn>
                  <a:cxn ang="0">
                    <a:pos x="672" y="1104"/>
                  </a:cxn>
                  <a:cxn ang="0">
                    <a:pos x="576" y="1392"/>
                  </a:cxn>
                  <a:cxn ang="0">
                    <a:pos x="624" y="1632"/>
                  </a:cxn>
                  <a:cxn ang="0">
                    <a:pos x="1488" y="1872"/>
                  </a:cxn>
                  <a:cxn ang="0">
                    <a:pos x="1680" y="1728"/>
                  </a:cxn>
                  <a:cxn ang="0">
                    <a:pos x="2208" y="1728"/>
                  </a:cxn>
                  <a:cxn ang="0">
                    <a:pos x="2304" y="1632"/>
                  </a:cxn>
                  <a:cxn ang="0">
                    <a:pos x="2736" y="1872"/>
                  </a:cxn>
                  <a:cxn ang="0">
                    <a:pos x="2640" y="1920"/>
                  </a:cxn>
                  <a:cxn ang="0">
                    <a:pos x="2304" y="1824"/>
                  </a:cxn>
                  <a:cxn ang="0">
                    <a:pos x="2160" y="1872"/>
                  </a:cxn>
                  <a:cxn ang="0">
                    <a:pos x="1632" y="1920"/>
                  </a:cxn>
                  <a:cxn ang="0">
                    <a:pos x="1440" y="1920"/>
                  </a:cxn>
                  <a:cxn ang="0">
                    <a:pos x="480" y="1824"/>
                  </a:cxn>
                  <a:cxn ang="0">
                    <a:pos x="192" y="1872"/>
                  </a:cxn>
                  <a:cxn ang="0">
                    <a:pos x="96" y="1680"/>
                  </a:cxn>
                  <a:cxn ang="0">
                    <a:pos x="288" y="1440"/>
                  </a:cxn>
                  <a:cxn ang="0">
                    <a:pos x="336" y="1104"/>
                  </a:cxn>
                  <a:cxn ang="0">
                    <a:pos x="144" y="864"/>
                  </a:cxn>
                  <a:cxn ang="0">
                    <a:pos x="240" y="624"/>
                  </a:cxn>
                  <a:cxn ang="0">
                    <a:pos x="48" y="528"/>
                  </a:cxn>
                  <a:cxn ang="0">
                    <a:pos x="0" y="0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9233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9234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2" y="388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35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36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6" y="387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37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38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2" y="388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39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2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40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41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42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2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43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2" y="387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44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0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45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6" y="382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46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47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48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6" y="385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49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50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51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5" y="379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52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53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799" y="3683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54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55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5" y="37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56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57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58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59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60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61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62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63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64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65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66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67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68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69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70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71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72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73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74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75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76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77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78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79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80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81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82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83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84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85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86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87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88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89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90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91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92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93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94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95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96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97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28" y="147"/>
                  </a:cxn>
                  <a:cxn ang="0">
                    <a:pos x="64" y="46"/>
                  </a:cxn>
                  <a:cxn ang="0">
                    <a:pos x="94" y="151"/>
                  </a:cxn>
                  <a:cxn ang="0">
                    <a:pos x="129" y="151"/>
                  </a:cxn>
                  <a:cxn ang="0">
                    <a:pos x="180" y="9"/>
                  </a:cxn>
                  <a:cxn ang="0">
                    <a:pos x="148" y="10"/>
                  </a:cxn>
                  <a:cxn ang="0">
                    <a:pos x="112" y="112"/>
                  </a:cxn>
                  <a:cxn ang="0">
                    <a:pos x="79" y="0"/>
                  </a:cxn>
                  <a:cxn ang="0">
                    <a:pos x="48" y="0"/>
                  </a:cxn>
                  <a:cxn ang="0">
                    <a:pos x="0" y="144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98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99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300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301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302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303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304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305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306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307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308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309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310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7" y="2407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311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7" y="241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312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313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3" y="239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314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315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4" y="239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316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317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318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8" y="240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319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320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321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322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323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2" y="242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324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5" y="254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325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4" y="25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326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327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328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329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330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331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332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333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334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335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336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337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338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339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340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341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342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343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344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345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346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347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348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349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350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351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352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353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354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/>
                <a:ahLst/>
                <a:cxnLst>
                  <a:cxn ang="0">
                    <a:pos x="168" y="120"/>
                  </a:cxn>
                  <a:cxn ang="0">
                    <a:pos x="204" y="12"/>
                  </a:cxn>
                  <a:cxn ang="0">
                    <a:pos x="42" y="0"/>
                  </a:cxn>
                  <a:cxn ang="0">
                    <a:pos x="0" y="108"/>
                  </a:cxn>
                  <a:cxn ang="0">
                    <a:pos x="30" y="114"/>
                  </a:cxn>
                  <a:cxn ang="0">
                    <a:pos x="60" y="30"/>
                  </a:cxn>
                  <a:cxn ang="0">
                    <a:pos x="102" y="36"/>
                  </a:cxn>
                  <a:cxn ang="0">
                    <a:pos x="78" y="108"/>
                  </a:cxn>
                  <a:cxn ang="0">
                    <a:pos x="102" y="108"/>
                  </a:cxn>
                  <a:cxn ang="0">
                    <a:pos x="132" y="36"/>
                  </a:cxn>
                  <a:cxn ang="0">
                    <a:pos x="162" y="36"/>
                  </a:cxn>
                  <a:cxn ang="0">
                    <a:pos x="138" y="114"/>
                  </a:cxn>
                  <a:cxn ang="0">
                    <a:pos x="168" y="120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55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/>
                <a:ahLst/>
                <a:cxnLst>
                  <a:cxn ang="0">
                    <a:pos x="66" y="36"/>
                  </a:cxn>
                  <a:cxn ang="0">
                    <a:pos x="66" y="36"/>
                  </a:cxn>
                  <a:cxn ang="0">
                    <a:pos x="18" y="24"/>
                  </a:cxn>
                  <a:cxn ang="0">
                    <a:pos x="0" y="30"/>
                  </a:cxn>
                  <a:cxn ang="0">
                    <a:pos x="36" y="78"/>
                  </a:cxn>
                  <a:cxn ang="0">
                    <a:pos x="48" y="72"/>
                  </a:cxn>
                  <a:cxn ang="0">
                    <a:pos x="24" y="36"/>
                  </a:cxn>
                  <a:cxn ang="0">
                    <a:pos x="24" y="36"/>
                  </a:cxn>
                  <a:cxn ang="0">
                    <a:pos x="72" y="54"/>
                  </a:cxn>
                  <a:cxn ang="0">
                    <a:pos x="90" y="42"/>
                  </a:cxn>
                  <a:cxn ang="0">
                    <a:pos x="54" y="0"/>
                  </a:cxn>
                  <a:cxn ang="0">
                    <a:pos x="42" y="6"/>
                  </a:cxn>
                  <a:cxn ang="0">
                    <a:pos x="66" y="36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56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/>
                <a:ahLst/>
                <a:cxnLst>
                  <a:cxn ang="0">
                    <a:pos x="54" y="89"/>
                  </a:cxn>
                  <a:cxn ang="0">
                    <a:pos x="65" y="83"/>
                  </a:cxn>
                  <a:cxn ang="0">
                    <a:pos x="48" y="35"/>
                  </a:cxn>
                  <a:cxn ang="0">
                    <a:pos x="89" y="65"/>
                  </a:cxn>
                  <a:cxn ang="0">
                    <a:pos x="101" y="59"/>
                  </a:cxn>
                  <a:cxn ang="0">
                    <a:pos x="83" y="0"/>
                  </a:cxn>
                  <a:cxn ang="0">
                    <a:pos x="71" y="12"/>
                  </a:cxn>
                  <a:cxn ang="0">
                    <a:pos x="83" y="41"/>
                  </a:cxn>
                  <a:cxn ang="0">
                    <a:pos x="48" y="23"/>
                  </a:cxn>
                  <a:cxn ang="0">
                    <a:pos x="36" y="29"/>
                  </a:cxn>
                  <a:cxn ang="0">
                    <a:pos x="45" y="68"/>
                  </a:cxn>
                  <a:cxn ang="0">
                    <a:pos x="18" y="41"/>
                  </a:cxn>
                  <a:cxn ang="0">
                    <a:pos x="0" y="53"/>
                  </a:cxn>
                  <a:cxn ang="0">
                    <a:pos x="54" y="89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57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/>
                <a:ahLst/>
                <a:cxnLst>
                  <a:cxn ang="0">
                    <a:pos x="36" y="78"/>
                  </a:cxn>
                  <a:cxn ang="0">
                    <a:pos x="83" y="48"/>
                  </a:cxn>
                  <a:cxn ang="0">
                    <a:pos x="54" y="0"/>
                  </a:cxn>
                  <a:cxn ang="0">
                    <a:pos x="0" y="30"/>
                  </a:cxn>
                  <a:cxn ang="0">
                    <a:pos x="6" y="36"/>
                  </a:cxn>
                  <a:cxn ang="0">
                    <a:pos x="42" y="18"/>
                  </a:cxn>
                  <a:cxn ang="0">
                    <a:pos x="54" y="30"/>
                  </a:cxn>
                  <a:cxn ang="0">
                    <a:pos x="24" y="48"/>
                  </a:cxn>
                  <a:cxn ang="0">
                    <a:pos x="30" y="54"/>
                  </a:cxn>
                  <a:cxn ang="0">
                    <a:pos x="60" y="36"/>
                  </a:cxn>
                  <a:cxn ang="0">
                    <a:pos x="66" y="48"/>
                  </a:cxn>
                  <a:cxn ang="0">
                    <a:pos x="30" y="66"/>
                  </a:cxn>
                  <a:cxn ang="0">
                    <a:pos x="36" y="78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58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/>
                <a:ahLst/>
                <a:cxnLst>
                  <a:cxn ang="0">
                    <a:pos x="90" y="30"/>
                  </a:cxn>
                  <a:cxn ang="0">
                    <a:pos x="66" y="0"/>
                  </a:cxn>
                  <a:cxn ang="0">
                    <a:pos x="0" y="36"/>
                  </a:cxn>
                  <a:cxn ang="0">
                    <a:pos x="24" y="72"/>
                  </a:cxn>
                  <a:cxn ang="0">
                    <a:pos x="36" y="66"/>
                  </a:cxn>
                  <a:cxn ang="0">
                    <a:pos x="18" y="42"/>
                  </a:cxn>
                  <a:cxn ang="0">
                    <a:pos x="36" y="30"/>
                  </a:cxn>
                  <a:cxn ang="0">
                    <a:pos x="54" y="54"/>
                  </a:cxn>
                  <a:cxn ang="0">
                    <a:pos x="60" y="48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78" y="42"/>
                  </a:cxn>
                  <a:cxn ang="0">
                    <a:pos x="90" y="30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59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/>
                <a:ahLst/>
                <a:cxnLst>
                  <a:cxn ang="0">
                    <a:pos x="42" y="60"/>
                  </a:cxn>
                  <a:cxn ang="0">
                    <a:pos x="42" y="60"/>
                  </a:cxn>
                  <a:cxn ang="0">
                    <a:pos x="72" y="12"/>
                  </a:cxn>
                  <a:cxn ang="0">
                    <a:pos x="66" y="0"/>
                  </a:cxn>
                  <a:cxn ang="0">
                    <a:pos x="0" y="42"/>
                  </a:cxn>
                  <a:cxn ang="0">
                    <a:pos x="6" y="54"/>
                  </a:cxn>
                  <a:cxn ang="0">
                    <a:pos x="54" y="24"/>
                  </a:cxn>
                  <a:cxn ang="0">
                    <a:pos x="54" y="24"/>
                  </a:cxn>
                  <a:cxn ang="0">
                    <a:pos x="18" y="72"/>
                  </a:cxn>
                  <a:cxn ang="0">
                    <a:pos x="24" y="84"/>
                  </a:cxn>
                  <a:cxn ang="0">
                    <a:pos x="90" y="42"/>
                  </a:cxn>
                  <a:cxn ang="0">
                    <a:pos x="84" y="30"/>
                  </a:cxn>
                  <a:cxn ang="0">
                    <a:pos x="42" y="60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60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61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/>
                <a:ahLst/>
                <a:cxnLst>
                  <a:cxn ang="0">
                    <a:pos x="18" y="48"/>
                  </a:cxn>
                  <a:cxn ang="0">
                    <a:pos x="18" y="48"/>
                  </a:cxn>
                  <a:cxn ang="0">
                    <a:pos x="30" y="42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18" y="48"/>
                  </a:cxn>
                  <a:cxn ang="0">
                    <a:pos x="18" y="48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62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0" y="36"/>
                  </a:cxn>
                  <a:cxn ang="0">
                    <a:pos x="0" y="6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63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364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365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66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67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68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9369" name="Rectangle 15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4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9370" name="Rectangle 15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5225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9371" name="Rectangle 15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9372" name="Rectangle 15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charset="0"/>
              </a:defRPr>
            </a:lvl1pPr>
          </a:lstStyle>
          <a:p>
            <a:fld id="{4B3B5303-D4DD-4E7D-8EA9-2280D7DEAEC7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9373" name="Rectangle 157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00200"/>
            <a:ext cx="8540750" cy="449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eg"/><Relationship Id="rId3" Type="http://schemas.openxmlformats.org/officeDocument/2006/relationships/image" Target="../media/image17.jpeg"/><Relationship Id="rId7" Type="http://schemas.openxmlformats.org/officeDocument/2006/relationships/hyperlink" Target="http://images.yandex.ru/yandsearch?img_url=http%3A%2F%2Fusers.kpi.kharkov.ua%2Fturbine%2Fimages%2Ff_stend%2F%25F0%25EE%25F2%25EE%25F0%2520%25EA%25EE%25EC%25EF%25F0%25E5%25F1%25F1%25EE%25F0%25E0%2520%25E3%25E0%25E7%25EE%25E2%25EE%25E9%2520%25F2%25F3%25F0%25E1%25E8%25ED%25FB%2520%25C3%25D2-45%2520%25DF%25EA%25F3%25F2%25F1%25EA%25EE%25E9%2520%25D2%25DD%25D1.jpg&amp;iorient=&amp;icolor=&amp;site=&amp;text=%D1%80%D0%BE%D1%82%D0%BE%D1%80%20%D0%B3%D0%B0%D0%B7%D0%BE%D0%B2%D0%BE%D0%B9%20%D1%82%D1%83%D1%80%D0%B1%D0%B8%D0%BD%D1%8B&amp;wp=&amp;pos=0&amp;isize=&amp;type=&amp;recent=&amp;rpt=simage&amp;itype=&amp;nojs=1" TargetMode="External"/><Relationship Id="rId12" Type="http://schemas.openxmlformats.org/officeDocument/2006/relationships/image" Target="http://im7-tub-ru.yandex.net/i?id=71497021-70-72&amp;n=21" TargetMode="External"/><Relationship Id="rId2" Type="http://schemas.openxmlformats.org/officeDocument/2006/relationships/hyperlink" Target="http://images.yandex.ru/yandsearch?img_url=http%3A%2F%2Fdic.academic.ru%2Fpictures%2Fenc_tech%2Fi_665.jpg&amp;iorient=&amp;icolor=&amp;p=4&amp;site=&amp;text=%D1%87%D0%B0%D1%81%D1%82%D0%BE%D1%82%D0%BE%D0%BC%D0%B5%D1%80%20%D0%B8%D0%B7%20%D0%BA%D1%80%D1%83%D0%B3%D0%B0%20%D1%81%20%D0%BF%D0%BE%D0%BB%D0%BE%D1%81%D0%BA%D0%B0%D0%BC%D0%B8&amp;wp=&amp;pos=124&amp;isize=&amp;type=&amp;recent=&amp;rpt=simage&amp;itype=&amp;nojs=1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http://im5-tub-ru.yandex.net/i?id=70576232-21-72&amp;n=21" TargetMode="External"/><Relationship Id="rId11" Type="http://schemas.openxmlformats.org/officeDocument/2006/relationships/image" Target="../media/image20.jpeg"/><Relationship Id="rId5" Type="http://schemas.openxmlformats.org/officeDocument/2006/relationships/image" Target="../media/image18.jpeg"/><Relationship Id="rId10" Type="http://schemas.openxmlformats.org/officeDocument/2006/relationships/hyperlink" Target="http://images.yandex.ru/yandsearch?img_url=http%3A%2F%2Fpromportal.su%2Ffoto%2Fmessage_fotos%2F9%2F92186%2Fkolenval_kamaz_yamz_236_238_kolenval_0_011_foto_large.jpg&amp;iorient=&amp;icolor=&amp;site=&amp;text=%D0%BA%D0%BE%D0%BB%D0%B5%D0%BD%D1%87%D0%B0%D1%82%D1%8B%D0%B9%20%D0%B2%D0%B0%D0%BB&amp;wp=&amp;pos=7&amp;isize=&amp;type=&amp;recent=&amp;rpt=simage&amp;itype=&amp;nojs=1" TargetMode="External"/><Relationship Id="rId4" Type="http://schemas.openxmlformats.org/officeDocument/2006/relationships/hyperlink" Target="http://images.yandex.ru/yandsearch?img_url=http%3A%2F%2Fvolmer.ru%2Fdir2%2Fphotos%2Foscillodk.jpg&amp;iorient=&amp;icolor=&amp;p=3&amp;site=&amp;text=%D1%87%D0%B0%D1%81%D1%82%D0%BE%D1%82%D0%BE%D0%BC%D0%B5%D1%80%20%D0%B8%D0%B7%20%D0%BA%D1%80%D1%83%D0%B3%D0%B0%20%D1%81%20%D0%BF%D0%BE%D0%BB%D0%BE%D1%81%D0%BA%D0%B0%D0%BC%D0%B8&amp;wp=&amp;pos=91&amp;isize=&amp;type=&amp;recent=&amp;rpt=simage&amp;itype=&amp;nojs=1" TargetMode="External"/><Relationship Id="rId9" Type="http://schemas.openxmlformats.org/officeDocument/2006/relationships/image" Target="http://im2-tub-ru.yandex.net/i?id=148979829-17-72&amp;n=21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13.bin"/><Relationship Id="rId4" Type="http://schemas.openxmlformats.org/officeDocument/2006/relationships/oleObject" Target="../embeddings/oleObject12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2420938"/>
            <a:ext cx="7772400" cy="1736725"/>
          </a:xfrm>
        </p:spPr>
        <p:txBody>
          <a:bodyPr/>
          <a:lstStyle/>
          <a:p>
            <a:r>
              <a:rPr lang="ru-RU" sz="6000" b="1">
                <a:latin typeface="Times New Roman" pitchFamily="18" charset="0"/>
              </a:rPr>
              <a:t>КРИВОЛИНЕЙНОЕ ДВИЖЕНИЕ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1341438"/>
            <a:ext cx="8229600" cy="5145087"/>
          </a:xfrm>
        </p:spPr>
        <p:txBody>
          <a:bodyPr/>
          <a:lstStyle/>
          <a:p>
            <a:r>
              <a:rPr lang="ru-RU"/>
              <a:t>Криволинейное движение - это всегда движение с ускорением под действием силы, при этом вектор скорости непрерывно меняется по направлению.</a:t>
            </a:r>
          </a:p>
          <a:p>
            <a:r>
              <a:rPr lang="ru-RU"/>
              <a:t>Условие криволинейного</a:t>
            </a:r>
          </a:p>
          <a:p>
            <a:pPr>
              <a:buFont typeface="Arial" charset="0"/>
              <a:buNone/>
            </a:pPr>
            <a:r>
              <a:rPr lang="ru-RU"/>
              <a:t>   движения: вектор скорости </a:t>
            </a:r>
          </a:p>
          <a:p>
            <a:pPr>
              <a:buFont typeface="Arial" charset="0"/>
              <a:buNone/>
            </a:pPr>
            <a:r>
              <a:rPr lang="ru-RU"/>
              <a:t>   тела и действующей на него </a:t>
            </a:r>
          </a:p>
          <a:p>
            <a:pPr>
              <a:buFont typeface="Arial" charset="0"/>
              <a:buNone/>
            </a:pPr>
            <a:r>
              <a:rPr lang="ru-RU"/>
              <a:t>   силы направлены вдоль </a:t>
            </a:r>
          </a:p>
          <a:p>
            <a:pPr>
              <a:buFont typeface="Arial" charset="0"/>
              <a:buNone/>
            </a:pPr>
            <a:r>
              <a:rPr lang="ru-RU"/>
              <a:t>   пересекающихся прямых.</a:t>
            </a:r>
          </a:p>
        </p:txBody>
      </p:sp>
      <p:sp>
        <p:nvSpPr>
          <p:cNvPr id="107526" name="Arc 6"/>
          <p:cNvSpPr>
            <a:spLocks/>
          </p:cNvSpPr>
          <p:nvPr/>
        </p:nvSpPr>
        <p:spPr bwMode="auto">
          <a:xfrm>
            <a:off x="6156325" y="4292600"/>
            <a:ext cx="2160588" cy="19431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7527" name="Oval 7"/>
          <p:cNvSpPr>
            <a:spLocks noChangeArrowheads="1"/>
          </p:cNvSpPr>
          <p:nvPr/>
        </p:nvSpPr>
        <p:spPr bwMode="auto">
          <a:xfrm>
            <a:off x="7092950" y="4292600"/>
            <a:ext cx="647700" cy="647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7528" name="Line 8"/>
          <p:cNvSpPr>
            <a:spLocks noChangeShapeType="1"/>
          </p:cNvSpPr>
          <p:nvPr/>
        </p:nvSpPr>
        <p:spPr bwMode="auto">
          <a:xfrm flipH="1">
            <a:off x="6804025" y="4581525"/>
            <a:ext cx="576263" cy="792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7529" name="Line 9"/>
          <p:cNvSpPr>
            <a:spLocks noChangeShapeType="1"/>
          </p:cNvSpPr>
          <p:nvPr/>
        </p:nvSpPr>
        <p:spPr bwMode="auto">
          <a:xfrm flipH="1" flipV="1">
            <a:off x="6659563" y="4076700"/>
            <a:ext cx="720725" cy="5048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7530" name="Text Box 10"/>
          <p:cNvSpPr txBox="1">
            <a:spLocks noChangeArrowheads="1"/>
          </p:cNvSpPr>
          <p:nvPr/>
        </p:nvSpPr>
        <p:spPr bwMode="auto">
          <a:xfrm>
            <a:off x="6877050" y="5445125"/>
            <a:ext cx="4095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/>
              <a:t>F</a:t>
            </a:r>
            <a:endParaRPr lang="ru-RU" sz="3200"/>
          </a:p>
        </p:txBody>
      </p:sp>
      <p:sp>
        <p:nvSpPr>
          <p:cNvPr id="107531" name="Line 11"/>
          <p:cNvSpPr>
            <a:spLocks noChangeShapeType="1"/>
          </p:cNvSpPr>
          <p:nvPr/>
        </p:nvSpPr>
        <p:spPr bwMode="auto">
          <a:xfrm>
            <a:off x="6948488" y="5516563"/>
            <a:ext cx="2174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7532" name="Text Box 12"/>
          <p:cNvSpPr txBox="1">
            <a:spLocks noChangeArrowheads="1"/>
          </p:cNvSpPr>
          <p:nvPr/>
        </p:nvSpPr>
        <p:spPr bwMode="auto">
          <a:xfrm rot="10800000" flipH="1" flipV="1">
            <a:off x="6496050" y="3498850"/>
            <a:ext cx="381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l-GR" sz="3200">
                <a:cs typeface="Times New Roman" pitchFamily="18" charset="0"/>
              </a:rPr>
              <a:t>υ</a:t>
            </a:r>
          </a:p>
        </p:txBody>
      </p:sp>
      <p:sp>
        <p:nvSpPr>
          <p:cNvPr id="107534" name="Line 14"/>
          <p:cNvSpPr>
            <a:spLocks noChangeShapeType="1"/>
          </p:cNvSpPr>
          <p:nvPr/>
        </p:nvSpPr>
        <p:spPr bwMode="auto">
          <a:xfrm>
            <a:off x="6588125" y="3644900"/>
            <a:ext cx="2159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7535" name="Text Box 15"/>
          <p:cNvSpPr txBox="1">
            <a:spLocks noChangeArrowheads="1"/>
          </p:cNvSpPr>
          <p:nvPr/>
        </p:nvSpPr>
        <p:spPr bwMode="auto">
          <a:xfrm>
            <a:off x="1600200" y="425450"/>
            <a:ext cx="57800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07536" name="Text Box 16"/>
          <p:cNvSpPr txBox="1">
            <a:spLocks noChangeArrowheads="1"/>
          </p:cNvSpPr>
          <p:nvPr/>
        </p:nvSpPr>
        <p:spPr bwMode="auto">
          <a:xfrm>
            <a:off x="323850" y="404813"/>
            <a:ext cx="820896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4000">
                <a:solidFill>
                  <a:schemeClr val="tx2"/>
                </a:solidFill>
              </a:rPr>
              <a:t>          </a:t>
            </a:r>
            <a:r>
              <a:rPr lang="ru-RU" sz="4400">
                <a:solidFill>
                  <a:schemeClr val="tx2"/>
                </a:solidFill>
              </a:rPr>
              <a:t>Криволинейное движение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07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900" decel="100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900" decel="1000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900" decel="1000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900" decel="1000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1" dur="2000" fill="hold"/>
                                        <p:tgtEl>
                                          <p:spTgt spid="10752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5" dur="2000" fill="hold"/>
                                        <p:tgtEl>
                                          <p:spTgt spid="10752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8" grpId="0" animBg="1"/>
      <p:bldP spid="107529" grpId="0" animBg="1"/>
      <p:bldP spid="10753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050" name="Picture 2" descr="91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835150" y="2095500"/>
            <a:ext cx="4762500" cy="4502150"/>
          </a:xfrm>
          <a:prstGeom prst="rect">
            <a:avLst/>
          </a:prstGeom>
          <a:noFill/>
        </p:spPr>
      </p:pic>
      <p:sp>
        <p:nvSpPr>
          <p:cNvPr id="130051" name="Rectangle 3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latin typeface="Times New Roman" pitchFamily="18" charset="0"/>
              </a:rPr>
              <a:t>Движение по окружности с постоянной по модулю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130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30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490" decel="100000" fill="hold"/>
                                        <p:tgtEl>
                                          <p:spTgt spid="130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accel="100000" fill="hold">
                                          <p:stCondLst>
                                            <p:cond delay="4490"/>
                                          </p:stCondLst>
                                        </p:cTn>
                                        <p:tgtEl>
                                          <p:spTgt spid="130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5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4" name="Rectangle 6"/>
          <p:cNvSpPr>
            <a:spLocks noGrp="1" noRot="1" noChangeArrowheads="1"/>
          </p:cNvSpPr>
          <p:nvPr>
            <p:ph type="title"/>
          </p:nvPr>
        </p:nvSpPr>
        <p:spPr>
          <a:xfrm>
            <a:off x="301625" y="228600"/>
            <a:ext cx="8540750" cy="823913"/>
          </a:xfrm>
        </p:spPr>
        <p:txBody>
          <a:bodyPr/>
          <a:lstStyle/>
          <a:p>
            <a:r>
              <a:rPr lang="ru-RU">
                <a:latin typeface="Times New Roman" pitchFamily="18" charset="0"/>
              </a:rPr>
              <a:t>Ускорение</a:t>
            </a:r>
          </a:p>
        </p:txBody>
      </p:sp>
      <p:sp>
        <p:nvSpPr>
          <p:cNvPr id="135176" name="Rectangle 8"/>
          <p:cNvSpPr>
            <a:spLocks noChangeArrowheads="1"/>
          </p:cNvSpPr>
          <p:nvPr/>
        </p:nvSpPr>
        <p:spPr bwMode="auto">
          <a:xfrm>
            <a:off x="250825" y="1268413"/>
            <a:ext cx="4249738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800"/>
              <a:t>Движение по окружности – это движение с ускорением</a:t>
            </a:r>
          </a:p>
        </p:txBody>
      </p:sp>
      <p:sp>
        <p:nvSpPr>
          <p:cNvPr id="135177" name="Rectangle 9"/>
          <p:cNvSpPr>
            <a:spLocks noChangeArrowheads="1"/>
          </p:cNvSpPr>
          <p:nvPr/>
        </p:nvSpPr>
        <p:spPr bwMode="auto">
          <a:xfrm>
            <a:off x="4500563" y="4292600"/>
            <a:ext cx="424815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/>
              <a:t>Центростремительное ускорение тела направлено по радиусу к центру окружности.</a:t>
            </a:r>
          </a:p>
        </p:txBody>
      </p:sp>
      <p:sp>
        <p:nvSpPr>
          <p:cNvPr id="135178" name="Rectangle 10"/>
          <p:cNvSpPr>
            <a:spLocks noChangeArrowheads="1"/>
          </p:cNvSpPr>
          <p:nvPr/>
        </p:nvSpPr>
        <p:spPr bwMode="auto">
          <a:xfrm>
            <a:off x="395288" y="4581525"/>
            <a:ext cx="360045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/>
              <a:t>Центростремительное ускорение тела при движении по</a:t>
            </a:r>
            <a:r>
              <a:rPr lang="ru-RU" sz="2800" b="1"/>
              <a:t> </a:t>
            </a:r>
            <a:r>
              <a:rPr lang="ru-RU" sz="2800"/>
              <a:t>окружности.</a:t>
            </a:r>
          </a:p>
        </p:txBody>
      </p:sp>
      <p:pic>
        <p:nvPicPr>
          <p:cNvPr id="135180" name="Picture 1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0825" y="2924175"/>
            <a:ext cx="3241675" cy="1728788"/>
          </a:xfrm>
          <a:prstGeom prst="rect">
            <a:avLst/>
          </a:prstGeom>
          <a:noFill/>
        </p:spPr>
      </p:pic>
      <p:pic>
        <p:nvPicPr>
          <p:cNvPr id="135182" name="Picture 14" descr="Направление центростремительного ускорения"/>
          <p:cNvPicPr>
            <a:picLocks noChangeAspect="1" noChangeArrowheads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4787900" y="1125538"/>
            <a:ext cx="3854450" cy="3097212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9750" y="304800"/>
            <a:ext cx="8353425" cy="1755775"/>
          </a:xfrm>
        </p:spPr>
        <p:txBody>
          <a:bodyPr/>
          <a:lstStyle/>
          <a:p>
            <a:pPr algn="l"/>
            <a:r>
              <a:rPr lang="ru-RU" sz="4000"/>
              <a:t>               </a:t>
            </a:r>
            <a:r>
              <a:rPr lang="ru-RU">
                <a:latin typeface="Times New Roman" pitchFamily="18" charset="0"/>
              </a:rPr>
              <a:t>Направление центростремительного ускорения</a:t>
            </a:r>
            <a:br>
              <a:rPr lang="ru-RU">
                <a:latin typeface="Times New Roman" pitchFamily="18" charset="0"/>
              </a:rPr>
            </a:br>
            <a:r>
              <a:rPr lang="ru-RU">
                <a:latin typeface="Times New Roman" pitchFamily="18" charset="0"/>
              </a:rPr>
              <a:t>                    и скорости</a:t>
            </a:r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908175" y="2276475"/>
            <a:ext cx="4270375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228600"/>
            <a:ext cx="8540750" cy="823913"/>
          </a:xfrm>
        </p:spPr>
        <p:txBody>
          <a:bodyPr/>
          <a:lstStyle/>
          <a:p>
            <a:r>
              <a:rPr lang="ru-RU">
                <a:latin typeface="Times New Roman" pitchFamily="18" charset="0"/>
              </a:rPr>
              <a:t>Период и частота</a:t>
            </a:r>
          </a:p>
        </p:txBody>
      </p:sp>
      <p:sp>
        <p:nvSpPr>
          <p:cNvPr id="40963" name="Rectangle 3"/>
          <p:cNvSpPr>
            <a:spLocks noGrp="1" noRot="1" noChangeArrowheads="1"/>
          </p:cNvSpPr>
          <p:nvPr>
            <p:ph type="body" idx="4294967295"/>
          </p:nvPr>
        </p:nvSpPr>
        <p:spPr>
          <a:xfrm>
            <a:off x="0" y="1557338"/>
            <a:ext cx="8540750" cy="4498975"/>
          </a:xfrm>
        </p:spPr>
        <p:txBody>
          <a:bodyPr/>
          <a:lstStyle/>
          <a:p>
            <a:r>
              <a:rPr lang="ru-RU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  Т  </a:t>
            </a:r>
            <a:r>
              <a:rPr lang="ru-RU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-  время одного полного оборота</a:t>
            </a:r>
            <a:endParaRPr lang="ru-RU" sz="280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  <a:p>
            <a:r>
              <a:rPr lang="ru-RU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     -  </a:t>
            </a:r>
            <a:r>
              <a:rPr lang="ru-RU" sz="28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число оборотов за 1 сек</a:t>
            </a:r>
          </a:p>
        </p:txBody>
      </p:sp>
      <p:grpSp>
        <p:nvGrpSpPr>
          <p:cNvPr id="40971" name="Group 11"/>
          <p:cNvGrpSpPr>
            <a:grpSpLocks/>
          </p:cNvGrpSpPr>
          <p:nvPr/>
        </p:nvGrpSpPr>
        <p:grpSpPr bwMode="auto">
          <a:xfrm>
            <a:off x="3779838" y="2997200"/>
            <a:ext cx="1836737" cy="1443038"/>
            <a:chOff x="2751" y="1661"/>
            <a:chExt cx="1157" cy="909"/>
          </a:xfrm>
        </p:grpSpPr>
        <p:sp>
          <p:nvSpPr>
            <p:cNvPr id="40967" name="Rectangle 7"/>
            <p:cNvSpPr>
              <a:spLocks noChangeArrowheads="1"/>
            </p:cNvSpPr>
            <p:nvPr/>
          </p:nvSpPr>
          <p:spPr bwMode="auto">
            <a:xfrm>
              <a:off x="2751" y="1781"/>
              <a:ext cx="894" cy="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ru-RU" sz="6600">
                  <a:solidFill>
                    <a:srgbClr val="000000"/>
                  </a:solidFill>
                  <a:latin typeface="Arial" charset="0"/>
                  <a:cs typeface="Times New Roman" pitchFamily="18" charset="0"/>
                </a:rPr>
                <a:t>T=</a:t>
              </a:r>
              <a:r>
                <a:rPr lang="ru-RU" sz="6600">
                  <a:latin typeface="Arial" charset="0"/>
                  <a:cs typeface="Times New Roman" pitchFamily="18" charset="0"/>
                </a:rPr>
                <a:t> </a:t>
              </a:r>
              <a:endParaRPr lang="ru-RU" sz="6600">
                <a:latin typeface="Arial" charset="0"/>
              </a:endParaRPr>
            </a:p>
          </p:txBody>
        </p:sp>
        <p:graphicFrame>
          <p:nvGraphicFramePr>
            <p:cNvPr id="40966" name="Object 6"/>
            <p:cNvGraphicFramePr>
              <a:graphicFrameLocks noChangeAspect="1"/>
            </p:cNvGraphicFramePr>
            <p:nvPr/>
          </p:nvGraphicFramePr>
          <p:xfrm>
            <a:off x="3470" y="1661"/>
            <a:ext cx="438" cy="909"/>
          </p:xfrm>
          <a:graphic>
            <a:graphicData uri="http://schemas.openxmlformats.org/presentationml/2006/ole">
              <p:oleObj spid="_x0000_s40966" name="Формула" r:id="rId3" imgW="190440" imgH="393480" progId="Equation.3">
                <p:embed/>
              </p:oleObj>
            </a:graphicData>
          </a:graphic>
        </p:graphicFrame>
      </p:grpSp>
      <p:sp>
        <p:nvSpPr>
          <p:cNvPr id="40970" name="Rectangle 10"/>
          <p:cNvSpPr>
            <a:spLocks noChangeArrowheads="1"/>
          </p:cNvSpPr>
          <p:nvPr/>
        </p:nvSpPr>
        <p:spPr bwMode="auto">
          <a:xfrm>
            <a:off x="0" y="3232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0974" name="Rectangle 14"/>
          <p:cNvSpPr>
            <a:spLocks noChangeArrowheads="1"/>
          </p:cNvSpPr>
          <p:nvPr/>
        </p:nvSpPr>
        <p:spPr bwMode="auto">
          <a:xfrm>
            <a:off x="0" y="26146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0976" name="Rectangle 16"/>
          <p:cNvSpPr>
            <a:spLocks noChangeArrowheads="1"/>
          </p:cNvSpPr>
          <p:nvPr/>
        </p:nvSpPr>
        <p:spPr bwMode="auto">
          <a:xfrm>
            <a:off x="0" y="4016375"/>
            <a:ext cx="2159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900">
                <a:latin typeface="Arial" charset="0"/>
              </a:rPr>
              <a:t> </a:t>
            </a:r>
            <a:endParaRPr lang="ru-RU">
              <a:latin typeface="Arial" charset="0"/>
            </a:endParaRPr>
          </a:p>
        </p:txBody>
      </p:sp>
      <p:grpSp>
        <p:nvGrpSpPr>
          <p:cNvPr id="40979" name="Group 19"/>
          <p:cNvGrpSpPr>
            <a:grpSpLocks/>
          </p:cNvGrpSpPr>
          <p:nvPr/>
        </p:nvGrpSpPr>
        <p:grpSpPr bwMode="auto">
          <a:xfrm>
            <a:off x="3708400" y="4581525"/>
            <a:ext cx="1814513" cy="1312863"/>
            <a:chOff x="2653" y="2840"/>
            <a:chExt cx="1143" cy="827"/>
          </a:xfrm>
        </p:grpSpPr>
        <p:graphicFrame>
          <p:nvGraphicFramePr>
            <p:cNvPr id="40973" name="Object 13"/>
            <p:cNvGraphicFramePr>
              <a:graphicFrameLocks noChangeAspect="1"/>
            </p:cNvGraphicFramePr>
            <p:nvPr/>
          </p:nvGraphicFramePr>
          <p:xfrm>
            <a:off x="2653" y="2976"/>
            <a:ext cx="485" cy="666"/>
          </p:xfrm>
          <a:graphic>
            <a:graphicData uri="http://schemas.openxmlformats.org/presentationml/2006/ole">
              <p:oleObj spid="_x0000_s40973" name="Формула" r:id="rId4" imgW="126720" imgH="139680" progId="Equation.3">
                <p:embed/>
              </p:oleObj>
            </a:graphicData>
          </a:graphic>
        </p:graphicFrame>
        <p:graphicFrame>
          <p:nvGraphicFramePr>
            <p:cNvPr id="40972" name="Object 12"/>
            <p:cNvGraphicFramePr>
              <a:graphicFrameLocks noChangeAspect="1"/>
            </p:cNvGraphicFramePr>
            <p:nvPr/>
          </p:nvGraphicFramePr>
          <p:xfrm>
            <a:off x="3470" y="2840"/>
            <a:ext cx="326" cy="827"/>
          </p:xfrm>
          <a:graphic>
            <a:graphicData uri="http://schemas.openxmlformats.org/presentationml/2006/ole">
              <p:oleObj spid="_x0000_s40972" name="Формула" r:id="rId5" imgW="190417" imgH="393529" progId="Equation.3">
                <p:embed/>
              </p:oleObj>
            </a:graphicData>
          </a:graphic>
        </p:graphicFrame>
        <p:sp>
          <p:nvSpPr>
            <p:cNvPr id="40977" name="Rectangle 17"/>
            <p:cNvSpPr>
              <a:spLocks noChangeArrowheads="1"/>
            </p:cNvSpPr>
            <p:nvPr/>
          </p:nvSpPr>
          <p:spPr bwMode="auto">
            <a:xfrm>
              <a:off x="3103" y="3113"/>
              <a:ext cx="30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ru-RU" sz="3200">
                  <a:solidFill>
                    <a:srgbClr val="000000"/>
                  </a:solidFill>
                  <a:latin typeface="Tahoma" pitchFamily="34" charset="0"/>
                </a:rPr>
                <a:t>=</a:t>
              </a:r>
            </a:p>
          </p:txBody>
        </p:sp>
      </p:grpSp>
      <p:sp>
        <p:nvSpPr>
          <p:cNvPr id="40981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0980" name="Object 20"/>
          <p:cNvGraphicFramePr>
            <a:graphicFrameLocks noChangeAspect="1"/>
          </p:cNvGraphicFramePr>
          <p:nvPr/>
        </p:nvGraphicFramePr>
        <p:xfrm>
          <a:off x="611188" y="2205038"/>
          <a:ext cx="608012" cy="647700"/>
        </p:xfrm>
        <a:graphic>
          <a:graphicData uri="http://schemas.openxmlformats.org/presentationml/2006/ole">
            <p:oleObj spid="_x0000_s40980" name="Формула" r:id="rId6" imgW="126835" imgH="139518" progId="Equation.3">
              <p:embed/>
            </p:oleObj>
          </a:graphicData>
        </a:graphic>
      </p:graphicFrame>
      <p:sp>
        <p:nvSpPr>
          <p:cNvPr id="40983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0985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0987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0989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0991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0993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0994" name="Rectangle 34"/>
          <p:cNvSpPr>
            <a:spLocks noChangeArrowheads="1"/>
          </p:cNvSpPr>
          <p:nvPr/>
        </p:nvSpPr>
        <p:spPr bwMode="auto">
          <a:xfrm>
            <a:off x="611188" y="3213100"/>
            <a:ext cx="20447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6000">
                <a:solidFill>
                  <a:srgbClr val="000000"/>
                </a:solidFill>
                <a:latin typeface="Tahoma" pitchFamily="34" charset="0"/>
              </a:rPr>
              <a:t>[т]=</a:t>
            </a:r>
            <a:r>
              <a:rPr lang="ru-RU" sz="4000">
                <a:solidFill>
                  <a:srgbClr val="000000"/>
                </a:solidFill>
                <a:latin typeface="Tahoma" pitchFamily="34" charset="0"/>
              </a:rPr>
              <a:t>С</a:t>
            </a:r>
          </a:p>
          <a:p>
            <a:endParaRPr lang="ru-RU" sz="40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40996" name="Rectangle 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0998" name="Rectangle 3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000" name="Rectangle 4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002" name="Rectangle 4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004" name="Rectangle 4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pSp>
        <p:nvGrpSpPr>
          <p:cNvPr id="41017" name="Group 57"/>
          <p:cNvGrpSpPr>
            <a:grpSpLocks/>
          </p:cNvGrpSpPr>
          <p:nvPr/>
        </p:nvGrpSpPr>
        <p:grpSpPr bwMode="auto">
          <a:xfrm>
            <a:off x="755650" y="4797425"/>
            <a:ext cx="2206625" cy="1079500"/>
            <a:chOff x="476" y="3022"/>
            <a:chExt cx="1390" cy="680"/>
          </a:xfrm>
        </p:grpSpPr>
        <p:sp>
          <p:nvSpPr>
            <p:cNvPr id="41007" name="Rectangle 47"/>
            <p:cNvSpPr>
              <a:spLocks noChangeArrowheads="1"/>
            </p:cNvSpPr>
            <p:nvPr/>
          </p:nvSpPr>
          <p:spPr bwMode="auto">
            <a:xfrm flipH="1">
              <a:off x="476" y="3022"/>
              <a:ext cx="634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ru-RU" sz="6000">
                  <a:solidFill>
                    <a:srgbClr val="000000"/>
                  </a:solidFill>
                  <a:latin typeface="Tahoma" pitchFamily="34" charset="0"/>
                </a:rPr>
                <a:t>[ ]</a:t>
              </a:r>
            </a:p>
          </p:txBody>
        </p:sp>
        <p:graphicFrame>
          <p:nvGraphicFramePr>
            <p:cNvPr id="41008" name="Object 48"/>
            <p:cNvGraphicFramePr>
              <a:graphicFrameLocks noChangeAspect="1"/>
            </p:cNvGraphicFramePr>
            <p:nvPr/>
          </p:nvGraphicFramePr>
          <p:xfrm>
            <a:off x="567" y="3158"/>
            <a:ext cx="495" cy="544"/>
          </p:xfrm>
          <a:graphic>
            <a:graphicData uri="http://schemas.openxmlformats.org/presentationml/2006/ole">
              <p:oleObj spid="_x0000_s41008" name="Формула" r:id="rId7" imgW="126835" imgH="139518" progId="Equation.3">
                <p:embed/>
              </p:oleObj>
            </a:graphicData>
          </a:graphic>
        </p:graphicFrame>
        <p:sp>
          <p:nvSpPr>
            <p:cNvPr id="41014" name="Rectangle 54"/>
            <p:cNvSpPr>
              <a:spLocks noChangeArrowheads="1"/>
            </p:cNvSpPr>
            <p:nvPr/>
          </p:nvSpPr>
          <p:spPr bwMode="auto">
            <a:xfrm>
              <a:off x="1156" y="3203"/>
              <a:ext cx="710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r>
                <a:rPr lang="ru-RU" sz="4000">
                  <a:solidFill>
                    <a:srgbClr val="000000"/>
                  </a:solidFill>
                  <a:latin typeface="Tahoma" pitchFamily="34" charset="0"/>
                </a:rPr>
                <a:t>=Гц</a:t>
              </a:r>
              <a:r>
                <a:rPr lang="ru-RU">
                  <a:solidFill>
                    <a:srgbClr val="000000"/>
                  </a:solidFill>
                  <a:latin typeface="Tahoma" pitchFamily="34" charset="0"/>
                </a:rPr>
                <a:t> </a:t>
              </a:r>
            </a:p>
          </p:txBody>
        </p:sp>
      </p:grpSp>
      <p:grpSp>
        <p:nvGrpSpPr>
          <p:cNvPr id="41021" name="Group 61"/>
          <p:cNvGrpSpPr>
            <a:grpSpLocks/>
          </p:cNvGrpSpPr>
          <p:nvPr/>
        </p:nvGrpSpPr>
        <p:grpSpPr bwMode="auto">
          <a:xfrm>
            <a:off x="6227763" y="4076700"/>
            <a:ext cx="2438400" cy="1069975"/>
            <a:chOff x="4086" y="2617"/>
            <a:chExt cx="1536" cy="674"/>
          </a:xfrm>
        </p:grpSpPr>
        <p:sp>
          <p:nvSpPr>
            <p:cNvPr id="41019" name="Rectangle 59"/>
            <p:cNvSpPr>
              <a:spLocks noChangeArrowheads="1"/>
            </p:cNvSpPr>
            <p:nvPr/>
          </p:nvSpPr>
          <p:spPr bwMode="auto">
            <a:xfrm>
              <a:off x="4086" y="2617"/>
              <a:ext cx="1089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6000">
                  <a:solidFill>
                    <a:srgbClr val="000000"/>
                  </a:solidFill>
                  <a:latin typeface="Arial" charset="0"/>
                  <a:cs typeface="Times New Roman" pitchFamily="18" charset="0"/>
                </a:rPr>
                <a:t>T</a:t>
              </a:r>
              <a:r>
                <a:rPr lang="ru-RU" sz="6000">
                  <a:solidFill>
                    <a:srgbClr val="000000"/>
                  </a:solidFill>
                  <a:latin typeface="Arial" charset="0"/>
                  <a:cs typeface="Times New Roman" pitchFamily="18" charset="0"/>
                </a:rPr>
                <a:t>=1/</a:t>
              </a:r>
              <a:endParaRPr lang="ru-RU" sz="6000">
                <a:solidFill>
                  <a:srgbClr val="000000"/>
                </a:solidFill>
                <a:latin typeface="Arial" charset="0"/>
              </a:endParaRPr>
            </a:p>
          </p:txBody>
        </p:sp>
        <p:graphicFrame>
          <p:nvGraphicFramePr>
            <p:cNvPr id="41018" name="Object 58"/>
            <p:cNvGraphicFramePr>
              <a:graphicFrameLocks noChangeAspect="1"/>
            </p:cNvGraphicFramePr>
            <p:nvPr/>
          </p:nvGraphicFramePr>
          <p:xfrm>
            <a:off x="5103" y="2704"/>
            <a:ext cx="519" cy="587"/>
          </p:xfrm>
          <a:graphic>
            <a:graphicData uri="http://schemas.openxmlformats.org/presentationml/2006/ole">
              <p:oleObj spid="_x0000_s41018" name="Формула" r:id="rId8" imgW="126720" imgH="139680" progId="Equation.3">
                <p:embed/>
              </p:oleObj>
            </a:graphicData>
          </a:graphic>
        </p:graphicFrame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/>
      <p:bldP spid="4096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latin typeface="Times New Roman" pitchFamily="18" charset="0"/>
              </a:rPr>
              <a:t>Примеры различных частот вращения</a:t>
            </a:r>
          </a:p>
        </p:txBody>
      </p:sp>
      <p:sp>
        <p:nvSpPr>
          <p:cNvPr id="13721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0" y="1412875"/>
            <a:ext cx="9144000" cy="5219700"/>
          </a:xfrm>
        </p:spPr>
        <p:txBody>
          <a:bodyPr/>
          <a:lstStyle/>
          <a:p>
            <a:endParaRPr lang="ru-RU"/>
          </a:p>
        </p:txBody>
      </p:sp>
      <p:pic>
        <p:nvPicPr>
          <p:cNvPr id="137221" name="Picture 5" descr="i?id=218087031-31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258888" y="4149725"/>
            <a:ext cx="2857500" cy="1133475"/>
          </a:xfrm>
          <a:prstGeom prst="rect">
            <a:avLst/>
          </a:prstGeom>
          <a:noFill/>
        </p:spPr>
      </p:pic>
      <p:sp>
        <p:nvSpPr>
          <p:cNvPr id="13722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37222" name="Picture 6" descr="http://im5-tub-ru.yandex.net/i?id=70576232-21-72&amp;n=21">
            <a:hlinkClick r:id="rId4"/>
          </p:cNvPr>
          <p:cNvPicPr>
            <a:picLocks noChangeAspect="1" noChangeArrowheads="1"/>
          </p:cNvPicPr>
          <p:nvPr/>
        </p:nvPicPr>
        <p:blipFill>
          <a:blip r:embed="rId5" r:link="rId6" cstate="email"/>
          <a:srcRect/>
          <a:stretch>
            <a:fillRect/>
          </a:stretch>
        </p:blipFill>
        <p:spPr bwMode="auto">
          <a:xfrm>
            <a:off x="5724525" y="3789363"/>
            <a:ext cx="2857500" cy="1390650"/>
          </a:xfrm>
          <a:prstGeom prst="rect">
            <a:avLst/>
          </a:prstGeom>
          <a:noFill/>
        </p:spPr>
      </p:pic>
      <p:sp>
        <p:nvSpPr>
          <p:cNvPr id="13722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37224" name="Picture 8" descr="http://im2-tub-ru.yandex.net/i?id=148979829-17-72&amp;n=21">
            <a:hlinkClick r:id="rId7"/>
          </p:cNvPr>
          <p:cNvPicPr>
            <a:picLocks noChangeAspect="1" noChangeArrowheads="1"/>
          </p:cNvPicPr>
          <p:nvPr/>
        </p:nvPicPr>
        <p:blipFill>
          <a:blip r:embed="rId8" r:link="rId9" cstate="email"/>
          <a:srcRect/>
          <a:stretch>
            <a:fillRect/>
          </a:stretch>
        </p:blipFill>
        <p:spPr bwMode="auto">
          <a:xfrm>
            <a:off x="539750" y="1484313"/>
            <a:ext cx="2676525" cy="1789112"/>
          </a:xfrm>
          <a:prstGeom prst="rect">
            <a:avLst/>
          </a:prstGeom>
          <a:noFill/>
        </p:spPr>
      </p:pic>
      <p:sp>
        <p:nvSpPr>
          <p:cNvPr id="13722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37226" name="Picture 10" descr="http://im7-tub-ru.yandex.net/i?id=71497021-70-72&amp;n=21">
            <a:hlinkClick r:id="rId10"/>
          </p:cNvPr>
          <p:cNvPicPr>
            <a:picLocks noChangeAspect="1" noChangeArrowheads="1"/>
          </p:cNvPicPr>
          <p:nvPr/>
        </p:nvPicPr>
        <p:blipFill>
          <a:blip r:embed="rId11" r:link="rId12" cstate="email"/>
          <a:srcRect/>
          <a:stretch>
            <a:fillRect/>
          </a:stretch>
        </p:blipFill>
        <p:spPr bwMode="auto">
          <a:xfrm>
            <a:off x="5148263" y="1484313"/>
            <a:ext cx="2800350" cy="1728787"/>
          </a:xfrm>
          <a:prstGeom prst="rect">
            <a:avLst/>
          </a:prstGeom>
          <a:noFill/>
        </p:spPr>
      </p:pic>
      <p:sp>
        <p:nvSpPr>
          <p:cNvPr id="137228" name="Text Box 12"/>
          <p:cNvSpPr txBox="1">
            <a:spLocks noChangeArrowheads="1"/>
          </p:cNvSpPr>
          <p:nvPr/>
        </p:nvSpPr>
        <p:spPr bwMode="auto">
          <a:xfrm>
            <a:off x="1692275" y="5300663"/>
            <a:ext cx="2592388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800"/>
              <a:t>Простейший частотомер</a:t>
            </a:r>
          </a:p>
        </p:txBody>
      </p:sp>
      <p:sp>
        <p:nvSpPr>
          <p:cNvPr id="137229" name="Text Box 13"/>
          <p:cNvSpPr txBox="1">
            <a:spLocks noChangeArrowheads="1"/>
          </p:cNvSpPr>
          <p:nvPr/>
        </p:nvSpPr>
        <p:spPr bwMode="auto">
          <a:xfrm>
            <a:off x="5867400" y="5300663"/>
            <a:ext cx="27368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800"/>
              <a:t>Современный частотомер</a:t>
            </a:r>
          </a:p>
        </p:txBody>
      </p:sp>
      <p:sp>
        <p:nvSpPr>
          <p:cNvPr id="137230" name="Text Box 14"/>
          <p:cNvSpPr txBox="1">
            <a:spLocks noChangeArrowheads="1"/>
          </p:cNvSpPr>
          <p:nvPr/>
        </p:nvSpPr>
        <p:spPr bwMode="auto">
          <a:xfrm>
            <a:off x="5219700" y="3213100"/>
            <a:ext cx="30972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800"/>
              <a:t>Коленчатый вал</a:t>
            </a:r>
          </a:p>
        </p:txBody>
      </p:sp>
      <p:sp>
        <p:nvSpPr>
          <p:cNvPr id="137231" name="Text Box 15"/>
          <p:cNvSpPr txBox="1">
            <a:spLocks noChangeArrowheads="1"/>
          </p:cNvSpPr>
          <p:nvPr/>
        </p:nvSpPr>
        <p:spPr bwMode="auto">
          <a:xfrm>
            <a:off x="179388" y="3254375"/>
            <a:ext cx="38163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800"/>
              <a:t>Ротор газовой турбины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72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7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37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7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372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7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137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7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372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7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137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7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72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7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137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7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72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7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137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7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372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7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137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7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372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7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137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7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372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37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900" decel="100000" fill="hold"/>
                                        <p:tgtEl>
                                          <p:spTgt spid="137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7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228" grpId="0"/>
      <p:bldP spid="137229" grpId="0"/>
      <p:bldP spid="137230" grpId="0"/>
      <p:bldP spid="13723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42" name="Group 16"/>
          <p:cNvGrpSpPr>
            <a:grpSpLocks/>
          </p:cNvGrpSpPr>
          <p:nvPr/>
        </p:nvGrpSpPr>
        <p:grpSpPr bwMode="auto">
          <a:xfrm>
            <a:off x="539750" y="2276475"/>
            <a:ext cx="3816350" cy="3816350"/>
            <a:chOff x="476" y="709"/>
            <a:chExt cx="1905" cy="1905"/>
          </a:xfrm>
        </p:grpSpPr>
        <p:sp>
          <p:nvSpPr>
            <p:cNvPr id="112643" name="Oval 4"/>
            <p:cNvSpPr>
              <a:spLocks noChangeArrowheads="1"/>
            </p:cNvSpPr>
            <p:nvPr/>
          </p:nvSpPr>
          <p:spPr bwMode="auto">
            <a:xfrm>
              <a:off x="476" y="709"/>
              <a:ext cx="1905" cy="1905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Garamond" pitchFamily="18" charset="0"/>
              </a:endParaRPr>
            </a:p>
          </p:txBody>
        </p:sp>
        <p:sp>
          <p:nvSpPr>
            <p:cNvPr id="112644" name="Line 5"/>
            <p:cNvSpPr>
              <a:spLocks noChangeShapeType="1"/>
            </p:cNvSpPr>
            <p:nvPr/>
          </p:nvSpPr>
          <p:spPr bwMode="auto">
            <a:xfrm flipH="1" flipV="1">
              <a:off x="975" y="845"/>
              <a:ext cx="454" cy="86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645" name="Line 6"/>
            <p:cNvSpPr>
              <a:spLocks noChangeShapeType="1"/>
            </p:cNvSpPr>
            <p:nvPr/>
          </p:nvSpPr>
          <p:spPr bwMode="auto">
            <a:xfrm flipV="1">
              <a:off x="1429" y="1071"/>
              <a:ext cx="725" cy="63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646" name="Arc 13"/>
            <p:cNvSpPr>
              <a:spLocks/>
            </p:cNvSpPr>
            <p:nvPr/>
          </p:nvSpPr>
          <p:spPr bwMode="auto">
            <a:xfrm rot="-1174108">
              <a:off x="1292" y="1207"/>
              <a:ext cx="486" cy="499"/>
            </a:xfrm>
            <a:custGeom>
              <a:avLst/>
              <a:gdLst>
                <a:gd name="T0" fmla="*/ 0 w 19293"/>
                <a:gd name="T1" fmla="*/ 0 h 21600"/>
                <a:gd name="T2" fmla="*/ 12 w 19293"/>
                <a:gd name="T3" fmla="*/ 6 h 21600"/>
                <a:gd name="T4" fmla="*/ 0 w 19293"/>
                <a:gd name="T5" fmla="*/ 12 h 21600"/>
                <a:gd name="T6" fmla="*/ 0 60000 65536"/>
                <a:gd name="T7" fmla="*/ 0 60000 65536"/>
                <a:gd name="T8" fmla="*/ 0 60000 65536"/>
                <a:gd name="T9" fmla="*/ 0 w 19293"/>
                <a:gd name="T10" fmla="*/ 0 h 21600"/>
                <a:gd name="T11" fmla="*/ 19293 w 1929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93" h="21600" fill="none" extrusionOk="0">
                  <a:moveTo>
                    <a:pt x="-1" y="0"/>
                  </a:moveTo>
                  <a:cubicBezTo>
                    <a:pt x="8159" y="0"/>
                    <a:pt x="15623" y="4598"/>
                    <a:pt x="19292" y="11886"/>
                  </a:cubicBezTo>
                </a:path>
                <a:path w="19293" h="21600" stroke="0" extrusionOk="0">
                  <a:moveTo>
                    <a:pt x="-1" y="0"/>
                  </a:moveTo>
                  <a:cubicBezTo>
                    <a:pt x="8159" y="0"/>
                    <a:pt x="15623" y="4598"/>
                    <a:pt x="19292" y="11886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aphicFrame>
          <p:nvGraphicFramePr>
            <p:cNvPr id="112647" name="Object 14"/>
            <p:cNvGraphicFramePr>
              <a:graphicFrameLocks noChangeAspect="1"/>
            </p:cNvGraphicFramePr>
            <p:nvPr/>
          </p:nvGraphicFramePr>
          <p:xfrm>
            <a:off x="1292" y="799"/>
            <a:ext cx="383" cy="454"/>
          </p:xfrm>
          <a:graphic>
            <a:graphicData uri="http://schemas.openxmlformats.org/presentationml/2006/ole">
              <p:oleObj spid="_x0000_s112647" name="Формула" r:id="rId3" imgW="139680" imgH="164880" progId="Equation.3">
                <p:embed/>
              </p:oleObj>
            </a:graphicData>
          </a:graphic>
        </p:graphicFrame>
      </p:grpSp>
      <p:graphicFrame>
        <p:nvGraphicFramePr>
          <p:cNvPr id="112648" name="Object 20"/>
          <p:cNvGraphicFramePr>
            <a:graphicFrameLocks noChangeAspect="1"/>
          </p:cNvGraphicFramePr>
          <p:nvPr>
            <p:ph sz="quarter" idx="4294967295"/>
          </p:nvPr>
        </p:nvGraphicFramePr>
        <p:xfrm>
          <a:off x="5003800" y="4868863"/>
          <a:ext cx="2254250" cy="935037"/>
        </p:xfrm>
        <a:graphic>
          <a:graphicData uri="http://schemas.openxmlformats.org/presentationml/2006/ole">
            <p:oleObj spid="_x0000_s112648" name="Формула" r:id="rId4" imgW="469800" imgH="203040" progId="Equation.3">
              <p:embed/>
            </p:oleObj>
          </a:graphicData>
        </a:graphic>
      </p:graphicFrame>
      <p:graphicFrame>
        <p:nvGraphicFramePr>
          <p:cNvPr id="112649" name="Object 26"/>
          <p:cNvGraphicFramePr>
            <a:graphicFrameLocks noChangeAspect="1"/>
          </p:cNvGraphicFramePr>
          <p:nvPr>
            <p:ph sz="quarter" idx="4294967295"/>
          </p:nvPr>
        </p:nvGraphicFramePr>
        <p:xfrm>
          <a:off x="1692275" y="476250"/>
          <a:ext cx="604838" cy="714375"/>
        </p:xfrm>
        <a:graphic>
          <a:graphicData uri="http://schemas.openxmlformats.org/presentationml/2006/ole">
            <p:oleObj spid="_x0000_s112649" name="Формула" r:id="rId5" imgW="139680" imgH="164880" progId="Equation.3">
              <p:embed/>
            </p:oleObj>
          </a:graphicData>
        </a:graphic>
      </p:graphicFrame>
      <p:sp>
        <p:nvSpPr>
          <p:cNvPr id="112650" name="Text Box 29"/>
          <p:cNvSpPr txBox="1">
            <a:spLocks noChangeArrowheads="1"/>
          </p:cNvSpPr>
          <p:nvPr/>
        </p:nvSpPr>
        <p:spPr bwMode="auto">
          <a:xfrm>
            <a:off x="2555875" y="620713"/>
            <a:ext cx="46434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>
                <a:latin typeface="Garamond" pitchFamily="18" charset="0"/>
              </a:rPr>
              <a:t>- </a:t>
            </a:r>
            <a:r>
              <a:rPr lang="ru-RU" sz="2800"/>
              <a:t>угловое перемещение</a:t>
            </a:r>
          </a:p>
        </p:txBody>
      </p:sp>
      <p:graphicFrame>
        <p:nvGraphicFramePr>
          <p:cNvPr id="112652" name="Object 31"/>
          <p:cNvGraphicFramePr>
            <a:graphicFrameLocks noChangeAspect="1"/>
          </p:cNvGraphicFramePr>
          <p:nvPr/>
        </p:nvGraphicFramePr>
        <p:xfrm>
          <a:off x="4643438" y="1484313"/>
          <a:ext cx="2265362" cy="754062"/>
        </p:xfrm>
        <a:graphic>
          <a:graphicData uri="http://schemas.openxmlformats.org/presentationml/2006/ole">
            <p:oleObj spid="_x0000_s112652" name="Формула" r:id="rId6" imgW="609480" imgH="203040" progId="Equation.3">
              <p:embed/>
            </p:oleObj>
          </a:graphicData>
        </a:graphic>
      </p:graphicFrame>
      <p:sp>
        <p:nvSpPr>
          <p:cNvPr id="112653" name="Text Box 32"/>
          <p:cNvSpPr txBox="1">
            <a:spLocks noChangeArrowheads="1"/>
          </p:cNvSpPr>
          <p:nvPr/>
        </p:nvSpPr>
        <p:spPr bwMode="auto">
          <a:xfrm>
            <a:off x="4427538" y="2708275"/>
            <a:ext cx="417512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sz="2800"/>
              <a:t>Радиан – угол между двумя радиусами, длина дуги между которыми равна радиусу.</a:t>
            </a:r>
          </a:p>
        </p:txBody>
      </p:sp>
      <p:sp>
        <p:nvSpPr>
          <p:cNvPr id="112655" name="Rectangle 15"/>
          <p:cNvSpPr>
            <a:spLocks noChangeArrowheads="1"/>
          </p:cNvSpPr>
          <p:nvPr/>
        </p:nvSpPr>
        <p:spPr bwMode="auto">
          <a:xfrm>
            <a:off x="4787900" y="5876925"/>
            <a:ext cx="30241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/>
              <a:t>за  один период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latin typeface="Times New Roman" pitchFamily="18" charset="0"/>
              </a:rPr>
              <a:t>Скорости тела при движении по окружности</a:t>
            </a:r>
          </a:p>
        </p:txBody>
      </p:sp>
      <p:sp>
        <p:nvSpPr>
          <p:cNvPr id="97283" name="Rectangle 3"/>
          <p:cNvSpPr>
            <a:spLocks noGrp="1" noRot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/>
              <a:t> </a:t>
            </a:r>
            <a:endParaRPr lang="ru-RU" sz="2800"/>
          </a:p>
        </p:txBody>
      </p:sp>
      <p:sp>
        <p:nvSpPr>
          <p:cNvPr id="97284" name="Oval 4"/>
          <p:cNvSpPr>
            <a:spLocks noChangeArrowheads="1"/>
          </p:cNvSpPr>
          <p:nvPr/>
        </p:nvSpPr>
        <p:spPr bwMode="auto">
          <a:xfrm>
            <a:off x="250825" y="1484313"/>
            <a:ext cx="3024188" cy="27352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97285" name="Line 5"/>
          <p:cNvSpPr>
            <a:spLocks noChangeShapeType="1"/>
          </p:cNvSpPr>
          <p:nvPr/>
        </p:nvSpPr>
        <p:spPr bwMode="auto">
          <a:xfrm>
            <a:off x="1835150" y="2852738"/>
            <a:ext cx="1441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7286" name="Line 6"/>
          <p:cNvSpPr>
            <a:spLocks noChangeShapeType="1"/>
          </p:cNvSpPr>
          <p:nvPr/>
        </p:nvSpPr>
        <p:spPr bwMode="auto">
          <a:xfrm flipV="1">
            <a:off x="1835150" y="1700213"/>
            <a:ext cx="792163" cy="1152525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7287" name="Arc 7"/>
          <p:cNvSpPr>
            <a:spLocks/>
          </p:cNvSpPr>
          <p:nvPr/>
        </p:nvSpPr>
        <p:spPr bwMode="auto">
          <a:xfrm>
            <a:off x="2124075" y="2492375"/>
            <a:ext cx="142875" cy="28892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7288" name="Text Box 8"/>
          <p:cNvSpPr txBox="1">
            <a:spLocks noChangeArrowheads="1"/>
          </p:cNvSpPr>
          <p:nvPr/>
        </p:nvSpPr>
        <p:spPr bwMode="auto">
          <a:xfrm>
            <a:off x="3276600" y="2636838"/>
            <a:ext cx="3968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>
                <a:latin typeface="Tahoma" pitchFamily="34" charset="0"/>
              </a:rPr>
              <a:t>А</a:t>
            </a:r>
          </a:p>
        </p:txBody>
      </p:sp>
      <p:sp>
        <p:nvSpPr>
          <p:cNvPr id="97289" name="Text Box 9"/>
          <p:cNvSpPr txBox="1">
            <a:spLocks noChangeArrowheads="1"/>
          </p:cNvSpPr>
          <p:nvPr/>
        </p:nvSpPr>
        <p:spPr bwMode="auto">
          <a:xfrm>
            <a:off x="2411413" y="1196975"/>
            <a:ext cx="3937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>
                <a:latin typeface="Tahoma" pitchFamily="34" charset="0"/>
              </a:rPr>
              <a:t>В</a:t>
            </a:r>
          </a:p>
        </p:txBody>
      </p:sp>
      <p:sp>
        <p:nvSpPr>
          <p:cNvPr id="97291" name="Text Box 11"/>
          <p:cNvSpPr txBox="1">
            <a:spLocks noChangeArrowheads="1"/>
          </p:cNvSpPr>
          <p:nvPr/>
        </p:nvSpPr>
        <p:spPr bwMode="auto">
          <a:xfrm>
            <a:off x="3203575" y="1916113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>
                <a:latin typeface="Tahoma" pitchFamily="34" charset="0"/>
              </a:rPr>
              <a:t>L</a:t>
            </a:r>
            <a:endParaRPr lang="ru-RU" sz="2400">
              <a:latin typeface="Tahoma" pitchFamily="34" charset="0"/>
            </a:endParaRPr>
          </a:p>
        </p:txBody>
      </p:sp>
      <p:sp>
        <p:nvSpPr>
          <p:cNvPr id="97292" name="Arc 12"/>
          <p:cNvSpPr>
            <a:spLocks/>
          </p:cNvSpPr>
          <p:nvPr/>
        </p:nvSpPr>
        <p:spPr bwMode="auto">
          <a:xfrm>
            <a:off x="2555875" y="1773238"/>
            <a:ext cx="703263" cy="1298575"/>
          </a:xfrm>
          <a:custGeom>
            <a:avLst/>
            <a:gdLst>
              <a:gd name="G0" fmla="+- 0 0 0"/>
              <a:gd name="G1" fmla="+- 21549 0 0"/>
              <a:gd name="G2" fmla="+- 21600 0 0"/>
              <a:gd name="T0" fmla="*/ 1487 w 21268"/>
              <a:gd name="T1" fmla="*/ 0 h 21549"/>
              <a:gd name="T2" fmla="*/ 21268 w 21268"/>
              <a:gd name="T3" fmla="*/ 17777 h 21549"/>
              <a:gd name="T4" fmla="*/ 0 w 21268"/>
              <a:gd name="T5" fmla="*/ 21549 h 215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268" h="21549" fill="none" extrusionOk="0">
                <a:moveTo>
                  <a:pt x="1486" y="0"/>
                </a:moveTo>
                <a:cubicBezTo>
                  <a:pt x="11379" y="682"/>
                  <a:pt x="19536" y="8013"/>
                  <a:pt x="21268" y="17776"/>
                </a:cubicBezTo>
              </a:path>
              <a:path w="21268" h="21549" stroke="0" extrusionOk="0">
                <a:moveTo>
                  <a:pt x="1486" y="0"/>
                </a:moveTo>
                <a:cubicBezTo>
                  <a:pt x="11379" y="682"/>
                  <a:pt x="19536" y="8013"/>
                  <a:pt x="21268" y="17776"/>
                </a:cubicBezTo>
                <a:lnTo>
                  <a:pt x="0" y="21549"/>
                </a:lnTo>
                <a:close/>
              </a:path>
            </a:pathLst>
          </a:custGeom>
          <a:noFill/>
          <a:ln w="9525">
            <a:solidFill>
              <a:srgbClr val="66FF3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7293" name="Text Box 13"/>
          <p:cNvSpPr txBox="1">
            <a:spLocks noChangeArrowheads="1"/>
          </p:cNvSpPr>
          <p:nvPr/>
        </p:nvSpPr>
        <p:spPr bwMode="auto">
          <a:xfrm>
            <a:off x="3779838" y="1484313"/>
            <a:ext cx="5364162" cy="2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/>
              <a:t>ОА – радиус окружности – </a:t>
            </a:r>
            <a:r>
              <a:rPr lang="en-US" sz="2800"/>
              <a:t>( R ) </a:t>
            </a:r>
            <a:r>
              <a:rPr lang="ru-RU" sz="2800"/>
              <a:t>,</a:t>
            </a:r>
          </a:p>
          <a:p>
            <a:pPr>
              <a:spcBef>
                <a:spcPct val="50000"/>
              </a:spcBef>
            </a:pPr>
            <a:r>
              <a:rPr lang="ru-RU" sz="2800"/>
              <a:t>АВ – длина окружности (</a:t>
            </a:r>
            <a:r>
              <a:rPr lang="en-US" sz="2800"/>
              <a:t> L )</a:t>
            </a:r>
            <a:r>
              <a:rPr lang="ru-RU" sz="2800"/>
              <a:t>,     пройденная телом за время </a:t>
            </a:r>
            <a:r>
              <a:rPr lang="en-US" sz="2800"/>
              <a:t>t</a:t>
            </a:r>
            <a:r>
              <a:rPr lang="ru-RU" sz="2800"/>
              <a:t>, </a:t>
            </a:r>
            <a:endParaRPr lang="en-US" sz="2800"/>
          </a:p>
          <a:p>
            <a:pPr>
              <a:spcBef>
                <a:spcPct val="50000"/>
              </a:spcBef>
            </a:pPr>
            <a:r>
              <a:rPr lang="ru-RU" sz="2800"/>
              <a:t>угол </a:t>
            </a:r>
            <a:r>
              <a:rPr lang="en-US" sz="2800"/>
              <a:t>φ</a:t>
            </a:r>
            <a:r>
              <a:rPr lang="ru-RU" sz="2800"/>
              <a:t> – угловое перемещение</a:t>
            </a:r>
          </a:p>
        </p:txBody>
      </p:sp>
      <p:sp>
        <p:nvSpPr>
          <p:cNvPr id="97294" name="Text Box 14"/>
          <p:cNvSpPr txBox="1">
            <a:spLocks noChangeArrowheads="1"/>
          </p:cNvSpPr>
          <p:nvPr/>
        </p:nvSpPr>
        <p:spPr bwMode="auto">
          <a:xfrm>
            <a:off x="5056188" y="4092575"/>
            <a:ext cx="27559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>
              <a:latin typeface="Tahoma" pitchFamily="34" charset="0"/>
            </a:endParaRPr>
          </a:p>
        </p:txBody>
      </p:sp>
      <p:sp>
        <p:nvSpPr>
          <p:cNvPr id="97296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97295" name="Object 15"/>
          <p:cNvGraphicFramePr>
            <a:graphicFrameLocks noChangeAspect="1"/>
          </p:cNvGraphicFramePr>
          <p:nvPr/>
        </p:nvGraphicFramePr>
        <p:xfrm>
          <a:off x="6516688" y="5229225"/>
          <a:ext cx="2087562" cy="1628775"/>
        </p:xfrm>
        <a:graphic>
          <a:graphicData uri="http://schemas.openxmlformats.org/presentationml/2006/ole">
            <p:oleObj spid="_x0000_s97295" name="Формула" r:id="rId3" imgW="431613" imgH="393529" progId="Equation.3">
              <p:embed/>
            </p:oleObj>
          </a:graphicData>
        </a:graphic>
      </p:graphicFrame>
      <p:sp>
        <p:nvSpPr>
          <p:cNvPr id="97298" name="Rectangle 18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97297" name="Object 17"/>
          <p:cNvGraphicFramePr>
            <a:graphicFrameLocks noChangeAspect="1"/>
          </p:cNvGraphicFramePr>
          <p:nvPr/>
        </p:nvGraphicFramePr>
        <p:xfrm>
          <a:off x="6227763" y="3716338"/>
          <a:ext cx="1943100" cy="1584325"/>
        </p:xfrm>
        <a:graphic>
          <a:graphicData uri="http://schemas.openxmlformats.org/presentationml/2006/ole">
            <p:oleObj spid="_x0000_s97297" name="Формула" r:id="rId4" imgW="444307" imgH="393529" progId="Equation.3">
              <p:embed/>
            </p:oleObj>
          </a:graphicData>
        </a:graphic>
      </p:graphicFrame>
      <p:sp>
        <p:nvSpPr>
          <p:cNvPr id="97300" name="Text Box 20"/>
          <p:cNvSpPr txBox="1">
            <a:spLocks noChangeArrowheads="1"/>
          </p:cNvSpPr>
          <p:nvPr/>
        </p:nvSpPr>
        <p:spPr bwMode="auto">
          <a:xfrm>
            <a:off x="2339975" y="2176463"/>
            <a:ext cx="3889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 sz="2800">
                <a:cs typeface="Times New Roman" pitchFamily="18" charset="0"/>
              </a:rPr>
              <a:t>φ</a:t>
            </a:r>
          </a:p>
        </p:txBody>
      </p:sp>
      <p:sp>
        <p:nvSpPr>
          <p:cNvPr id="97302" name="Text Box 22"/>
          <p:cNvSpPr txBox="1">
            <a:spLocks noChangeArrowheads="1"/>
          </p:cNvSpPr>
          <p:nvPr/>
        </p:nvSpPr>
        <p:spPr bwMode="auto">
          <a:xfrm>
            <a:off x="179388" y="4437063"/>
            <a:ext cx="3600450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4000"/>
              <a:t>υ </a:t>
            </a:r>
            <a:r>
              <a:rPr lang="ru-RU" sz="2400"/>
              <a:t>- линейная скорость;       </a:t>
            </a:r>
          </a:p>
          <a:p>
            <a:r>
              <a:rPr lang="ru-RU" sz="2400"/>
              <a:t> </a:t>
            </a:r>
            <a:r>
              <a:rPr lang="ru-RU" sz="4000"/>
              <a:t>ω</a:t>
            </a:r>
            <a:r>
              <a:rPr lang="ru-RU"/>
              <a:t> –  </a:t>
            </a:r>
            <a:r>
              <a:rPr lang="ru-RU" sz="2800"/>
              <a:t>угловая скорость</a:t>
            </a:r>
            <a:r>
              <a:rPr lang="ru-RU" sz="2400"/>
              <a:t>   </a:t>
            </a:r>
            <a:r>
              <a:rPr lang="ru-RU" sz="4800"/>
              <a:t> </a:t>
            </a:r>
          </a:p>
        </p:txBody>
      </p:sp>
      <p:graphicFrame>
        <p:nvGraphicFramePr>
          <p:cNvPr id="97305" name="Object 8"/>
          <p:cNvGraphicFramePr>
            <a:graphicFrameLocks noChangeAspect="1"/>
          </p:cNvGraphicFramePr>
          <p:nvPr>
            <p:ph sz="quarter" idx="3"/>
          </p:nvPr>
        </p:nvGraphicFramePr>
        <p:xfrm>
          <a:off x="3924300" y="5445125"/>
          <a:ext cx="2016125" cy="1038225"/>
        </p:xfrm>
        <a:graphic>
          <a:graphicData uri="http://schemas.openxmlformats.org/presentationml/2006/ole">
            <p:oleObj spid="_x0000_s97305" name="Формула" r:id="rId5" imgW="545760" imgH="203040" progId="Equation.3">
              <p:embed/>
            </p:oleObj>
          </a:graphicData>
        </a:graphic>
      </p:graphicFrame>
      <p:sp>
        <p:nvSpPr>
          <p:cNvPr id="97307" name="Rectangle 27"/>
          <p:cNvSpPr>
            <a:spLocks noChangeArrowheads="1"/>
          </p:cNvSpPr>
          <p:nvPr/>
        </p:nvSpPr>
        <p:spPr bwMode="auto">
          <a:xfrm flipH="1">
            <a:off x="3294063" y="3246438"/>
            <a:ext cx="1841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V=</a:t>
            </a:r>
            <a:r>
              <a:rPr lang="en-US">
                <a:sym typeface="MapInfo Cartographic" pitchFamily="18" charset="2"/>
              </a:rPr>
              <a:t>R</a:t>
            </a:r>
            <a:endParaRPr lang="ru-RU">
              <a:sym typeface="MapInfo Cartographic" pitchFamily="18" charset="2"/>
            </a:endParaRPr>
          </a:p>
        </p:txBody>
      </p:sp>
      <p:sp>
        <p:nvSpPr>
          <p:cNvPr id="97308" name="Rectangle 28"/>
          <p:cNvSpPr>
            <a:spLocks noChangeArrowheads="1"/>
          </p:cNvSpPr>
          <p:nvPr/>
        </p:nvSpPr>
        <p:spPr bwMode="auto">
          <a:xfrm rot="10800000" flipV="1">
            <a:off x="3924300" y="4070350"/>
            <a:ext cx="216058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4400"/>
              <a:t>V=</a:t>
            </a:r>
            <a:r>
              <a:rPr lang="en-US" sz="4400">
                <a:sym typeface="MapInfo Cartographic" pitchFamily="18" charset="2"/>
              </a:rPr>
              <a:t>R</a:t>
            </a:r>
            <a:endParaRPr lang="ru-RU" sz="4400">
              <a:sym typeface="MapInfo Cartographic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9728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33CC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9728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972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" dur="2000" fill="hold"/>
                                        <p:tgtEl>
                                          <p:spTgt spid="9728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" dur="500" fill="hold"/>
                                        <p:tgtEl>
                                          <p:spTgt spid="972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972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500" fill="hold"/>
                                        <p:tgtEl>
                                          <p:spTgt spid="9729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972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9729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0" dur="2000" fill="hold"/>
                                        <p:tgtEl>
                                          <p:spTgt spid="9729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6" grpId="0" animBg="1"/>
      <p:bldP spid="97287" grpId="0" animBg="1"/>
      <p:bldP spid="9729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4" name="Rectangle 6"/>
          <p:cNvSpPr>
            <a:spLocks noGrp="1" noRot="1" noChangeArrowheads="1"/>
          </p:cNvSpPr>
          <p:nvPr>
            <p:ph type="title"/>
          </p:nvPr>
        </p:nvSpPr>
        <p:spPr>
          <a:xfrm>
            <a:off x="301625" y="228600"/>
            <a:ext cx="8540750" cy="679450"/>
          </a:xfrm>
        </p:spPr>
        <p:txBody>
          <a:bodyPr/>
          <a:lstStyle/>
          <a:p>
            <a:r>
              <a:rPr lang="ru-RU">
                <a:latin typeface="Times New Roman" pitchFamily="18" charset="0"/>
              </a:rPr>
              <a:t>Вопросы для закрепления</a:t>
            </a:r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0" y="1189038"/>
            <a:ext cx="8964613" cy="4789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42900" indent="-342900">
              <a:buFontTx/>
              <a:buChar char="•"/>
            </a:pPr>
            <a:r>
              <a:rPr lang="ru-RU" sz="2800"/>
              <a:t>Как можно описать криволинейное движение? </a:t>
            </a:r>
          </a:p>
          <a:p>
            <a:pPr marL="342900" indent="-342900">
              <a:buFontTx/>
              <a:buChar char="•"/>
            </a:pPr>
            <a:r>
              <a:rPr lang="ru-RU" sz="2800"/>
              <a:t>Что называется периодом?  Частотой? </a:t>
            </a:r>
          </a:p>
          <a:p>
            <a:pPr marL="342900" indent="-342900">
              <a:buFontTx/>
              <a:buChar char="•"/>
            </a:pPr>
            <a:r>
              <a:rPr lang="ru-RU" sz="2800"/>
              <a:t>Как связаны между собой эти величины? </a:t>
            </a:r>
          </a:p>
          <a:p>
            <a:pPr marL="342900" indent="-342900">
              <a:buFontTx/>
              <a:buChar char="•"/>
            </a:pPr>
            <a:r>
              <a:rPr lang="ru-RU" sz="2800"/>
              <a:t>В каких единицах измеряется период? Частота? </a:t>
            </a:r>
          </a:p>
          <a:p>
            <a:pPr marL="342900" indent="-342900">
              <a:buFontTx/>
              <a:buChar char="•"/>
            </a:pPr>
            <a:r>
              <a:rPr lang="ru-RU" sz="2800"/>
              <a:t>Как можно определить период? Частоту? </a:t>
            </a:r>
          </a:p>
          <a:p>
            <a:pPr marL="342900" indent="-342900">
              <a:buFontTx/>
              <a:buChar char="•"/>
            </a:pPr>
            <a:r>
              <a:rPr lang="ru-RU" sz="2800"/>
              <a:t>Почему движение по окружности является ускоренным движением?</a:t>
            </a:r>
          </a:p>
          <a:p>
            <a:pPr marL="342900" indent="-342900">
              <a:buFontTx/>
              <a:buChar char="•"/>
            </a:pPr>
            <a:r>
              <a:rPr lang="ru-RU" sz="2800"/>
              <a:t>Как направлено центростремительное ускорение?</a:t>
            </a:r>
          </a:p>
          <a:p>
            <a:pPr marL="342900" indent="-342900">
              <a:buFontTx/>
              <a:buChar char="•"/>
            </a:pPr>
            <a:r>
              <a:rPr lang="ru-RU" sz="2800"/>
              <a:t>Что надо знать для определения центростремительного ускорения?</a:t>
            </a:r>
          </a:p>
          <a:p>
            <a:pPr marL="342900" indent="-342900" eaLnBrk="0" hangingPunct="0"/>
            <a:endParaRPr lang="ru-RU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228600"/>
            <a:ext cx="8540750" cy="823913"/>
          </a:xfrm>
        </p:spPr>
        <p:txBody>
          <a:bodyPr/>
          <a:lstStyle/>
          <a:p>
            <a:r>
              <a:rPr lang="ru-RU">
                <a:latin typeface="Times New Roman" pitchFamily="18" charset="0"/>
              </a:rPr>
              <a:t>Экспериментальная работа</a:t>
            </a:r>
          </a:p>
        </p:txBody>
      </p:sp>
      <p:sp>
        <p:nvSpPr>
          <p:cNvPr id="9830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0" y="1600200"/>
            <a:ext cx="5364163" cy="4781550"/>
          </a:xfrm>
        </p:spPr>
        <p:txBody>
          <a:bodyPr/>
          <a:lstStyle/>
          <a:p>
            <a:r>
              <a:rPr lang="ru-RU" sz="2800">
                <a:latin typeface="Times New Roman" pitchFamily="18" charset="0"/>
              </a:rPr>
              <a:t>Измерьте период, частоту и угловую скорость тела, подвешенного на нити и вращающегося в горизонтальной плоскости. На партах у вас имеются: нить, тело (бусинка или пуговица), секундомер. Тело вращайте равномерно; измерьте время 10 вращений.</a:t>
            </a:r>
          </a:p>
        </p:txBody>
      </p:sp>
      <p:pic>
        <p:nvPicPr>
          <p:cNvPr id="98308" name="Picture 4" descr="IM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435600" y="2205038"/>
            <a:ext cx="3457575" cy="37449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latin typeface="Times New Roman" pitchFamily="18" charset="0"/>
              </a:rPr>
              <a:t>Цели урока</a:t>
            </a:r>
          </a:p>
        </p:txBody>
      </p:sp>
      <p:sp>
        <p:nvSpPr>
          <p:cNvPr id="2765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0" y="1600200"/>
            <a:ext cx="9144000" cy="4498975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sz="2800"/>
              <a:t> -</a:t>
            </a:r>
            <a:r>
              <a:rPr lang="ru-RU" sz="3600"/>
              <a:t> </a:t>
            </a:r>
            <a:r>
              <a:rPr lang="ru-RU" sz="4000">
                <a:latin typeface="Times New Roman" pitchFamily="18" charset="0"/>
              </a:rPr>
              <a:t>рассмотреть особенности </a:t>
            </a:r>
          </a:p>
          <a:p>
            <a:pPr>
              <a:buFont typeface="Wingdings" pitchFamily="2" charset="2"/>
              <a:buNone/>
            </a:pPr>
            <a:r>
              <a:rPr lang="ru-RU" sz="4000">
                <a:latin typeface="Times New Roman" pitchFamily="18" charset="0"/>
              </a:rPr>
              <a:t>     криволинейного движения;</a:t>
            </a:r>
          </a:p>
          <a:p>
            <a:pPr>
              <a:buFont typeface="Wingdings" pitchFamily="2" charset="2"/>
              <a:buChar char="Ø"/>
            </a:pPr>
            <a:r>
              <a:rPr lang="ru-RU" sz="4000">
                <a:latin typeface="Times New Roman" pitchFamily="18" charset="0"/>
              </a:rPr>
              <a:t>-рассмотреть понятия: период и </a:t>
            </a:r>
          </a:p>
          <a:p>
            <a:pPr>
              <a:buFont typeface="Wingdings" pitchFamily="2" charset="2"/>
              <a:buNone/>
            </a:pPr>
            <a:r>
              <a:rPr lang="ru-RU" sz="4000">
                <a:latin typeface="Times New Roman" pitchFamily="18" charset="0"/>
              </a:rPr>
              <a:t>     частота ;</a:t>
            </a:r>
          </a:p>
          <a:p>
            <a:pPr>
              <a:buFont typeface="Wingdings" pitchFamily="2" charset="2"/>
              <a:buChar char="Ø"/>
            </a:pPr>
            <a:r>
              <a:rPr lang="ru-RU" sz="4000">
                <a:latin typeface="Times New Roman" pitchFamily="18" charset="0"/>
              </a:rPr>
              <a:t>- ввести понятие </a:t>
            </a:r>
          </a:p>
          <a:p>
            <a:pPr>
              <a:buFont typeface="Wingdings" pitchFamily="2" charset="2"/>
              <a:buNone/>
            </a:pPr>
            <a:r>
              <a:rPr lang="ru-RU" sz="4000">
                <a:latin typeface="Times New Roman" pitchFamily="18" charset="0"/>
              </a:rPr>
              <a:t>     центростремительного  ускорения</a:t>
            </a: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-.5"/>
                                          </p:val>
                                        </p:tav>
                                        <p:tav tm="50000">
                                          <p:val>
                                            <p:strVal val="#ppt_w-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-.5"/>
                                          </p:val>
                                        </p:tav>
                                        <p:tav tm="100000">
                                          <p:val>
                                            <p:strVal val="ppt_w-.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0">
                                          <p:val>
                                            <p:strVal val="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1998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6" dur="5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9" dur="5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2" dur="5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5" dur="5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8" dur="500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91" dur="500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  <p:bldP spid="27650" grpId="1"/>
      <p:bldP spid="27651" grpId="0" build="p"/>
      <p:bldP spid="27651" grpId="1" build="allAtOnce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228600"/>
            <a:ext cx="8540750" cy="463550"/>
          </a:xfrm>
        </p:spPr>
        <p:txBody>
          <a:bodyPr/>
          <a:lstStyle/>
          <a:p>
            <a:r>
              <a:rPr lang="ru-RU">
                <a:latin typeface="Times New Roman" pitchFamily="18" charset="0"/>
              </a:rPr>
              <a:t>Тестирование</a:t>
            </a:r>
          </a:p>
        </p:txBody>
      </p:sp>
      <p:sp>
        <p:nvSpPr>
          <p:cNvPr id="13824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0" y="1196975"/>
            <a:ext cx="4356100" cy="5472113"/>
          </a:xfrm>
        </p:spPr>
        <p:txBody>
          <a:bodyPr/>
          <a:lstStyle/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600">
                <a:solidFill>
                  <a:schemeClr val="tx2"/>
                </a:solidFill>
                <a:latin typeface="Times New Roman" pitchFamily="18" charset="0"/>
              </a:rPr>
              <a:t>Тест 1.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endParaRPr lang="ru-RU" sz="1600">
              <a:solidFill>
                <a:schemeClr val="tx2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600">
                <a:latin typeface="Times New Roman" pitchFamily="18" charset="0"/>
              </a:rPr>
              <a:t>1. Примером криволинейного движения являются...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600">
                <a:latin typeface="Times New Roman" pitchFamily="18" charset="0"/>
              </a:rPr>
              <a:t>         а) падение камня;</a:t>
            </a:r>
            <a:br>
              <a:rPr lang="ru-RU" sz="1600">
                <a:latin typeface="Times New Roman" pitchFamily="18" charset="0"/>
              </a:rPr>
            </a:br>
            <a:r>
              <a:rPr lang="ru-RU" sz="1600">
                <a:latin typeface="Times New Roman" pitchFamily="18" charset="0"/>
              </a:rPr>
              <a:t>  б) поворот машины на право;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600">
                <a:latin typeface="Times New Roman" pitchFamily="18" charset="0"/>
              </a:rPr>
              <a:t>         в) бег спринтера на 100 – метровке.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600">
                <a:latin typeface="Times New Roman" pitchFamily="18" charset="0"/>
              </a:rPr>
              <a:t>2. Минутная стрелка часов делает один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600">
                <a:latin typeface="Times New Roman" pitchFamily="18" charset="0"/>
              </a:rPr>
              <a:t>    полный оборот. Чему равен период обращения?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600">
                <a:latin typeface="Times New Roman" pitchFamily="18" charset="0"/>
              </a:rPr>
              <a:t>       а) 60 с;          б) 1/3600 с;               в) 3600 с.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600">
                <a:latin typeface="Times New Roman" pitchFamily="18" charset="0"/>
              </a:rPr>
              <a:t>3. Колесо велосипеда делает один оборот за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600">
                <a:latin typeface="Times New Roman" pitchFamily="18" charset="0"/>
              </a:rPr>
              <a:t>   4 с. Определите  частоту вращения.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600">
                <a:latin typeface="Times New Roman" pitchFamily="18" charset="0"/>
              </a:rPr>
              <a:t>      а) 0,25 1/с;         б) 4 1/с;                в) 2 1/с.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600">
                <a:latin typeface="Times New Roman" pitchFamily="18" charset="0"/>
              </a:rPr>
              <a:t>4. Винт моторной лодки делает 25 оборотов за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600">
                <a:latin typeface="Times New Roman" pitchFamily="18" charset="0"/>
              </a:rPr>
              <a:t>   1 с. Чему равна  угловая скорость винта?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600">
                <a:latin typeface="Times New Roman" pitchFamily="18" charset="0"/>
              </a:rPr>
              <a:t>      а) 25 рад/с;        б) /25 рад/с;         в) 50 рад/с.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600">
                <a:latin typeface="Times New Roman" pitchFamily="18" charset="0"/>
              </a:rPr>
              <a:t>5. Определите частоту вращения сверла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600">
                <a:latin typeface="Times New Roman" pitchFamily="18" charset="0"/>
              </a:rPr>
              <a:t>    электрической дрели,  если его угловая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600">
                <a:latin typeface="Times New Roman" pitchFamily="18" charset="0"/>
              </a:rPr>
              <a:t>   скорость равна 400 рад/с.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600">
                <a:latin typeface="Times New Roman" pitchFamily="18" charset="0"/>
              </a:rPr>
              <a:t>         а) 800 1/с;          б) 400 1/с;            в) 200 1/с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endParaRPr lang="ru-RU" sz="1600">
              <a:latin typeface="Times New Roman" pitchFamily="18" charset="0"/>
            </a:endParaRPr>
          </a:p>
        </p:txBody>
      </p:sp>
      <p:sp>
        <p:nvSpPr>
          <p:cNvPr id="138244" name="Text Box 4"/>
          <p:cNvSpPr txBox="1">
            <a:spLocks noChangeArrowheads="1"/>
          </p:cNvSpPr>
          <p:nvPr/>
        </p:nvSpPr>
        <p:spPr bwMode="auto">
          <a:xfrm>
            <a:off x="4767263" y="85883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138245" name="Text Box 5"/>
          <p:cNvSpPr txBox="1">
            <a:spLocks noChangeArrowheads="1"/>
          </p:cNvSpPr>
          <p:nvPr/>
        </p:nvSpPr>
        <p:spPr bwMode="auto">
          <a:xfrm>
            <a:off x="4572000" y="1125538"/>
            <a:ext cx="4572000" cy="522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Тест 2</a:t>
            </a:r>
          </a:p>
          <a:p>
            <a:endParaRPr lang="ru-RU" sz="16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ru-RU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1. Примером криволинейного движения является…</a:t>
            </a:r>
          </a:p>
          <a:p>
            <a:r>
              <a:rPr lang="ru-RU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        а) движение лифта;</a:t>
            </a:r>
            <a:br>
              <a:rPr lang="ru-RU" sz="160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        б) прыжок лыжника с трамплина;</a:t>
            </a:r>
            <a:br>
              <a:rPr lang="ru-RU" sz="160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        в) падение шишки с нижней ветки ели в  </a:t>
            </a:r>
          </a:p>
          <a:p>
            <a:r>
              <a:rPr lang="ru-RU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безветренную погоду.</a:t>
            </a:r>
          </a:p>
          <a:p>
            <a:r>
              <a:rPr lang="ru-RU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2. Секундная стрелка часов делает один полный </a:t>
            </a:r>
          </a:p>
          <a:p>
            <a:r>
              <a:rPr lang="ru-RU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   оборот. Чему равна частота её обращения?</a:t>
            </a:r>
          </a:p>
          <a:p>
            <a:r>
              <a:rPr lang="ru-RU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а) 1/60 с;              б) 60 с;           в) 1 с.</a:t>
            </a:r>
          </a:p>
          <a:p>
            <a:r>
              <a:rPr lang="ru-RU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3. Колесо машины делает 20 оборотов за 10 с. </a:t>
            </a:r>
          </a:p>
          <a:p>
            <a:r>
              <a:rPr lang="ru-RU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    Определите период обращения колеса?</a:t>
            </a:r>
          </a:p>
          <a:p>
            <a:r>
              <a:rPr lang="ru-RU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а) 5 с;                б) 10 с;             в) 0,5 с.</a:t>
            </a:r>
          </a:p>
          <a:p>
            <a:r>
              <a:rPr lang="ru-RU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4. Ротор мощной паровой турбины делает 50 </a:t>
            </a:r>
          </a:p>
          <a:p>
            <a:r>
              <a:rPr lang="ru-RU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   оборотов за 1 с. Вычислите угловую скорость.</a:t>
            </a:r>
          </a:p>
          <a:p>
            <a:r>
              <a:rPr lang="ru-RU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         а) 50 рад/с;       б) 50 рад/с;       в) 10 рад/с.</a:t>
            </a:r>
          </a:p>
          <a:p>
            <a:r>
              <a:rPr lang="ru-RU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5. Определите период обращения звёздочки </a:t>
            </a:r>
          </a:p>
          <a:p>
            <a:r>
              <a:rPr lang="ru-RU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    велосипеда, если угловая скорость равна: </a:t>
            </a:r>
          </a:p>
          <a:p>
            <a:r>
              <a:rPr lang="ru-RU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а) 1 с;              б) 2 с;                 в) 0,5 с.</a:t>
            </a:r>
          </a:p>
          <a:p>
            <a:endParaRPr lang="ru-RU" sz="1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228600"/>
            <a:ext cx="8540750" cy="679450"/>
          </a:xfrm>
        </p:spPr>
        <p:txBody>
          <a:bodyPr/>
          <a:lstStyle/>
          <a:p>
            <a:r>
              <a:rPr lang="ru-RU" sz="3600">
                <a:latin typeface="Times New Roman" pitchFamily="18" charset="0"/>
              </a:rPr>
              <a:t>Проверка тестовой работы</a:t>
            </a:r>
          </a:p>
        </p:txBody>
      </p:sp>
      <p:sp>
        <p:nvSpPr>
          <p:cNvPr id="5837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>
                <a:latin typeface="Times New Roman" pitchFamily="18" charset="0"/>
              </a:rPr>
              <a:t>Тест №1</a:t>
            </a:r>
          </a:p>
          <a:p>
            <a:pPr>
              <a:buFont typeface="Arial" charset="0"/>
              <a:buNone/>
            </a:pPr>
            <a:endParaRPr lang="ru-RU">
              <a:latin typeface="Times New Roman" pitchFamily="18" charset="0"/>
            </a:endParaRPr>
          </a:p>
          <a:p>
            <a:r>
              <a:rPr lang="ru-RU">
                <a:latin typeface="Times New Roman" pitchFamily="18" charset="0"/>
              </a:rPr>
              <a:t>Ответы: </a:t>
            </a:r>
            <a:r>
              <a:rPr lang="ru-RU">
                <a:solidFill>
                  <a:srgbClr val="FFFF00"/>
                </a:solidFill>
                <a:latin typeface="Times New Roman" pitchFamily="18" charset="0"/>
              </a:rPr>
              <a:t>б, в, а, в, в</a:t>
            </a:r>
          </a:p>
          <a:p>
            <a:endParaRPr lang="ru-RU">
              <a:solidFill>
                <a:srgbClr val="FFFF00"/>
              </a:solidFill>
              <a:latin typeface="Times New Roman" pitchFamily="18" charset="0"/>
            </a:endParaRPr>
          </a:p>
          <a:p>
            <a:r>
              <a:rPr lang="ru-RU">
                <a:latin typeface="Times New Roman" pitchFamily="18" charset="0"/>
              </a:rPr>
              <a:t>Тест №2</a:t>
            </a:r>
          </a:p>
          <a:p>
            <a:pPr>
              <a:buFont typeface="Arial" charset="0"/>
              <a:buNone/>
            </a:pPr>
            <a:endParaRPr lang="ru-RU">
              <a:latin typeface="Times New Roman" pitchFamily="18" charset="0"/>
            </a:endParaRPr>
          </a:p>
          <a:p>
            <a:r>
              <a:rPr lang="ru-RU">
                <a:latin typeface="Times New Roman" pitchFamily="18" charset="0"/>
              </a:rPr>
              <a:t>Ответы: </a:t>
            </a:r>
            <a:r>
              <a:rPr lang="ru-RU">
                <a:solidFill>
                  <a:srgbClr val="FFFF00"/>
                </a:solidFill>
                <a:latin typeface="Times New Roman" pitchFamily="18" charset="0"/>
              </a:rPr>
              <a:t>б, а, в, в, б</a:t>
            </a:r>
          </a:p>
          <a:p>
            <a:endParaRPr lang="ru-RU">
              <a:solidFill>
                <a:srgbClr val="FFFF00"/>
              </a:solidFill>
              <a:latin typeface="Times New Roman" pitchFamily="18" charset="0"/>
            </a:endParaRPr>
          </a:p>
          <a:p>
            <a:pPr>
              <a:buFont typeface="Arial" charset="0"/>
              <a:buNone/>
            </a:pPr>
            <a:endParaRPr lang="ru-RU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0" grpId="0"/>
      <p:bldP spid="58371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latin typeface="Times New Roman" pitchFamily="18" charset="0"/>
              </a:rPr>
              <a:t>Подведение итогов</a:t>
            </a:r>
          </a:p>
        </p:txBody>
      </p:sp>
      <p:sp>
        <p:nvSpPr>
          <p:cNvPr id="9933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/>
              <a:t>               </a:t>
            </a:r>
            <a:r>
              <a:rPr lang="ru-RU" sz="2800">
                <a:latin typeface="Times New Roman" pitchFamily="18" charset="0"/>
              </a:rPr>
              <a:t>Домашнее задание:</a:t>
            </a:r>
          </a:p>
        </p:txBody>
      </p:sp>
      <p:sp>
        <p:nvSpPr>
          <p:cNvPr id="99332" name="Rectangle 4"/>
          <p:cNvSpPr>
            <a:spLocks noChangeArrowheads="1"/>
          </p:cNvSpPr>
          <p:nvPr/>
        </p:nvSpPr>
        <p:spPr bwMode="auto">
          <a:xfrm>
            <a:off x="1116013" y="2420938"/>
            <a:ext cx="73437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None/>
            </a:pPr>
            <a:r>
              <a:rPr lang="ru-RU" sz="24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  <a:r>
              <a:rPr lang="ru-RU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§ 18, 19, вопросы к §§, упр.17, (устно)</a:t>
            </a:r>
          </a:p>
        </p:txBody>
      </p:sp>
      <p:sp>
        <p:nvSpPr>
          <p:cNvPr id="99333" name="Rectangle 5"/>
          <p:cNvSpPr>
            <a:spLocks noChangeArrowheads="1"/>
          </p:cNvSpPr>
          <p:nvPr/>
        </p:nvSpPr>
        <p:spPr bwMode="auto">
          <a:xfrm>
            <a:off x="1619250" y="4005263"/>
            <a:ext cx="712946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4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 </a:t>
            </a:r>
            <a:r>
              <a:rPr lang="ru-RU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Благодарю за работу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228600"/>
            <a:ext cx="8540750" cy="823913"/>
          </a:xfrm>
        </p:spPr>
        <p:txBody>
          <a:bodyPr/>
          <a:lstStyle/>
          <a:p>
            <a:r>
              <a:rPr lang="ru-RU">
                <a:latin typeface="Times New Roman" pitchFamily="18" charset="0"/>
              </a:rPr>
              <a:t>Повторение</a:t>
            </a:r>
          </a:p>
        </p:txBody>
      </p:sp>
      <p:sp>
        <p:nvSpPr>
          <p:cNvPr id="12185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179388" y="1484313"/>
            <a:ext cx="8540750" cy="3744912"/>
          </a:xfrm>
        </p:spPr>
        <p:txBody>
          <a:bodyPr/>
          <a:lstStyle/>
          <a:p>
            <a:r>
              <a:rPr lang="ru-RU"/>
              <a:t> Какие виды движения  вы знаете?</a:t>
            </a:r>
          </a:p>
          <a:p>
            <a:r>
              <a:rPr lang="ru-RU"/>
              <a:t> Чем отличаются прямолинейные и </a:t>
            </a:r>
          </a:p>
          <a:p>
            <a:pPr>
              <a:buFont typeface="Arial" charset="0"/>
              <a:buNone/>
            </a:pPr>
            <a:r>
              <a:rPr lang="ru-RU"/>
              <a:t>    криволинейные движения?</a:t>
            </a:r>
          </a:p>
          <a:p>
            <a:r>
              <a:rPr lang="ru-RU"/>
              <a:t>Сравните траекторию и путь для </a:t>
            </a:r>
          </a:p>
          <a:p>
            <a:pPr>
              <a:buFont typeface="Arial" charset="0"/>
              <a:buNone/>
            </a:pPr>
            <a:r>
              <a:rPr lang="ru-RU"/>
              <a:t>    прямолинейного и криволинейного </a:t>
            </a:r>
          </a:p>
          <a:p>
            <a:pPr>
              <a:buFont typeface="Arial" charset="0"/>
              <a:buNone/>
            </a:pPr>
            <a:r>
              <a:rPr lang="ru-RU"/>
              <a:t>    движений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latin typeface="Times New Roman" pitchFamily="18" charset="0"/>
              </a:rPr>
              <a:t>Укажите пройденный путь и траекторию</a:t>
            </a:r>
          </a:p>
        </p:txBody>
      </p:sp>
      <p:sp>
        <p:nvSpPr>
          <p:cNvPr id="122883" name="Rectangle 3"/>
          <p:cNvSpPr>
            <a:spLocks noGrp="1" noRot="1" noChangeArrowheads="1"/>
          </p:cNvSpPr>
          <p:nvPr>
            <p:ph type="body" sz="half" idx="2"/>
          </p:nvPr>
        </p:nvSpPr>
        <p:spPr>
          <a:xfrm>
            <a:off x="4643438" y="2060575"/>
            <a:ext cx="4038600" cy="4525963"/>
          </a:xfrm>
        </p:spPr>
        <p:txBody>
          <a:bodyPr/>
          <a:lstStyle/>
          <a:p>
            <a:pPr>
              <a:buFont typeface="Arial" charset="0"/>
              <a:buNone/>
            </a:pPr>
            <a:endParaRPr lang="ru-RU" sz="1800" dirty="0"/>
          </a:p>
        </p:txBody>
      </p:sp>
      <p:sp>
        <p:nvSpPr>
          <p:cNvPr id="122884" name="Line 4"/>
          <p:cNvSpPr>
            <a:spLocks noChangeShapeType="1"/>
          </p:cNvSpPr>
          <p:nvPr/>
        </p:nvSpPr>
        <p:spPr bwMode="auto">
          <a:xfrm flipV="1">
            <a:off x="990600" y="2133600"/>
            <a:ext cx="1371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2885" name="Line 5"/>
          <p:cNvSpPr>
            <a:spLocks noChangeShapeType="1"/>
          </p:cNvSpPr>
          <p:nvPr/>
        </p:nvSpPr>
        <p:spPr bwMode="auto">
          <a:xfrm>
            <a:off x="2286000" y="2133600"/>
            <a:ext cx="1447800" cy="3124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2886" name="Rectangle 6"/>
          <p:cNvSpPr>
            <a:spLocks noChangeArrowheads="1"/>
          </p:cNvSpPr>
          <p:nvPr/>
        </p:nvSpPr>
        <p:spPr bwMode="auto">
          <a:xfrm>
            <a:off x="762000" y="2743200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>
                <a:latin typeface="Arial" charset="0"/>
              </a:rPr>
              <a:t>А</a:t>
            </a:r>
          </a:p>
        </p:txBody>
      </p:sp>
      <p:sp>
        <p:nvSpPr>
          <p:cNvPr id="122887" name="Rectangle 7"/>
          <p:cNvSpPr>
            <a:spLocks noChangeArrowheads="1"/>
          </p:cNvSpPr>
          <p:nvPr/>
        </p:nvSpPr>
        <p:spPr bwMode="auto">
          <a:xfrm>
            <a:off x="2209800" y="1752600"/>
            <a:ext cx="3063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>
                <a:latin typeface="Arial" charset="0"/>
              </a:rPr>
              <a:t>в</a:t>
            </a:r>
          </a:p>
        </p:txBody>
      </p:sp>
      <p:sp>
        <p:nvSpPr>
          <p:cNvPr id="122888" name="Rectangle 8"/>
          <p:cNvSpPr>
            <a:spLocks noChangeArrowheads="1"/>
          </p:cNvSpPr>
          <p:nvPr/>
        </p:nvSpPr>
        <p:spPr bwMode="auto">
          <a:xfrm>
            <a:off x="3770313" y="4994275"/>
            <a:ext cx="298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ru-RU">
                <a:latin typeface="Arial" charset="0"/>
              </a:rPr>
              <a:t>с</a:t>
            </a:r>
          </a:p>
        </p:txBody>
      </p:sp>
      <p:sp>
        <p:nvSpPr>
          <p:cNvPr id="122889" name="Oval 9"/>
          <p:cNvSpPr>
            <a:spLocks noChangeArrowheads="1"/>
          </p:cNvSpPr>
          <p:nvPr/>
        </p:nvSpPr>
        <p:spPr bwMode="auto">
          <a:xfrm>
            <a:off x="5562600" y="2514600"/>
            <a:ext cx="2438400" cy="2743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2890" name="Oval 10"/>
          <p:cNvSpPr>
            <a:spLocks noChangeArrowheads="1"/>
          </p:cNvSpPr>
          <p:nvPr/>
        </p:nvSpPr>
        <p:spPr bwMode="auto">
          <a:xfrm>
            <a:off x="5562600" y="3429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2891" name="Oval 11"/>
          <p:cNvSpPr>
            <a:spLocks noChangeArrowheads="1"/>
          </p:cNvSpPr>
          <p:nvPr/>
        </p:nvSpPr>
        <p:spPr bwMode="auto">
          <a:xfrm>
            <a:off x="6553200" y="5181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2892" name="Oval 12"/>
          <p:cNvSpPr>
            <a:spLocks noChangeArrowheads="1"/>
          </p:cNvSpPr>
          <p:nvPr/>
        </p:nvSpPr>
        <p:spPr bwMode="auto">
          <a:xfrm>
            <a:off x="7543800" y="2819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2893" name="Rectangle 13"/>
          <p:cNvSpPr>
            <a:spLocks noChangeArrowheads="1"/>
          </p:cNvSpPr>
          <p:nvPr/>
        </p:nvSpPr>
        <p:spPr bwMode="auto">
          <a:xfrm>
            <a:off x="7543800" y="2514600"/>
            <a:ext cx="349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ru-RU">
                <a:latin typeface="Arial" charset="0"/>
              </a:rPr>
              <a:t>С</a:t>
            </a:r>
          </a:p>
        </p:txBody>
      </p:sp>
      <p:sp>
        <p:nvSpPr>
          <p:cNvPr id="122894" name="Rectangle 14"/>
          <p:cNvSpPr>
            <a:spLocks noChangeArrowheads="1"/>
          </p:cNvSpPr>
          <p:nvPr/>
        </p:nvSpPr>
        <p:spPr bwMode="auto">
          <a:xfrm>
            <a:off x="6400800" y="5257800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>
                <a:latin typeface="Arial" charset="0"/>
              </a:rPr>
              <a:t>В</a:t>
            </a:r>
          </a:p>
        </p:txBody>
      </p:sp>
      <p:sp>
        <p:nvSpPr>
          <p:cNvPr id="122895" name="Rectangle 15"/>
          <p:cNvSpPr>
            <a:spLocks noChangeArrowheads="1"/>
          </p:cNvSpPr>
          <p:nvPr/>
        </p:nvSpPr>
        <p:spPr bwMode="auto">
          <a:xfrm>
            <a:off x="5334000" y="3124200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>
                <a:latin typeface="Arial" charset="0"/>
              </a:rPr>
              <a:t>А</a:t>
            </a:r>
          </a:p>
        </p:txBody>
      </p:sp>
      <p:sp>
        <p:nvSpPr>
          <p:cNvPr id="122896" name="Oval 16"/>
          <p:cNvSpPr>
            <a:spLocks noChangeArrowheads="1"/>
          </p:cNvSpPr>
          <p:nvPr/>
        </p:nvSpPr>
        <p:spPr bwMode="auto">
          <a:xfrm>
            <a:off x="5486400" y="3657600"/>
            <a:ext cx="1295400" cy="1752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2897" name="Oval 17"/>
          <p:cNvSpPr>
            <a:spLocks noChangeArrowheads="1"/>
          </p:cNvSpPr>
          <p:nvPr/>
        </p:nvSpPr>
        <p:spPr bwMode="auto">
          <a:xfrm>
            <a:off x="5410200" y="3581400"/>
            <a:ext cx="457200" cy="685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2898" name="Oval 18"/>
          <p:cNvSpPr>
            <a:spLocks noChangeArrowheads="1"/>
          </p:cNvSpPr>
          <p:nvPr/>
        </p:nvSpPr>
        <p:spPr bwMode="auto">
          <a:xfrm>
            <a:off x="5486400" y="3505200"/>
            <a:ext cx="381000" cy="304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2899" name="Line 19"/>
          <p:cNvSpPr>
            <a:spLocks noChangeShapeType="1"/>
          </p:cNvSpPr>
          <p:nvPr/>
        </p:nvSpPr>
        <p:spPr bwMode="auto">
          <a:xfrm>
            <a:off x="990600" y="3048000"/>
            <a:ext cx="2743200" cy="220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2900" name="Line 20"/>
          <p:cNvSpPr>
            <a:spLocks noChangeShapeType="1"/>
          </p:cNvSpPr>
          <p:nvPr/>
        </p:nvSpPr>
        <p:spPr bwMode="auto">
          <a:xfrm>
            <a:off x="5562600" y="3505200"/>
            <a:ext cx="106680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8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8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99" grpId="0" animBg="1"/>
      <p:bldP spid="12290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latin typeface="Times New Roman" pitchFamily="18" charset="0"/>
              </a:rPr>
              <a:t>Какой вид движения?</a:t>
            </a:r>
          </a:p>
        </p:txBody>
      </p:sp>
      <p:sp>
        <p:nvSpPr>
          <p:cNvPr id="105476" name="Text Box 4"/>
          <p:cNvSpPr txBox="1">
            <a:spLocks noChangeArrowheads="1"/>
          </p:cNvSpPr>
          <p:nvPr/>
        </p:nvSpPr>
        <p:spPr bwMode="auto">
          <a:xfrm>
            <a:off x="1127125" y="2474913"/>
            <a:ext cx="336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>
                <a:latin typeface="Arial" charset="0"/>
              </a:rPr>
              <a:t>А</a:t>
            </a:r>
          </a:p>
        </p:txBody>
      </p:sp>
      <p:sp>
        <p:nvSpPr>
          <p:cNvPr id="105477" name="Text Box 5"/>
          <p:cNvSpPr txBox="1">
            <a:spLocks noChangeArrowheads="1"/>
          </p:cNvSpPr>
          <p:nvPr/>
        </p:nvSpPr>
        <p:spPr bwMode="auto">
          <a:xfrm>
            <a:off x="3348038" y="3541713"/>
            <a:ext cx="2873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>
                <a:latin typeface="Arial" charset="0"/>
              </a:rPr>
              <a:t>В</a:t>
            </a:r>
          </a:p>
        </p:txBody>
      </p:sp>
      <p:sp>
        <p:nvSpPr>
          <p:cNvPr id="105478" name="Text Box 6"/>
          <p:cNvSpPr txBox="1">
            <a:spLocks noChangeArrowheads="1"/>
          </p:cNvSpPr>
          <p:nvPr/>
        </p:nvSpPr>
        <p:spPr bwMode="auto">
          <a:xfrm>
            <a:off x="4140200" y="1179513"/>
            <a:ext cx="431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>
                <a:latin typeface="Arial" charset="0"/>
              </a:rPr>
              <a:t>С</a:t>
            </a:r>
          </a:p>
        </p:txBody>
      </p:sp>
      <p:sp>
        <p:nvSpPr>
          <p:cNvPr id="105479" name="Text Box 7"/>
          <p:cNvSpPr txBox="1">
            <a:spLocks noChangeArrowheads="1"/>
          </p:cNvSpPr>
          <p:nvPr/>
        </p:nvSpPr>
        <p:spPr bwMode="auto">
          <a:xfrm>
            <a:off x="4427538" y="3617913"/>
            <a:ext cx="5540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latin typeface="Arial" charset="0"/>
              </a:rPr>
              <a:t>D</a:t>
            </a:r>
            <a:endParaRPr lang="ru-RU">
              <a:latin typeface="Arial" charset="0"/>
            </a:endParaRPr>
          </a:p>
        </p:txBody>
      </p:sp>
      <p:sp>
        <p:nvSpPr>
          <p:cNvPr id="105480" name="Text Box 8"/>
          <p:cNvSpPr txBox="1">
            <a:spLocks noChangeArrowheads="1"/>
          </p:cNvSpPr>
          <p:nvPr/>
        </p:nvSpPr>
        <p:spPr bwMode="auto">
          <a:xfrm>
            <a:off x="7223125" y="3465513"/>
            <a:ext cx="336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E</a:t>
            </a:r>
            <a:endParaRPr lang="ru-RU">
              <a:latin typeface="Arial" charset="0"/>
            </a:endParaRPr>
          </a:p>
        </p:txBody>
      </p:sp>
      <p:sp>
        <p:nvSpPr>
          <p:cNvPr id="105481" name="Text Box 9"/>
          <p:cNvSpPr txBox="1">
            <a:spLocks noChangeArrowheads="1"/>
          </p:cNvSpPr>
          <p:nvPr/>
        </p:nvSpPr>
        <p:spPr bwMode="auto">
          <a:xfrm>
            <a:off x="5181600" y="5943600"/>
            <a:ext cx="323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F</a:t>
            </a:r>
            <a:endParaRPr lang="ru-RU">
              <a:latin typeface="Arial" charset="0"/>
            </a:endParaRPr>
          </a:p>
        </p:txBody>
      </p:sp>
      <p:sp>
        <p:nvSpPr>
          <p:cNvPr id="105482" name="Line 10"/>
          <p:cNvSpPr>
            <a:spLocks noChangeShapeType="1"/>
          </p:cNvSpPr>
          <p:nvPr/>
        </p:nvSpPr>
        <p:spPr bwMode="auto">
          <a:xfrm>
            <a:off x="1331913" y="2708275"/>
            <a:ext cx="2016125" cy="1008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5483" name="Line 11"/>
          <p:cNvSpPr>
            <a:spLocks noChangeShapeType="1"/>
          </p:cNvSpPr>
          <p:nvPr/>
        </p:nvSpPr>
        <p:spPr bwMode="auto">
          <a:xfrm flipV="1">
            <a:off x="3348038" y="1341438"/>
            <a:ext cx="719137" cy="2374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5484" name="Line 12"/>
          <p:cNvSpPr>
            <a:spLocks noChangeShapeType="1"/>
          </p:cNvSpPr>
          <p:nvPr/>
        </p:nvSpPr>
        <p:spPr bwMode="auto">
          <a:xfrm>
            <a:off x="4067175" y="1341438"/>
            <a:ext cx="792163" cy="2447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5485" name="Line 13"/>
          <p:cNvSpPr>
            <a:spLocks noChangeShapeType="1"/>
          </p:cNvSpPr>
          <p:nvPr/>
        </p:nvSpPr>
        <p:spPr bwMode="auto">
          <a:xfrm flipV="1">
            <a:off x="4859338" y="3644900"/>
            <a:ext cx="2449512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5486" name="Line 14"/>
          <p:cNvSpPr>
            <a:spLocks noChangeShapeType="1"/>
          </p:cNvSpPr>
          <p:nvPr/>
        </p:nvSpPr>
        <p:spPr bwMode="auto">
          <a:xfrm flipH="1">
            <a:off x="5292725" y="3644900"/>
            <a:ext cx="2016125" cy="2232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105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1000" fill="hold"/>
                                        <p:tgtEl>
                                          <p:spTgt spid="105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1000" fill="hold"/>
                                        <p:tgtEl>
                                          <p:spTgt spid="105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1000" fill="hold"/>
                                        <p:tgtEl>
                                          <p:spTgt spid="105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1000" fill="hold"/>
                                        <p:tgtEl>
                                          <p:spTgt spid="105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82" grpId="0" animBg="1"/>
      <p:bldP spid="105483" grpId="0" animBg="1"/>
      <p:bldP spid="105484" grpId="0" animBg="1"/>
      <p:bldP spid="105485" grpId="0" animBg="1"/>
      <p:bldP spid="10548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latin typeface="Times New Roman" pitchFamily="18" charset="0"/>
              </a:rPr>
              <a:t>Какой вид движения?</a:t>
            </a:r>
          </a:p>
        </p:txBody>
      </p:sp>
      <p:pic>
        <p:nvPicPr>
          <p:cNvPr id="106499" name="Picture 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62000" y="1524000"/>
            <a:ext cx="6672263" cy="475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6500" name="Oval 4"/>
          <p:cNvSpPr>
            <a:spLocks noChangeArrowheads="1"/>
          </p:cNvSpPr>
          <p:nvPr/>
        </p:nvSpPr>
        <p:spPr bwMode="auto">
          <a:xfrm>
            <a:off x="1828800" y="2590800"/>
            <a:ext cx="990600" cy="1143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>
              <a:latin typeface="Arial" charset="0"/>
            </a:endParaRPr>
          </a:p>
        </p:txBody>
      </p:sp>
      <p:sp>
        <p:nvSpPr>
          <p:cNvPr id="106501" name="Oval 5"/>
          <p:cNvSpPr>
            <a:spLocks noChangeArrowheads="1"/>
          </p:cNvSpPr>
          <p:nvPr/>
        </p:nvSpPr>
        <p:spPr bwMode="auto">
          <a:xfrm>
            <a:off x="4267200" y="5105400"/>
            <a:ext cx="1066800" cy="1143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>
              <a:latin typeface="Arial" charset="0"/>
            </a:endParaRPr>
          </a:p>
        </p:txBody>
      </p:sp>
      <p:sp>
        <p:nvSpPr>
          <p:cNvPr id="106502" name="Oval 6"/>
          <p:cNvSpPr>
            <a:spLocks noChangeArrowheads="1"/>
          </p:cNvSpPr>
          <p:nvPr/>
        </p:nvSpPr>
        <p:spPr bwMode="auto">
          <a:xfrm>
            <a:off x="6553200" y="1752600"/>
            <a:ext cx="838200" cy="1066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>
              <a:latin typeface="Arial" charset="0"/>
            </a:endParaRPr>
          </a:p>
        </p:txBody>
      </p:sp>
      <p:sp>
        <p:nvSpPr>
          <p:cNvPr id="106503" name="Oval 7"/>
          <p:cNvSpPr>
            <a:spLocks noChangeArrowheads="1"/>
          </p:cNvSpPr>
          <p:nvPr/>
        </p:nvSpPr>
        <p:spPr bwMode="auto">
          <a:xfrm>
            <a:off x="1600200" y="2971800"/>
            <a:ext cx="838200" cy="990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65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65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065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065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065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065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00" grpId="0" animBg="1"/>
      <p:bldP spid="106501" grpId="0" animBg="1"/>
      <p:bldP spid="106502" grpId="0" animBg="1"/>
      <p:bldP spid="10650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latin typeface="Times New Roman" pitchFamily="18" charset="0"/>
              </a:rPr>
              <a:t>Прямолинейное движение</a:t>
            </a:r>
          </a:p>
        </p:txBody>
      </p:sp>
      <p:sp>
        <p:nvSpPr>
          <p:cNvPr id="2662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179388" y="1600200"/>
            <a:ext cx="8964612" cy="4498975"/>
          </a:xfrm>
        </p:spPr>
        <p:txBody>
          <a:bodyPr/>
          <a:lstStyle/>
          <a:p>
            <a:r>
              <a:rPr lang="ru-RU" sz="4000">
                <a:latin typeface="Times New Roman" pitchFamily="18" charset="0"/>
              </a:rPr>
              <a:t>Тело движется прямолинейно, если</a:t>
            </a:r>
          </a:p>
          <a:p>
            <a:pPr>
              <a:buFont typeface="Arial" charset="0"/>
              <a:buNone/>
            </a:pPr>
            <a:r>
              <a:rPr lang="ru-RU" sz="4000">
                <a:latin typeface="Times New Roman" pitchFamily="18" charset="0"/>
              </a:rPr>
              <a:t>    направление вектора силы и скорости</a:t>
            </a:r>
          </a:p>
          <a:p>
            <a:pPr>
              <a:buFont typeface="Arial" charset="0"/>
              <a:buNone/>
            </a:pPr>
            <a:r>
              <a:rPr lang="ru-RU" sz="4000">
                <a:latin typeface="Times New Roman" pitchFamily="18" charset="0"/>
              </a:rPr>
              <a:t>    совпадают</a:t>
            </a:r>
          </a:p>
        </p:txBody>
      </p:sp>
      <p:sp>
        <p:nvSpPr>
          <p:cNvPr id="26640" name="Line 16"/>
          <p:cNvSpPr>
            <a:spLocks noChangeShapeType="1"/>
          </p:cNvSpPr>
          <p:nvPr/>
        </p:nvSpPr>
        <p:spPr bwMode="auto">
          <a:xfrm flipV="1">
            <a:off x="1619250" y="3789363"/>
            <a:ext cx="6265863" cy="20161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6641" name="Line 17"/>
          <p:cNvSpPr>
            <a:spLocks noChangeShapeType="1"/>
          </p:cNvSpPr>
          <p:nvPr/>
        </p:nvSpPr>
        <p:spPr bwMode="auto">
          <a:xfrm flipV="1">
            <a:off x="1619250" y="5516563"/>
            <a:ext cx="865188" cy="288925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6642" name="Line 18"/>
          <p:cNvSpPr>
            <a:spLocks noChangeShapeType="1"/>
          </p:cNvSpPr>
          <p:nvPr/>
        </p:nvSpPr>
        <p:spPr bwMode="auto">
          <a:xfrm flipV="1">
            <a:off x="2771775" y="5013325"/>
            <a:ext cx="1295400" cy="43180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6643" name="Text Box 19"/>
          <p:cNvSpPr txBox="1">
            <a:spLocks noChangeArrowheads="1"/>
          </p:cNvSpPr>
          <p:nvPr/>
        </p:nvSpPr>
        <p:spPr bwMode="auto">
          <a:xfrm>
            <a:off x="1671638" y="5222875"/>
            <a:ext cx="4095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/>
              <a:t>F</a:t>
            </a:r>
            <a:endParaRPr lang="ru-RU" sz="3200"/>
          </a:p>
        </p:txBody>
      </p:sp>
      <p:sp>
        <p:nvSpPr>
          <p:cNvPr id="26644" name="Text Box 20"/>
          <p:cNvSpPr txBox="1">
            <a:spLocks noChangeArrowheads="1"/>
          </p:cNvSpPr>
          <p:nvPr/>
        </p:nvSpPr>
        <p:spPr bwMode="auto">
          <a:xfrm>
            <a:off x="3184525" y="4575175"/>
            <a:ext cx="3857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 sz="3200">
                <a:cs typeface="Times New Roman" pitchFamily="18" charset="0"/>
              </a:rPr>
              <a:t>υ</a:t>
            </a:r>
          </a:p>
        </p:txBody>
      </p:sp>
      <p:sp>
        <p:nvSpPr>
          <p:cNvPr id="26645" name="Line 21"/>
          <p:cNvSpPr>
            <a:spLocks noChangeShapeType="1"/>
          </p:cNvSpPr>
          <p:nvPr/>
        </p:nvSpPr>
        <p:spPr bwMode="auto">
          <a:xfrm>
            <a:off x="1835150" y="544512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6648" name="Line 24"/>
          <p:cNvSpPr>
            <a:spLocks noChangeShapeType="1"/>
          </p:cNvSpPr>
          <p:nvPr/>
        </p:nvSpPr>
        <p:spPr bwMode="auto">
          <a:xfrm>
            <a:off x="3276600" y="4724400"/>
            <a:ext cx="2159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6650" name="Line 26"/>
          <p:cNvSpPr>
            <a:spLocks noChangeShapeType="1"/>
          </p:cNvSpPr>
          <p:nvPr/>
        </p:nvSpPr>
        <p:spPr bwMode="auto">
          <a:xfrm>
            <a:off x="1763713" y="5300663"/>
            <a:ext cx="2159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2662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8" dur="2000" fill="hold"/>
                                        <p:tgtEl>
                                          <p:spTgt spid="266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2" dur="2000" fill="hold"/>
                                        <p:tgtEl>
                                          <p:spTgt spid="266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P spid="26627" grpId="0" build="p"/>
      <p:bldP spid="26641" grpId="0" animBg="1"/>
      <p:bldP spid="2664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8" name="Rectangle 6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/>
            </a:r>
            <a:br>
              <a:rPr lang="ru-RU" sz="4000"/>
            </a:br>
            <a:r>
              <a:rPr lang="ru-RU" sz="4000">
                <a:latin typeface="Times New Roman" pitchFamily="18" charset="0"/>
              </a:rPr>
              <a:t> Криволинейное движение – движение по дугам окружностей</a:t>
            </a:r>
          </a:p>
        </p:txBody>
      </p:sp>
      <p:pic>
        <p:nvPicPr>
          <p:cNvPr id="23559" name="Picture 7" descr="Направление скорости тела, движущегося по криволинейной траектории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258888" y="2286000"/>
            <a:ext cx="6096000" cy="457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9" name="Rectangle 5"/>
          <p:cNvSpPr>
            <a:spLocks noGrp="1" noRot="1" noChangeArrowheads="1"/>
          </p:cNvSpPr>
          <p:nvPr>
            <p:ph type="title"/>
          </p:nvPr>
        </p:nvSpPr>
        <p:spPr>
          <a:xfrm>
            <a:off x="301625" y="228600"/>
            <a:ext cx="8540750" cy="968375"/>
          </a:xfrm>
        </p:spPr>
        <p:txBody>
          <a:bodyPr/>
          <a:lstStyle/>
          <a:p>
            <a:r>
              <a:rPr lang="ru-RU">
                <a:latin typeface="Times New Roman" pitchFamily="18" charset="0"/>
              </a:rPr>
              <a:t>Примеры движения по окружности</a:t>
            </a:r>
          </a:p>
        </p:txBody>
      </p:sp>
      <p:pic>
        <p:nvPicPr>
          <p:cNvPr id="21514" name="Picture 10" descr="Солнечная система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484438" y="1700213"/>
            <a:ext cx="4608512" cy="3671887"/>
          </a:xfrm>
          <a:prstGeom prst="rect">
            <a:avLst/>
          </a:prstGeom>
          <a:noFill/>
        </p:spPr>
      </p:pic>
      <p:pic>
        <p:nvPicPr>
          <p:cNvPr id="21515" name="Picture 11" descr="13l-i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621846">
            <a:off x="6227763" y="981075"/>
            <a:ext cx="2592387" cy="2520950"/>
          </a:xfrm>
          <a:prstGeom prst="rect">
            <a:avLst/>
          </a:prstGeom>
          <a:noFill/>
        </p:spPr>
      </p:pic>
      <p:pic>
        <p:nvPicPr>
          <p:cNvPr id="21517" name="Picture 13" descr="сканирование0002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 rot="-528934">
            <a:off x="468313" y="4581525"/>
            <a:ext cx="2301875" cy="1871663"/>
          </a:xfrm>
          <a:prstGeom prst="rect">
            <a:avLst/>
          </a:prstGeom>
          <a:noFill/>
        </p:spPr>
      </p:pic>
      <p:pic>
        <p:nvPicPr>
          <p:cNvPr id="21518" name="Picture 14" descr="i?id=285759356-61-72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 rot="-314136">
            <a:off x="250825" y="1125538"/>
            <a:ext cx="2305050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9" name="Picture 15" descr="i?id=431836653-13-72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 rot="895463">
            <a:off x="5795963" y="4149725"/>
            <a:ext cx="2743200" cy="237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15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Граница">
  <a:themeElements>
    <a:clrScheme name="Граница 8">
      <a:dk1>
        <a:srgbClr val="007E7B"/>
      </a:dk1>
      <a:lt1>
        <a:srgbClr val="FFFFFF"/>
      </a:lt1>
      <a:dk2>
        <a:srgbClr val="008080"/>
      </a:dk2>
      <a:lt2>
        <a:srgbClr val="FFFF99"/>
      </a:lt2>
      <a:accent1>
        <a:srgbClr val="33CCCC"/>
      </a:accent1>
      <a:accent2>
        <a:srgbClr val="00CC66"/>
      </a:accent2>
      <a:accent3>
        <a:srgbClr val="AAC0C0"/>
      </a:accent3>
      <a:accent4>
        <a:srgbClr val="DADADA"/>
      </a:accent4>
      <a:accent5>
        <a:srgbClr val="ADE2E2"/>
      </a:accent5>
      <a:accent6>
        <a:srgbClr val="00B95C"/>
      </a:accent6>
      <a:hlink>
        <a:srgbClr val="CCFFCC"/>
      </a:hlink>
      <a:folHlink>
        <a:srgbClr val="FFFFCC"/>
      </a:folHlink>
    </a:clrScheme>
    <a:fontScheme name="Границ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Граница 1">
        <a:dk1>
          <a:srgbClr val="00007A"/>
        </a:dk1>
        <a:lt1>
          <a:srgbClr val="FFFFFF"/>
        </a:lt1>
        <a:dk2>
          <a:srgbClr val="000066"/>
        </a:dk2>
        <a:lt2>
          <a:srgbClr val="CCECFF"/>
        </a:lt2>
        <a:accent1>
          <a:srgbClr val="6F64C2"/>
        </a:accent1>
        <a:accent2>
          <a:srgbClr val="0089BA"/>
        </a:accent2>
        <a:accent3>
          <a:srgbClr val="AAAAB8"/>
        </a:accent3>
        <a:accent4>
          <a:srgbClr val="DADADA"/>
        </a:accent4>
        <a:accent5>
          <a:srgbClr val="BBB8DD"/>
        </a:accent5>
        <a:accent6>
          <a:srgbClr val="007CA8"/>
        </a:accent6>
        <a:hlink>
          <a:srgbClr val="66CCFF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2">
        <a:dk1>
          <a:srgbClr val="5B5D6B"/>
        </a:dk1>
        <a:lt1>
          <a:srgbClr val="FFFFFF"/>
        </a:lt1>
        <a:dk2>
          <a:srgbClr val="5A5C6C"/>
        </a:dk2>
        <a:lt2>
          <a:srgbClr val="FFFFCC"/>
        </a:lt2>
        <a:accent1>
          <a:srgbClr val="9966FF"/>
        </a:accent1>
        <a:accent2>
          <a:srgbClr val="9383B3"/>
        </a:accent2>
        <a:accent3>
          <a:srgbClr val="B5B5BA"/>
        </a:accent3>
        <a:accent4>
          <a:srgbClr val="DADADA"/>
        </a:accent4>
        <a:accent5>
          <a:srgbClr val="CAB8FF"/>
        </a:accent5>
        <a:accent6>
          <a:srgbClr val="8576A2"/>
        </a:accent6>
        <a:hlink>
          <a:srgbClr val="A3C145"/>
        </a:hlink>
        <a:folHlink>
          <a:srgbClr val="6FA9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3">
        <a:dk1>
          <a:srgbClr val="86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6600"/>
        </a:accent1>
        <a:accent2>
          <a:srgbClr val="FF9933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4">
        <a:dk1>
          <a:srgbClr val="676A5C"/>
        </a:dk1>
        <a:lt1>
          <a:srgbClr val="FFFFFF"/>
        </a:lt1>
        <a:dk2>
          <a:srgbClr val="686B5D"/>
        </a:dk2>
        <a:lt2>
          <a:srgbClr val="FFFFCC"/>
        </a:lt2>
        <a:accent1>
          <a:srgbClr val="CC6600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E2B8AA"/>
        </a:accent5>
        <a:accent6>
          <a:srgbClr val="738F98"/>
        </a:accent6>
        <a:hlink>
          <a:srgbClr val="DDBF4F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5">
        <a:dk1>
          <a:srgbClr val="AC835E"/>
        </a:dk1>
        <a:lt1>
          <a:srgbClr val="FFFFFF"/>
        </a:lt1>
        <a:dk2>
          <a:srgbClr val="AE8764"/>
        </a:dk2>
        <a:lt2>
          <a:srgbClr val="FFFFCC"/>
        </a:lt2>
        <a:accent1>
          <a:srgbClr val="CC6600"/>
        </a:accent1>
        <a:accent2>
          <a:srgbClr val="FF5050"/>
        </a:accent2>
        <a:accent3>
          <a:srgbClr val="D3C3B8"/>
        </a:accent3>
        <a:accent4>
          <a:srgbClr val="DADADA"/>
        </a:accent4>
        <a:accent5>
          <a:srgbClr val="E2B8AA"/>
        </a:accent5>
        <a:accent6>
          <a:srgbClr val="E74848"/>
        </a:accent6>
        <a:hlink>
          <a:srgbClr val="FFCC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6">
        <a:dk1>
          <a:srgbClr val="526133"/>
        </a:dk1>
        <a:lt1>
          <a:srgbClr val="FFFFFF"/>
        </a:lt1>
        <a:dk2>
          <a:srgbClr val="4E5D31"/>
        </a:dk2>
        <a:lt2>
          <a:srgbClr val="FFFFCC"/>
        </a:lt2>
        <a:accent1>
          <a:srgbClr val="99CC00"/>
        </a:accent1>
        <a:accent2>
          <a:srgbClr val="7A9505"/>
        </a:accent2>
        <a:accent3>
          <a:srgbClr val="B2B6AD"/>
        </a:accent3>
        <a:accent4>
          <a:srgbClr val="DADADA"/>
        </a:accent4>
        <a:accent5>
          <a:srgbClr val="CAE2AA"/>
        </a:accent5>
        <a:accent6>
          <a:srgbClr val="6E8704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7">
        <a:dk1>
          <a:srgbClr val="000000"/>
        </a:dk1>
        <a:lt1>
          <a:srgbClr val="DDDCC5"/>
        </a:lt1>
        <a:dk2>
          <a:srgbClr val="95934B"/>
        </a:dk2>
        <a:lt2>
          <a:srgbClr val="DBDAC3"/>
        </a:lt2>
        <a:accent1>
          <a:srgbClr val="EAEBE1"/>
        </a:accent1>
        <a:accent2>
          <a:srgbClr val="9DB0B7"/>
        </a:accent2>
        <a:accent3>
          <a:srgbClr val="EBEBDF"/>
        </a:accent3>
        <a:accent4>
          <a:srgbClr val="000000"/>
        </a:accent4>
        <a:accent5>
          <a:srgbClr val="F3F3EE"/>
        </a:accent5>
        <a:accent6>
          <a:srgbClr val="8E9FA6"/>
        </a:accent6>
        <a:hlink>
          <a:srgbClr val="0099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Граница 8">
        <a:dk1>
          <a:srgbClr val="007E7B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CC66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B95C"/>
        </a:accent6>
        <a:hlink>
          <a:srgbClr val="CCFFCC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9">
        <a:dk1>
          <a:srgbClr val="000000"/>
        </a:dk1>
        <a:lt1>
          <a:srgbClr val="FFFFFF"/>
        </a:lt1>
        <a:dk2>
          <a:srgbClr val="000000"/>
        </a:dk2>
        <a:lt2>
          <a:srgbClr val="FEFEFE"/>
        </a:lt2>
        <a:accent1>
          <a:srgbClr val="E1E1FF"/>
        </a:accent1>
        <a:accent2>
          <a:srgbClr val="D9FFF8"/>
        </a:accent2>
        <a:accent3>
          <a:srgbClr val="FFFFFF"/>
        </a:accent3>
        <a:accent4>
          <a:srgbClr val="000000"/>
        </a:accent4>
        <a:accent5>
          <a:srgbClr val="EEEEFF"/>
        </a:accent5>
        <a:accent6>
          <a:srgbClr val="C4E7E1"/>
        </a:accent6>
        <a:hlink>
          <a:srgbClr val="9966FF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1135</TotalTime>
  <Words>498</Words>
  <Application>Microsoft Office PowerPoint</Application>
  <PresentationFormat>Экран (4:3)</PresentationFormat>
  <Paragraphs>143</Paragraphs>
  <Slides>22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30" baseType="lpstr">
      <vt:lpstr>Arial</vt:lpstr>
      <vt:lpstr>Tahoma</vt:lpstr>
      <vt:lpstr>Times New Roman</vt:lpstr>
      <vt:lpstr>Wingdings</vt:lpstr>
      <vt:lpstr>Garamond</vt:lpstr>
      <vt:lpstr>MapInfo Cartographic</vt:lpstr>
      <vt:lpstr>Граница</vt:lpstr>
      <vt:lpstr>Microsoft Equation 3.0</vt:lpstr>
      <vt:lpstr>КРИВОЛИНЕЙНОЕ ДВИЖЕНИЕ</vt:lpstr>
      <vt:lpstr>Цели урока</vt:lpstr>
      <vt:lpstr>Повторение</vt:lpstr>
      <vt:lpstr>Укажите пройденный путь и траекторию</vt:lpstr>
      <vt:lpstr>Какой вид движения?</vt:lpstr>
      <vt:lpstr>Какой вид движения?</vt:lpstr>
      <vt:lpstr>Прямолинейное движение</vt:lpstr>
      <vt:lpstr>  Криволинейное движение – движение по дугам окружностей</vt:lpstr>
      <vt:lpstr>Примеры движения по окружности</vt:lpstr>
      <vt:lpstr>Слайд 10</vt:lpstr>
      <vt:lpstr>Движение по окружности с постоянной по модулю</vt:lpstr>
      <vt:lpstr>Ускорение</vt:lpstr>
      <vt:lpstr>               Направление центростремительного ускорения                     и скорости</vt:lpstr>
      <vt:lpstr>Период и частота</vt:lpstr>
      <vt:lpstr>Примеры различных частот вращения</vt:lpstr>
      <vt:lpstr>Слайд 16</vt:lpstr>
      <vt:lpstr>Скорости тела при движении по окружности</vt:lpstr>
      <vt:lpstr>Вопросы для закрепления</vt:lpstr>
      <vt:lpstr>Экспериментальная работа</vt:lpstr>
      <vt:lpstr>Тестирование</vt:lpstr>
      <vt:lpstr>Проверка тестовой работы</vt:lpstr>
      <vt:lpstr>Подведение итогов</vt:lpstr>
    </vt:vector>
  </TitlesOfParts>
  <Company>My 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КРИВОЛИНЕЙНОЕ ДВИЖЕНИЕ</dc:title>
  <dc:creator>Меркулов</dc:creator>
  <cp:lastModifiedBy>revaz</cp:lastModifiedBy>
  <cp:revision>22</cp:revision>
  <dcterms:created xsi:type="dcterms:W3CDTF">2008-11-15T09:53:25Z</dcterms:created>
  <dcterms:modified xsi:type="dcterms:W3CDTF">2013-04-07T12:53:42Z</dcterms:modified>
</cp:coreProperties>
</file>