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7" r:id="rId18"/>
    <p:sldId id="278" r:id="rId19"/>
    <p:sldId id="279" r:id="rId20"/>
    <p:sldId id="283" r:id="rId21"/>
    <p:sldId id="280" r:id="rId22"/>
    <p:sldId id="281" r:id="rId23"/>
    <p:sldId id="282" r:id="rId24"/>
    <p:sldId id="270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C8DAE-3F08-4AB4-B237-4931BB70B980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E0C6-70B6-42C4-B76A-7A8E27C2D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6D92-B717-451F-BE27-22F372EE057B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FF4C7-F15A-49D3-8648-BADE62A15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5250-AAFF-4DEF-8161-F2916C54ECF7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25C05-F11C-4B45-81EB-63EBD3D75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0997-BCDB-4278-81A0-78BB3AFA9261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782D-7D2F-4804-A956-CCFD363E8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467EA-5117-4EF4-B40B-61FE8F2DD79E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D8E3-9AD0-4951-A806-2A1649560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3AB14-45BF-47FA-A867-023FE22800BB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53AF-6F75-4DB5-9161-6D7AC18A3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8F8B6-8458-4D7B-B0EB-D8C81ABED262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E33A4-0AF8-482A-98A6-51E674EA9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098C-6CED-4A8F-B8C9-5EACE8F5186D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6B37-7E0E-4C7D-9A55-7B9A0F0EF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9F10-DC4B-4EDA-B872-C2583F09C95B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1A3AE-76C8-4E20-AAD5-E8EB77A94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B08FB-2F98-4968-8448-30CA8951A9B7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090E4-44C1-4B30-9B70-5883EC6F46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BE349-64FD-490F-9E98-7A385EA00234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41A4-DB2D-48B8-95F4-55F21817F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8"/>
          <p:cNvGrpSpPr>
            <a:grpSpLocks/>
          </p:cNvGrpSpPr>
          <p:nvPr/>
        </p:nvGrpSpPr>
        <p:grpSpPr bwMode="auto">
          <a:xfrm>
            <a:off x="6557963" y="66675"/>
            <a:ext cx="2574925" cy="6796088"/>
            <a:chOff x="6558164" y="66319"/>
            <a:chExt cx="2575511" cy="6797067"/>
          </a:xfrm>
        </p:grpSpPr>
        <p:grpSp>
          <p:nvGrpSpPr>
            <p:cNvPr id="1032" name="Group 62"/>
            <p:cNvGrpSpPr>
              <a:grpSpLocks/>
            </p:cNvGrpSpPr>
            <p:nvPr/>
          </p:nvGrpSpPr>
          <p:grpSpPr bwMode="auto"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1040" name="Group 44"/>
              <p:cNvGrpSpPr>
                <a:grpSpLocks/>
              </p:cNvGrpSpPr>
              <p:nvPr/>
            </p:nvGrpSpPr>
            <p:grpSpPr bwMode="auto"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41" name="Group 50"/>
              <p:cNvGrpSpPr>
                <a:grpSpLocks/>
              </p:cNvGrpSpPr>
              <p:nvPr/>
            </p:nvGrpSpPr>
            <p:grpSpPr bwMode="auto"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5453" y="3308461"/>
                  <a:ext cx="492237" cy="560469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4480" y="887175"/>
                  <a:ext cx="384263" cy="439800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042" name="Group 56"/>
              <p:cNvGrpSpPr>
                <a:grpSpLocks/>
              </p:cNvGrpSpPr>
              <p:nvPr/>
            </p:nvGrpSpPr>
            <p:grpSpPr bwMode="auto"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3118" y="4921594"/>
                  <a:ext cx="1032110" cy="1181270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868" y="155232"/>
                  <a:ext cx="722477" cy="825619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738" y="3830825"/>
                  <a:ext cx="639908" cy="728767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8524" y="1798532"/>
                  <a:ext cx="765349" cy="870075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971" y="6307681"/>
              <a:ext cx="976534" cy="5509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913084-5CA9-49D4-8FC4-3E006D83071F}" type="datetimeFigureOut">
              <a:rPr lang="ru-RU"/>
              <a:pPr>
                <a:defRPr/>
              </a:pPr>
              <a:t>30.03.2013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543D30-6358-4538-88A9-AEE331D2A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chemeClr val="tx2"/>
        </a:buClr>
        <a:buFont typeface="Wingdings 2" pitchFamily="18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971550" y="3429000"/>
            <a:ext cx="7116763" cy="1470025"/>
          </a:xfrm>
        </p:spPr>
        <p:txBody>
          <a:bodyPr/>
          <a:lstStyle/>
          <a:p>
            <a:pPr algn="ctr"/>
            <a:r>
              <a:rPr lang="ru-RU" sz="9600" i="1" smtClean="0">
                <a:latin typeface="Monotype Corsiva" pitchFamily="66" charset="0"/>
              </a:rPr>
              <a:t>Карнавальная     маска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 rtlCol="0"/>
          <a:lstStyle/>
          <a:p>
            <a:pPr fontAlgn="auto">
              <a:buFont typeface="Wingdings 2" charset="2"/>
              <a:buNone/>
              <a:defRPr/>
            </a:pPr>
            <a:r>
              <a:rPr lang="ru-RU" b="1" i="1" dirty="0" smtClean="0">
                <a:latin typeface="Adobe Myungjo Std M" pitchFamily="18" charset="-128"/>
                <a:ea typeface="Adobe Myungjo Std M" pitchFamily="18" charset="-128"/>
              </a:rPr>
              <a:t>Урок по технологии в 4 классе </a:t>
            </a:r>
            <a:endParaRPr lang="ru-RU" b="1" i="1" dirty="0">
              <a:latin typeface="Adobe Myungjo Std M" pitchFamily="18" charset="-128"/>
              <a:ea typeface="Adobe Myungjo Std M" pitchFamily="18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042988" y="115888"/>
            <a:ext cx="7126287" cy="925512"/>
          </a:xfrm>
        </p:spPr>
        <p:txBody>
          <a:bodyPr/>
          <a:lstStyle/>
          <a:p>
            <a:pPr algn="ctr"/>
            <a:r>
              <a:rPr lang="ru-RU" sz="4800" i="1" smtClean="0">
                <a:latin typeface="Monotype Corsiva" pitchFamily="66" charset="0"/>
              </a:rPr>
              <a:t>Порядок работы</a:t>
            </a:r>
          </a:p>
        </p:txBody>
      </p:sp>
      <p:pic>
        <p:nvPicPr>
          <p:cNvPr id="22530" name="Picture 4" descr="C:\Documents and Settings\Admin\Рабочий стол\Изображение 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96" t="2980" r="4420" b="-2"/>
          <a:stretch>
            <a:fillRect/>
          </a:stretch>
        </p:blipFill>
        <p:spPr>
          <a:xfrm>
            <a:off x="1176338" y="1125538"/>
            <a:ext cx="6491287" cy="53276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865188"/>
          </a:xfrm>
        </p:spPr>
        <p:txBody>
          <a:bodyPr/>
          <a:lstStyle/>
          <a:p>
            <a:pPr algn="ctr"/>
            <a:r>
              <a:rPr lang="ru-RU" sz="4400" i="1" smtClean="0">
                <a:latin typeface="Monotype Corsiva" pitchFamily="66" charset="0"/>
              </a:rPr>
              <a:t>Порядок работы</a:t>
            </a:r>
            <a:endParaRPr lang="ru-RU" sz="4400" i="1" smtClean="0"/>
          </a:p>
        </p:txBody>
      </p:sp>
      <p:pic>
        <p:nvPicPr>
          <p:cNvPr id="23554" name="Picture 3" descr="C:\Documents and Settings\Admin\Рабочий стол\Изображение 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158875"/>
            <a:ext cx="6481762" cy="5421313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smtClean="0">
                <a:latin typeface="Monotype Corsiva" pitchFamily="66" charset="0"/>
              </a:rPr>
              <a:t>физминутка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611188" y="1806575"/>
            <a:ext cx="7523162" cy="405288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800" i="1" smtClean="0">
                <a:latin typeface="Monotype Corsiva" pitchFamily="66" charset="0"/>
              </a:rPr>
              <a:t>Раз – подняться, подтянуться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i="1" smtClean="0">
                <a:latin typeface="Monotype Corsiva" pitchFamily="66" charset="0"/>
              </a:rPr>
              <a:t>Два- согнуться, разогнуться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i="1" smtClean="0">
                <a:latin typeface="Monotype Corsiva" pitchFamily="66" charset="0"/>
              </a:rPr>
              <a:t>Три - в ладоши три хлопка, головою три кивка.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i="1" smtClean="0">
                <a:latin typeface="Monotype Corsiva" pitchFamily="66" charset="0"/>
              </a:rPr>
              <a:t>На четыре – ноги шире.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i="1" smtClean="0">
                <a:latin typeface="Monotype Corsiva" pitchFamily="66" charset="0"/>
              </a:rPr>
              <a:t>Пять – руками помахать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2800" i="1" smtClean="0">
                <a:latin typeface="Monotype Corsiva" pitchFamily="66" charset="0"/>
              </a:rPr>
              <a:t>Шесть – за парту тихо сесть.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1339850"/>
          </a:xfrm>
        </p:spPr>
        <p:txBody>
          <a:bodyPr/>
          <a:lstStyle/>
          <a:p>
            <a:pPr algn="ctr"/>
            <a:r>
              <a:rPr lang="ru-RU" sz="4800" smtClean="0">
                <a:latin typeface="Monotype Corsiva" pitchFamily="66" charset="0"/>
              </a:rPr>
              <a:t>Работа в тетради</a:t>
            </a:r>
            <a:br>
              <a:rPr lang="ru-RU" sz="4800" smtClean="0">
                <a:latin typeface="Monotype Corsiva" pitchFamily="66" charset="0"/>
              </a:rPr>
            </a:br>
            <a:r>
              <a:rPr lang="ru-RU" sz="4800" smtClean="0">
                <a:latin typeface="Monotype Corsiva" pitchFamily="66" charset="0"/>
              </a:rPr>
              <a:t> </a:t>
            </a:r>
            <a:r>
              <a:rPr lang="ru-RU" sz="3600" smtClean="0">
                <a:latin typeface="Monotype Corsiva" pitchFamily="66" charset="0"/>
              </a:rPr>
              <a:t>(страница.18)</a:t>
            </a:r>
          </a:p>
        </p:txBody>
      </p:sp>
      <p:pic>
        <p:nvPicPr>
          <p:cNvPr id="25602" name="Picture 2" descr="C:\Documents and Settings\Admin\Рабочий стол\Изображение 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700213"/>
            <a:ext cx="4670425" cy="4921250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Monotype Corsiva" pitchFamily="66" charset="0"/>
              </a:rPr>
              <a:t>Правило безопасной работы с ножницами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buFont typeface="Wingdings 2" charset="2"/>
              <a:buNone/>
              <a:defRPr/>
            </a:pPr>
            <a:r>
              <a:rPr lang="ru-RU" sz="2000" dirty="0">
                <a:latin typeface="+mj-lt"/>
              </a:rPr>
              <a:t>С ножницами не шути,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ru-RU" sz="2000" dirty="0" smtClean="0">
                <a:latin typeface="+mj-lt"/>
              </a:rPr>
              <a:t>Зря </a:t>
            </a:r>
            <a:r>
              <a:rPr lang="ru-RU" sz="2000" dirty="0">
                <a:latin typeface="+mj-lt"/>
              </a:rPr>
              <a:t>в руках их не крути,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ru-RU" sz="2000" dirty="0">
                <a:latin typeface="+mj-lt"/>
              </a:rPr>
              <a:t>И держа за острый край,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ru-RU" sz="2000" dirty="0">
                <a:latin typeface="+mj-lt"/>
              </a:rPr>
              <a:t>Другу их передавай.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ru-RU" sz="2000" dirty="0">
                <a:latin typeface="+mj-lt"/>
              </a:rPr>
              <a:t>Лишь окончена работа-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ru-RU" sz="2000" dirty="0">
                <a:latin typeface="+mj-lt"/>
              </a:rPr>
              <a:t>Ножницам нужна забота: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ru-RU" sz="2000" dirty="0">
                <a:latin typeface="+mj-lt"/>
              </a:rPr>
              <a:t>Не забудь ты их закрыть</a:t>
            </a:r>
          </a:p>
          <a:p>
            <a:pPr marL="0" indent="0" algn="ctr" fontAlgn="auto">
              <a:buFont typeface="Wingdings 2" charset="2"/>
              <a:buNone/>
              <a:defRPr/>
            </a:pPr>
            <a:r>
              <a:rPr lang="ru-RU" sz="2000" dirty="0" smtClean="0">
                <a:latin typeface="+mj-lt"/>
              </a:rPr>
              <a:t>И </a:t>
            </a:r>
            <a:r>
              <a:rPr lang="ru-RU" sz="2000" dirty="0">
                <a:latin typeface="+mj-lt"/>
              </a:rPr>
              <a:t>на место положить.</a:t>
            </a:r>
          </a:p>
          <a:p>
            <a:pPr algn="ctr" fontAlgn="auto">
              <a:buFont typeface="Wingdings 2" charset="2"/>
              <a:buChar char=""/>
              <a:defRPr/>
            </a:pP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26627" name="Picture 4" descr="C:\Documents and Settings\Admin\Рабочий стол\manikur-foto16_0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57458">
            <a:off x="406400" y="1905000"/>
            <a:ext cx="16954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883525" cy="923925"/>
          </a:xfrm>
        </p:spPr>
        <p:txBody>
          <a:bodyPr/>
          <a:lstStyle/>
          <a:p>
            <a:r>
              <a:rPr lang="ru-RU" sz="4400" smtClean="0">
                <a:latin typeface="Monotype Corsiva" pitchFamily="66" charset="0"/>
              </a:rPr>
              <a:t>Вырезаем внешнюю деталь маски</a:t>
            </a:r>
          </a:p>
        </p:txBody>
      </p:sp>
      <p:pic>
        <p:nvPicPr>
          <p:cNvPr id="27650" name="Picture 2" descr="C:\Documents and Settings\Admin\Рабочий стол\Новая папка (3)\IMG_11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14313" y="620713"/>
            <a:ext cx="8929687" cy="923925"/>
          </a:xfrm>
        </p:spPr>
        <p:txBody>
          <a:bodyPr/>
          <a:lstStyle/>
          <a:p>
            <a:r>
              <a:rPr lang="ru-RU" sz="3400" smtClean="0">
                <a:latin typeface="Monotype Corsiva" pitchFamily="66" charset="0"/>
              </a:rPr>
              <a:t>Заготовим необходимые детали из плотной бумаги</a:t>
            </a:r>
          </a:p>
        </p:txBody>
      </p:sp>
      <p:pic>
        <p:nvPicPr>
          <p:cNvPr id="28674" name="Picture 2" descr="C:\Documents and Settings\Admin\Рабочий стол\Новая папка (3)\IMG_11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smtClean="0">
                <a:latin typeface="Monotype Corsiva" pitchFamily="66" charset="0"/>
              </a:rPr>
              <a:t>Вырезаем дополнительные детали </a:t>
            </a:r>
          </a:p>
        </p:txBody>
      </p:sp>
      <p:pic>
        <p:nvPicPr>
          <p:cNvPr id="29698" name="Picture 2" descr="C:\Documents and Settings\Admin\Рабочий стол\Новая папка (3)\IMG_11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smtClean="0">
                <a:latin typeface="Monotype Corsiva" pitchFamily="66" charset="0"/>
              </a:rPr>
              <a:t>Подклеиваем уголки к очкам</a:t>
            </a:r>
          </a:p>
        </p:txBody>
      </p:sp>
      <p:pic>
        <p:nvPicPr>
          <p:cNvPr id="30722" name="Picture 2" descr="C:\Documents and Settings\Admin\Рабочий стол\Новая папка (3)\IMG_11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0" y="692150"/>
            <a:ext cx="9144000" cy="925513"/>
          </a:xfrm>
        </p:spPr>
        <p:txBody>
          <a:bodyPr/>
          <a:lstStyle/>
          <a:p>
            <a:pPr algn="ctr"/>
            <a:r>
              <a:rPr lang="ru-RU" sz="3600" smtClean="0">
                <a:latin typeface="Monotype Corsiva" pitchFamily="66" charset="0"/>
              </a:rPr>
              <a:t>Прокалываем в уголках  дыроколом отверстия для завязок</a:t>
            </a:r>
          </a:p>
        </p:txBody>
      </p:sp>
      <p:pic>
        <p:nvPicPr>
          <p:cNvPr id="31746" name="Picture 2" descr="C:\Documents and Settings\Admin\Рабочий стол\Новая папка (3)\IMG_11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889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8175" y="1052513"/>
            <a:ext cx="4895850" cy="4806950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2" charset="2"/>
              <a:buNone/>
              <a:defRPr/>
            </a:pPr>
            <a:r>
              <a:rPr lang="ru-RU" sz="2400" b="1" i="1" dirty="0" smtClean="0">
                <a:latin typeface="Monotype Corsiva" pitchFamily="66" charset="0"/>
              </a:rPr>
              <a:t>Чтоб работа закипела,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ru-RU" sz="2400" b="1" i="1" dirty="0" smtClean="0">
                <a:latin typeface="Monotype Corsiva" pitchFamily="66" charset="0"/>
              </a:rPr>
              <a:t>Приготовьте всё для дела,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ru-RU" sz="2400" b="1" i="1" dirty="0" smtClean="0">
                <a:latin typeface="Monotype Corsiva" pitchFamily="66" charset="0"/>
              </a:rPr>
              <a:t>Всё должно в порядке быть.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ru-RU" sz="2400" b="1" i="1" dirty="0" smtClean="0">
                <a:latin typeface="Monotype Corsiva" pitchFamily="66" charset="0"/>
              </a:rPr>
              <a:t>Ножницы, бумагу, клей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ru-RU" sz="2400" b="1" i="1" dirty="0" smtClean="0">
                <a:latin typeface="Monotype Corsiva" pitchFamily="66" charset="0"/>
              </a:rPr>
              <a:t>Клади на место поскорей.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ru-RU" sz="2400" b="1" i="1" dirty="0" smtClean="0">
                <a:latin typeface="Monotype Corsiva" pitchFamily="66" charset="0"/>
              </a:rPr>
              <a:t>Не забудь про карандаш –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ru-RU" sz="2400" b="1" i="1" dirty="0" smtClean="0">
                <a:latin typeface="Monotype Corsiva" pitchFamily="66" charset="0"/>
              </a:rPr>
              <a:t>Он в труде помощник наш.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ru-RU" sz="2400" b="1" i="1" dirty="0" smtClean="0">
                <a:latin typeface="Monotype Corsiva" pitchFamily="66" charset="0"/>
              </a:rPr>
              <a:t>Линейку, ластик положи,</a:t>
            </a:r>
          </a:p>
          <a:p>
            <a:pPr marL="0" indent="0" fontAlgn="auto">
              <a:buFont typeface="Wingdings 2" charset="2"/>
              <a:buNone/>
              <a:defRPr/>
            </a:pPr>
            <a:r>
              <a:rPr lang="ru-RU" sz="2400" b="1" i="1" dirty="0" smtClean="0">
                <a:latin typeface="Monotype Corsiva" pitchFamily="66" charset="0"/>
              </a:rPr>
              <a:t>В порядке вещи содержи</a:t>
            </a:r>
          </a:p>
          <a:p>
            <a:pPr marL="0" indent="0" fontAlgn="auto">
              <a:buFont typeface="Wingdings 2" charset="2"/>
              <a:buNone/>
              <a:defRPr/>
            </a:pPr>
            <a:endParaRPr lang="ru-RU" dirty="0" smtClean="0"/>
          </a:p>
          <a:p>
            <a:pPr fontAlgn="auto">
              <a:buFont typeface="Wingdings 2" charset="2"/>
              <a:buChar char=""/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925513"/>
          </a:xfrm>
        </p:spPr>
        <p:txBody>
          <a:bodyPr/>
          <a:lstStyle/>
          <a:p>
            <a:r>
              <a:rPr lang="ru-RU" sz="3600" smtClean="0">
                <a:latin typeface="Monotype Corsiva" pitchFamily="66" charset="0"/>
              </a:rPr>
              <a:t>Подклеем очки к изнаночной стороне маски</a:t>
            </a:r>
          </a:p>
        </p:txBody>
      </p:sp>
      <p:pic>
        <p:nvPicPr>
          <p:cNvPr id="32770" name="Picture 2" descr="C:\Documents and Settings\Admin\Рабочий стол\Новая папка (3)\IMG_11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323850" y="676275"/>
            <a:ext cx="8712200" cy="923925"/>
          </a:xfrm>
        </p:spPr>
        <p:txBody>
          <a:bodyPr/>
          <a:lstStyle/>
          <a:p>
            <a:pPr algn="ctr"/>
            <a:r>
              <a:rPr lang="ru-RU" sz="4800" smtClean="0">
                <a:latin typeface="Monotype Corsiva" pitchFamily="66" charset="0"/>
              </a:rPr>
              <a:t>Привяжем завязки из тесьмы</a:t>
            </a:r>
          </a:p>
        </p:txBody>
      </p:sp>
      <p:pic>
        <p:nvPicPr>
          <p:cNvPr id="33794" name="Picture 2" descr="C:\Documents and Settings\Admin\Рабочий стол\Новая папка (3)\IMG_11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07950" y="692150"/>
            <a:ext cx="8856663" cy="925513"/>
          </a:xfrm>
        </p:spPr>
        <p:txBody>
          <a:bodyPr/>
          <a:lstStyle/>
          <a:p>
            <a:pPr algn="ctr"/>
            <a:r>
              <a:rPr lang="ru-RU" smtClean="0">
                <a:latin typeface="Monotype Corsiva" pitchFamily="66" charset="0"/>
              </a:rPr>
              <a:t>Украсим маску дополнительными деталями по своему усмотрению</a:t>
            </a:r>
          </a:p>
        </p:txBody>
      </p:sp>
      <p:pic>
        <p:nvPicPr>
          <p:cNvPr id="34818" name="Picture 2" descr="C:\Documents and Settings\Admin\Рабочий стол\Новая папка (3)\IMG_11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954963" cy="923925"/>
          </a:xfrm>
        </p:spPr>
        <p:txBody>
          <a:bodyPr/>
          <a:lstStyle/>
          <a:p>
            <a:r>
              <a:rPr lang="ru-RU" sz="3600" smtClean="0">
                <a:latin typeface="Monotype Corsiva" pitchFamily="66" charset="0"/>
              </a:rPr>
              <a:t>Используем воображение и фантазию…</a:t>
            </a:r>
          </a:p>
        </p:txBody>
      </p:sp>
      <p:pic>
        <p:nvPicPr>
          <p:cNvPr id="35842" name="Picture 2" descr="C:\Documents and Settings\Admin\Рабочий стол\Новая папка (3)\IMG_11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smtClean="0">
                <a:latin typeface="Monotype Corsiva" pitchFamily="66" charset="0"/>
              </a:rPr>
              <a:t/>
            </a:r>
            <a:br>
              <a:rPr lang="ru-RU" i="1" smtClean="0">
                <a:latin typeface="Monotype Corsiva" pitchFamily="66" charset="0"/>
              </a:rPr>
            </a:br>
            <a:r>
              <a:rPr lang="ru-RU" i="1" smtClean="0">
                <a:latin typeface="Monotype Corsiva" pitchFamily="66" charset="0"/>
              </a:rPr>
              <a:t/>
            </a:r>
            <a:br>
              <a:rPr lang="ru-RU" i="1" smtClean="0">
                <a:latin typeface="Monotype Corsiva" pitchFamily="66" charset="0"/>
              </a:rPr>
            </a:br>
            <a:r>
              <a:rPr lang="ru-RU" i="1" smtClean="0">
                <a:latin typeface="Monotype Corsiva" pitchFamily="66" charset="0"/>
              </a:rPr>
              <a:t/>
            </a:r>
            <a:br>
              <a:rPr lang="ru-RU" i="1" smtClean="0">
                <a:latin typeface="Monotype Corsiva" pitchFamily="66" charset="0"/>
              </a:rPr>
            </a:br>
            <a:r>
              <a:rPr lang="ru-RU" i="1" smtClean="0">
                <a:latin typeface="Monotype Corsiva" pitchFamily="66" charset="0"/>
              </a:rPr>
              <a:t/>
            </a:r>
            <a:br>
              <a:rPr lang="ru-RU" i="1" smtClean="0">
                <a:latin typeface="Monotype Corsiva" pitchFamily="66" charset="0"/>
              </a:rPr>
            </a:br>
            <a:r>
              <a:rPr lang="ru-RU" i="1" smtClean="0">
                <a:latin typeface="Monotype Corsiva" pitchFamily="66" charset="0"/>
              </a:rPr>
              <a:t/>
            </a:r>
            <a:br>
              <a:rPr lang="ru-RU" i="1" smtClean="0">
                <a:latin typeface="Monotype Corsiva" pitchFamily="66" charset="0"/>
              </a:rPr>
            </a:br>
            <a:r>
              <a:rPr lang="ru-RU" i="1" smtClean="0">
                <a:latin typeface="Monotype Corsiva" pitchFamily="66" charset="0"/>
              </a:rPr>
              <a:t>При желании подобные маски можно сделать самостоятельно. Если вы планируете устроить у себя дома новогодний карнавал, то множество масок можно изготовить заранее и раздавать гостям при входе</a:t>
            </a:r>
            <a:br>
              <a:rPr lang="ru-RU" i="1" smtClean="0">
                <a:latin typeface="Monotype Corsiva" pitchFamily="66" charset="0"/>
              </a:rPr>
            </a:br>
            <a:endParaRPr lang="ru-RU" i="1" smtClean="0">
              <a:latin typeface="Monotype Corsiva" pitchFamily="66" charset="0"/>
            </a:endParaRP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1116013" y="5157788"/>
            <a:ext cx="7018337" cy="7016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i="1" smtClean="0"/>
          </a:p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5229225"/>
            <a:ext cx="16795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www.blogimam.com/wp-content/uploads/2011/11/wolf-ma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5359400"/>
            <a:ext cx="172878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http://www.blogimam.com/wp-content/uploads/2011/11/Animal-mask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860800"/>
            <a:ext cx="48958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http://im6-tub-ru.yandex.net/i?id=487514122-2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800" y="3860800"/>
            <a:ext cx="17287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2" descr="http://im4-tub-ru.yandex.net/i?id=229938815-45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8850" y="3716338"/>
            <a:ext cx="1679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116013" y="765175"/>
            <a:ext cx="7124700" cy="923925"/>
          </a:xfrm>
        </p:spPr>
        <p:txBody>
          <a:bodyPr/>
          <a:lstStyle/>
          <a:p>
            <a:pPr algn="ctr"/>
            <a:r>
              <a:rPr lang="ru-RU" sz="4800" smtClean="0">
                <a:latin typeface="Monotype Corsiva" pitchFamily="66" charset="0"/>
              </a:rPr>
              <a:t>Оцените своё изделие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84213" y="1806575"/>
            <a:ext cx="7450137" cy="4052888"/>
          </a:xfrm>
        </p:spPr>
        <p:txBody>
          <a:bodyPr rtlCol="0">
            <a:normAutofit/>
          </a:bodyPr>
          <a:lstStyle/>
          <a:p>
            <a:pPr marL="0" indent="0" fontAlgn="auto">
              <a:buFont typeface="Wingdings 2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</a:t>
            </a:r>
            <a:r>
              <a:rPr lang="ru-RU" sz="2400" dirty="0" smtClean="0"/>
              <a:t>- </a:t>
            </a:r>
            <a:r>
              <a:rPr lang="ru-RU" sz="2400" dirty="0"/>
              <a:t>над изделием надо ещё потрудиться</a:t>
            </a:r>
            <a:r>
              <a:rPr lang="ru-RU" sz="2400" dirty="0" smtClean="0"/>
              <a:t>;</a:t>
            </a:r>
          </a:p>
          <a:p>
            <a:pPr marL="0" indent="0" fontAlgn="auto">
              <a:buFont typeface="Wingdings 2" charset="2"/>
              <a:buNone/>
              <a:defRPr/>
            </a:pPr>
            <a:endParaRPr lang="ru-RU" sz="2400" dirty="0" smtClean="0"/>
          </a:p>
          <a:p>
            <a:pPr marL="0" indent="0" fontAlgn="auto">
              <a:buFont typeface="Wingdings 2" charset="2"/>
              <a:buNone/>
              <a:defRPr/>
            </a:pPr>
            <a:r>
              <a:rPr lang="ru-RU" dirty="0" smtClean="0"/>
              <a:t>            </a:t>
            </a:r>
            <a:r>
              <a:rPr lang="ru-RU" sz="2400" dirty="0" smtClean="0"/>
              <a:t>- изделие сделано хорошо;</a:t>
            </a:r>
          </a:p>
          <a:p>
            <a:pPr marL="0" indent="0" fontAlgn="auto">
              <a:buFont typeface="Wingdings 2" charset="2"/>
              <a:buNone/>
              <a:defRPr/>
            </a:pPr>
            <a:endParaRPr lang="ru-RU" sz="2400" dirty="0" smtClean="0"/>
          </a:p>
          <a:p>
            <a:pPr fontAlgn="auto">
              <a:buFont typeface="Wingdings 2" charset="2"/>
              <a:buChar char=""/>
              <a:defRPr/>
            </a:pPr>
            <a:r>
              <a:rPr lang="ru-RU" dirty="0" smtClean="0"/>
              <a:t>        </a:t>
            </a:r>
            <a:r>
              <a:rPr lang="ru-RU" sz="2400" dirty="0" smtClean="0"/>
              <a:t>- </a:t>
            </a:r>
            <a:r>
              <a:rPr lang="ru-RU" sz="2400" dirty="0"/>
              <a:t>изделие сделано отлично.</a:t>
            </a:r>
          </a:p>
        </p:txBody>
      </p:sp>
      <p:pic>
        <p:nvPicPr>
          <p:cNvPr id="3789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590800"/>
            <a:ext cx="4476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57563"/>
            <a:ext cx="10493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581525"/>
            <a:ext cx="47307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349500"/>
            <a:ext cx="9525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581525"/>
            <a:ext cx="10493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>
                <a:latin typeface="Monotype Corsiva" pitchFamily="66" charset="0"/>
              </a:rPr>
              <a:t>Домашнее задание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/>
              <a:t>Рабочая тетрадь №1, С.19. </a:t>
            </a:r>
          </a:p>
          <a:p>
            <a:r>
              <a:rPr lang="ru-RU" sz="2400" smtClean="0"/>
              <a:t>Придумай свою сказочную историю о новогоднем приключении своей карнавальной маски. При необходимости подрисуй дополнительные детали, которые следует приклеить к маске. Нарисуй или наклей украшения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smtClean="0">
                <a:latin typeface="Monotype Corsiva" pitchFamily="66" charset="0"/>
              </a:rPr>
              <a:t>Урок окончен!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1916113"/>
            <a:ext cx="7124700" cy="405288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4800" smtClean="0">
                <a:latin typeface="Monotype Corsiva" pitchFamily="66" charset="0"/>
              </a:rPr>
              <a:t>Спасибо всем за работу,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4800" smtClean="0">
                <a:latin typeface="Monotype Corsiva" pitchFamily="66" charset="0"/>
              </a:rPr>
              <a:t>за ваше творчество!!!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latin typeface="Monotype Corsiva" pitchFamily="66" charset="0"/>
              </a:rPr>
              <a:t>Используемые ресурсы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images.yandex.ru</a:t>
            </a:r>
            <a:endParaRPr lang="ru-RU" smtClean="0"/>
          </a:p>
          <a:p>
            <a:r>
              <a:rPr lang="en-US" smtClean="0"/>
              <a:t>nsc.1september.ru</a:t>
            </a:r>
            <a:endParaRPr lang="ru-RU" smtClean="0"/>
          </a:p>
          <a:p>
            <a:r>
              <a:rPr lang="en-US" smtClean="0"/>
              <a:t>school-collection.edu.ru</a:t>
            </a:r>
            <a:endParaRPr lang="ru-RU" smtClean="0"/>
          </a:p>
          <a:p>
            <a:r>
              <a:rPr lang="en-US" smtClean="0"/>
              <a:t>openclass.ru</a:t>
            </a:r>
            <a:endParaRPr lang="ru-RU" smtClean="0"/>
          </a:p>
          <a:p>
            <a:r>
              <a:rPr lang="en-US" smtClean="0"/>
              <a:t>digital-edu.ru</a:t>
            </a:r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49275"/>
            <a:ext cx="71294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1000" smtClean="0">
                <a:latin typeface="Monotype Corsiva" pitchFamily="66" charset="0"/>
              </a:rPr>
              <a:t>АКСАМ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9600" smtClean="0">
                <a:latin typeface="Monotype Corsiva" pitchFamily="66" charset="0"/>
              </a:rPr>
              <a:t>МАСКА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916113"/>
            <a:ext cx="22320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5575" y="4292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1075" y="4292600"/>
            <a:ext cx="22225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1916113"/>
            <a:ext cx="18748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2225" y="2133600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50" y="2400300"/>
            <a:ext cx="2592388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1075" y="1773238"/>
            <a:ext cx="71913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126287" cy="923925"/>
          </a:xfrm>
        </p:spPr>
        <p:txBody>
          <a:bodyPr/>
          <a:lstStyle/>
          <a:p>
            <a:r>
              <a:rPr lang="ru-RU" sz="1400" smtClean="0"/>
              <a:t> Маска - это специальная накладка, скрывающая лицо (иногда с изображением человеческого лица, звериной морды) с вырезами для глаз. У каждого народа были свои маски. Их делали из золота и серебра, украшали драгоценными камнями, выдалбливали из дерева, вырезали на них орнаменты и узоры. Выполняли на масках различные украшения.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16100"/>
            <a:ext cx="7200900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2582863"/>
            <a:ext cx="30956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582863"/>
            <a:ext cx="32813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latin typeface="Monotype Corsiva" pitchFamily="66" charset="0"/>
              </a:rPr>
              <a:t>Маски разных народов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4124325"/>
            <a:ext cx="21605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1773238"/>
            <a:ext cx="2160587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9975" y="4149725"/>
            <a:ext cx="1944688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9975" y="1773238"/>
            <a:ext cx="196373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4149725"/>
            <a:ext cx="22320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1773238"/>
            <a:ext cx="22320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7124700" cy="1339850"/>
          </a:xfrm>
        </p:spPr>
        <p:txBody>
          <a:bodyPr/>
          <a:lstStyle/>
          <a:p>
            <a:pPr algn="ctr"/>
            <a:r>
              <a:rPr lang="ru-RU" i="1" smtClean="0">
                <a:latin typeface="Century"/>
              </a:rPr>
              <a:t>Рассмотрите изображение</a:t>
            </a:r>
            <a:br>
              <a:rPr lang="ru-RU" i="1" smtClean="0">
                <a:latin typeface="Century"/>
              </a:rPr>
            </a:br>
            <a:r>
              <a:rPr lang="ru-RU" sz="2000" i="1" smtClean="0">
                <a:latin typeface="Century"/>
              </a:rPr>
              <a:t>(</a:t>
            </a:r>
            <a:r>
              <a:rPr lang="ru-RU" sz="2000" i="1" smtClean="0"/>
              <a:t> учебник с. 74)</a:t>
            </a:r>
          </a:p>
        </p:txBody>
      </p:sp>
      <p:pic>
        <p:nvPicPr>
          <p:cNvPr id="21506" name="Picture 2" descr="C:\Documents and Settings\Admin\Рабочий стол\Изображ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700213"/>
            <a:ext cx="6624638" cy="4681537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185</TotalTime>
  <Words>304</Words>
  <Application>Microsoft Office PowerPoint</Application>
  <PresentationFormat>Экран (4:3)</PresentationFormat>
  <Paragraphs>75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Verdana</vt:lpstr>
      <vt:lpstr>Arial</vt:lpstr>
      <vt:lpstr>Wingdings 2</vt:lpstr>
      <vt:lpstr>Calibri</vt:lpstr>
      <vt:lpstr>Monotype Corsiva</vt:lpstr>
      <vt:lpstr>Adobe Myungjo Std M</vt:lpstr>
      <vt:lpstr>Century</vt:lpstr>
      <vt:lpstr>Winter</vt:lpstr>
      <vt:lpstr>Winter</vt:lpstr>
      <vt:lpstr>Карнавальная     маска </vt:lpstr>
      <vt:lpstr>Слайд 2</vt:lpstr>
      <vt:lpstr>Слайд 3</vt:lpstr>
      <vt:lpstr>Слайд 4</vt:lpstr>
      <vt:lpstr>МАСКА</vt:lpstr>
      <vt:lpstr> Маска - это специальная накладка, скрывающая лицо (иногда с изображением человеческого лица, звериной морды) с вырезами для глаз. У каждого народа были свои маски. Их делали из золота и серебра, украшали драгоценными камнями, выдалбливали из дерева, вырезали на них орнаменты и узоры. Выполняли на масках различные украшения.</vt:lpstr>
      <vt:lpstr>Слайд 7</vt:lpstr>
      <vt:lpstr>Маски разных народов</vt:lpstr>
      <vt:lpstr>Рассмотрите изображение ( учебник с. 74)</vt:lpstr>
      <vt:lpstr>Порядок работы</vt:lpstr>
      <vt:lpstr>Порядок работы</vt:lpstr>
      <vt:lpstr>физминутка</vt:lpstr>
      <vt:lpstr>Работа в тетради  (страница.18)</vt:lpstr>
      <vt:lpstr>Правило безопасной работы с ножницами</vt:lpstr>
      <vt:lpstr>Вырезаем внешнюю деталь маски</vt:lpstr>
      <vt:lpstr>Заготовим необходимые детали из плотной бумаги</vt:lpstr>
      <vt:lpstr>Вырезаем дополнительные детали </vt:lpstr>
      <vt:lpstr>Подклеиваем уголки к очкам</vt:lpstr>
      <vt:lpstr>Прокалываем в уголках  дыроколом отверстия для завязок</vt:lpstr>
      <vt:lpstr>Подклеем очки к изнаночной стороне маски</vt:lpstr>
      <vt:lpstr>Привяжем завязки из тесьмы</vt:lpstr>
      <vt:lpstr>Украсим маску дополнительными деталями по своему усмотрению</vt:lpstr>
      <vt:lpstr>Используем воображение и фантазию…</vt:lpstr>
      <vt:lpstr>     При желании подобные маски можно сделать самостоятельно. Если вы планируете устроить у себя дома новогодний карнавал, то множество масок можно изготовить заранее и раздавать гостям при входе </vt:lpstr>
      <vt:lpstr>Оцените своё изделие</vt:lpstr>
      <vt:lpstr>Домашнее задание</vt:lpstr>
      <vt:lpstr>Урок окончен!</vt:lpstr>
      <vt:lpstr>Используемые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Карнавальная     маска </dc:title>
  <cp:lastModifiedBy>User</cp:lastModifiedBy>
  <cp:revision>26</cp:revision>
  <dcterms:modified xsi:type="dcterms:W3CDTF">2013-03-30T15:37:40Z</dcterms:modified>
</cp:coreProperties>
</file>