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83" r:id="rId2"/>
    <p:sldId id="278" r:id="rId3"/>
    <p:sldId id="272" r:id="rId4"/>
    <p:sldId id="261" r:id="rId5"/>
    <p:sldId id="286" r:id="rId6"/>
    <p:sldId id="289" r:id="rId7"/>
    <p:sldId id="287" r:id="rId8"/>
    <p:sldId id="265" r:id="rId9"/>
    <p:sldId id="270" r:id="rId10"/>
    <p:sldId id="267" r:id="rId11"/>
    <p:sldId id="288" r:id="rId12"/>
    <p:sldId id="293" r:id="rId13"/>
    <p:sldId id="262" r:id="rId14"/>
    <p:sldId id="292" r:id="rId15"/>
    <p:sldId id="29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228" autoAdjust="0"/>
  </p:normalViewPr>
  <p:slideViewPr>
    <p:cSldViewPr>
      <p:cViewPr varScale="1">
        <p:scale>
          <a:sx n="65" d="100"/>
          <a:sy n="65" d="100"/>
        </p:scale>
        <p:origin x="-7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BD98B81-ED0A-4372-BFF7-FD2B264B778C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D56ABD4-481B-47C4-B80C-DF01B09365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897AB4-8473-4451-A817-FD698C7DB26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90ED32-F7C2-4138-B409-BADCDCABB58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музыка</a:t>
            </a:r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06342D-7C11-4132-A5B8-C37808DB5E7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57F1B-90C9-49D1-A7F7-F00991230223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D8056-AC08-4239-8561-D8DD786632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F937C-E949-4B45-A5A2-EE7792F3E76E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7283F-EE70-4497-83BC-B22C17C296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4333A-0745-4A22-AECB-672149C03605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FBE7A-1716-4C82-A168-97768338A6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BE085-B2CF-4718-82A9-D65BEAB91D5C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0836B-3137-47FD-BB11-2DE999A932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7510E-6D57-4C9A-B054-E138FBE55F0B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C84FF-9DAA-4443-9D42-E6D872F583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80819-A68F-447B-9DC9-C1EEE96A898C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E6BE2-A6AA-4343-A021-BF3884F483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FC9FD-7EF1-449C-99FF-CE367E4221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2FA2F-B56F-4F87-BA14-28166EB1373F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FDE9E-9AA4-4D74-BF04-7A00050C0550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1D015-9F12-43E2-B5CE-FD1681ACCC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38D0E-A692-4338-96DD-F82662EFDB87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888BE-D927-47F5-941E-8F1B021F6E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231C8-8C84-419D-A5C9-51F8CCF3AF8C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3071E-BBA6-4554-A36E-C550C98492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9365-7D6D-4937-903C-232CE2598A17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33322-563C-42BF-B6B3-E5B3233267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82B7623-7F69-4A3C-9343-3971AD297001}" type="datetimeFigureOut">
              <a:rPr lang="ru-RU"/>
              <a:pPr>
                <a:defRPr/>
              </a:pPr>
              <a:t>05.04.2013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462A499-869B-4599-99E6-D4D40727C0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3" r:id="rId1"/>
    <p:sldLayoutId id="2147483775" r:id="rId2"/>
    <p:sldLayoutId id="2147483784" r:id="rId3"/>
    <p:sldLayoutId id="2147483776" r:id="rId4"/>
    <p:sldLayoutId id="2147483785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spd="slow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1"/>
          <p:cNvSpPr>
            <a:spLocks noGrp="1"/>
          </p:cNvSpPr>
          <p:nvPr>
            <p:ph idx="1"/>
          </p:nvPr>
        </p:nvSpPr>
        <p:spPr>
          <a:xfrm>
            <a:off x="684213" y="549275"/>
            <a:ext cx="4103687" cy="12239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>
                <a:solidFill>
                  <a:schemeClr val="tx2"/>
                </a:solidFill>
              </a:rPr>
              <a:t>О чем поведала  </a:t>
            </a:r>
            <a:br>
              <a:rPr lang="ru-RU" sz="3600" smtClean="0">
                <a:solidFill>
                  <a:schemeClr val="tx2"/>
                </a:solidFill>
              </a:rPr>
            </a:br>
            <a:r>
              <a:rPr lang="ru-RU" sz="3600" smtClean="0">
                <a:solidFill>
                  <a:schemeClr val="tx2"/>
                </a:solidFill>
              </a:rPr>
              <a:t>мелодия</a:t>
            </a:r>
            <a:r>
              <a:rPr lang="en-US" sz="3600" smtClean="0">
                <a:solidFill>
                  <a:schemeClr val="tx2"/>
                </a:solidFill>
              </a:rPr>
              <a:t> </a:t>
            </a:r>
            <a:r>
              <a:rPr lang="ru-RU" sz="3600" smtClean="0">
                <a:solidFill>
                  <a:schemeClr val="tx2"/>
                </a:solidFill>
              </a:rPr>
              <a:t>?</a:t>
            </a:r>
            <a:r>
              <a:rPr lang="en-US" sz="3600" smtClean="0">
                <a:solidFill>
                  <a:schemeClr val="tx2"/>
                </a:solidFill>
              </a:rPr>
              <a:t> </a:t>
            </a:r>
            <a:endParaRPr lang="ru-RU" sz="36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:\Documents and Settings\Viktor\Рабочий стол\на отправление китеж\китеж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760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TextBox 33"/>
          <p:cNvSpPr txBox="1">
            <a:spLocks noChangeArrowheads="1"/>
          </p:cNvSpPr>
          <p:nvPr/>
        </p:nvSpPr>
        <p:spPr bwMode="auto">
          <a:xfrm>
            <a:off x="107950" y="2708275"/>
            <a:ext cx="2592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 flipH="1">
            <a:off x="46038" y="-369888"/>
            <a:ext cx="619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7606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чем рассказала нам русская народная  песня ?  </a:t>
            </a:r>
            <a:endParaRPr lang="ru-RU" sz="3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916238" y="1484313"/>
            <a:ext cx="33131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nstantia" pitchFamily="18" charset="0"/>
              </a:rPr>
              <a:t>О музыкальном наследии, созданном</a:t>
            </a:r>
          </a:p>
          <a:p>
            <a:r>
              <a:rPr lang="ru-RU" sz="2400" b="1">
                <a:latin typeface="Constantia" pitchFamily="18" charset="0"/>
              </a:rPr>
              <a:t>композитором,</a:t>
            </a:r>
          </a:p>
          <a:p>
            <a:r>
              <a:rPr lang="ru-RU" sz="2400" b="1">
                <a:latin typeface="Constantia" pitchFamily="18" charset="0"/>
              </a:rPr>
              <a:t>имя  которому-народ</a:t>
            </a:r>
          </a:p>
        </p:txBody>
      </p:sp>
      <p:cxnSp>
        <p:nvCxnSpPr>
          <p:cNvPr id="33" name="Прямая со стрелкой 32"/>
          <p:cNvCxnSpPr/>
          <p:nvPr/>
        </p:nvCxnSpPr>
        <p:spPr>
          <a:xfrm flipH="1">
            <a:off x="1979613" y="2492375"/>
            <a:ext cx="936625" cy="5048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107950" y="2708275"/>
            <a:ext cx="25923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 О прошлом                        Родины,  о служении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дорогой  Отчизне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659563" y="3284538"/>
            <a:ext cx="22336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О творчестве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русских композиторов</a:t>
            </a:r>
          </a:p>
        </p:txBody>
      </p:sp>
      <p:sp>
        <p:nvSpPr>
          <p:cNvPr id="16391" name="Rectangle 1"/>
          <p:cNvSpPr>
            <a:spLocks noChangeArrowheads="1"/>
          </p:cNvSpPr>
          <p:nvPr/>
        </p:nvSpPr>
        <p:spPr bwMode="auto">
          <a:xfrm flipH="1">
            <a:off x="46038" y="-369888"/>
            <a:ext cx="619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6392" name="Picture 3" descr="C:\Documents and Settings\Viktor\Мои документы\Новая папка\22086520_1207410982_domovoyprohor3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6188" y="4652963"/>
            <a:ext cx="1409700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Прямая со стрелкой 15"/>
          <p:cNvCxnSpPr/>
          <p:nvPr/>
        </p:nvCxnSpPr>
        <p:spPr>
          <a:xfrm>
            <a:off x="6227763" y="2781300"/>
            <a:ext cx="647700" cy="5048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4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411163" cy="1143000"/>
          </a:xfrm>
        </p:spPr>
        <p:txBody>
          <a:bodyPr lIns="0" rIns="0" bIns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90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435600" y="2205038"/>
            <a:ext cx="46038" cy="71437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alibri" pitchFamily="34" charset="0"/>
              </a:rPr>
              <a:t>             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  </a:t>
            </a:r>
            <a:endParaRPr lang="ru-RU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Calibri" pitchFamily="34" charset="0"/>
              </a:rPr>
              <a:t>        </a:t>
            </a:r>
          </a:p>
        </p:txBody>
      </p:sp>
      <p:pic>
        <p:nvPicPr>
          <p:cNvPr id="17412" name="Picture 2" descr="C:\Documents and Settings\Viktor\Рабочий стол\Нижний новгород\DSC045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425" y="2924175"/>
            <a:ext cx="2808288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Viktor\Мои документы\Новая папка\22086520_1207410982_domovoyprohor3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3141663"/>
            <a:ext cx="20161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Прямоугольник 5"/>
          <p:cNvSpPr>
            <a:spLocks noChangeArrowheads="1"/>
          </p:cNvSpPr>
          <p:nvPr/>
        </p:nvSpPr>
        <p:spPr bwMode="auto">
          <a:xfrm>
            <a:off x="468313" y="2565400"/>
            <a:ext cx="3311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6237288"/>
            <a:ext cx="3168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выполни викторину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mages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404813"/>
            <a:ext cx="1584325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413" y="260350"/>
            <a:ext cx="6337300" cy="624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000">
                <a:latin typeface="Calibri" pitchFamily="34" charset="0"/>
                <a:ea typeface="Times New Roman" pitchFamily="18" charset="0"/>
                <a:cs typeface="Century Schoolbook" pitchFamily="18" charset="0"/>
              </a:rPr>
              <a:t> </a:t>
            </a:r>
            <a:endParaRPr lang="ru-RU" sz="900">
              <a:ea typeface="Times New Roman" pitchFamily="18" charset="0"/>
              <a:cs typeface="Century Schoolbook" pitchFamily="18" charset="0"/>
            </a:endParaRPr>
          </a:p>
          <a:p>
            <a:pPr eaLnBrk="0" hangingPunct="0"/>
            <a:endParaRPr lang="ru-RU">
              <a:ea typeface="Times New Roman" pitchFamily="18" charset="0"/>
              <a:cs typeface="Century Schoolbook" pitchFamily="18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5848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8" name="Прямоугольник 6"/>
          <p:cNvSpPr>
            <a:spLocks noChangeArrowheads="1"/>
          </p:cNvSpPr>
          <p:nvPr/>
        </p:nvSpPr>
        <p:spPr bwMode="auto">
          <a:xfrm>
            <a:off x="179388" y="2708275"/>
            <a:ext cx="2376487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1.Определи, что перепутал художник.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2.В произведениях  какого  композитора  ты встречал изображённых героев?</a:t>
            </a:r>
          </a:p>
          <a:p>
            <a:pPr eaLnBrk="0" hangingPunct="0"/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3.По нарисованным сюжетам вспомни названия известных опер-сказок.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792088"/>
          </a:xfrm>
        </p:spPr>
        <p:txBody>
          <a:bodyPr/>
          <a:lstStyle/>
          <a:p>
            <a:pPr>
              <a:defRPr/>
            </a:pPr>
            <a:r>
              <a:rPr lang="ru-RU" smtClean="0"/>
              <a:t>        Использованные ресурсы:</a:t>
            </a:r>
            <a:endParaRPr lang="ru-RU"/>
          </a:p>
        </p:txBody>
      </p:sp>
      <p:sp>
        <p:nvSpPr>
          <p:cNvPr id="19459" name="TextBox 8"/>
          <p:cNvSpPr txBox="1">
            <a:spLocks noChangeArrowheads="1"/>
          </p:cNvSpPr>
          <p:nvPr/>
        </p:nvSpPr>
        <p:spPr bwMode="auto">
          <a:xfrm>
            <a:off x="468313" y="1268413"/>
            <a:ext cx="792003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1.Римский-Корсаков Н. А. Сто русских народных песен. М., 1945, с. 17. Приводится по: Соболева Г. Г. Россия в песне. Музыкальные страницы. 2-е изд., М., Музыка, 1980.</a:t>
            </a:r>
          </a:p>
          <a:p>
            <a:endParaRPr lang="ru-RU"/>
          </a:p>
          <a:p>
            <a:r>
              <a:rPr lang="ru-RU"/>
              <a:t>2. Алеев В.В., Кичак Т.Н. Рабочая тетрадь по музыке  4 класс.5-е изд., М., Дрофа, 2012.</a:t>
            </a:r>
          </a:p>
          <a:p>
            <a:endParaRPr lang="ru-RU"/>
          </a:p>
          <a:p>
            <a:r>
              <a:rPr lang="ru-RU"/>
              <a:t>3. Личные фотоматериалы.</a:t>
            </a:r>
          </a:p>
          <a:p>
            <a:endParaRPr lang="ru-RU"/>
          </a:p>
          <a:p>
            <a:r>
              <a:rPr lang="ru-RU"/>
              <a:t>4. </a:t>
            </a:r>
            <a:r>
              <a:rPr lang="en-US"/>
              <a:t>http://kinderlibrary.wordpress.com/2011/10/20/</a:t>
            </a:r>
            <a:r>
              <a:rPr lang="ru-RU"/>
              <a:t>китеж-город-которого-нет/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>
            <a:spLocks noChangeArrowheads="1"/>
          </p:cNvSpPr>
          <p:nvPr/>
        </p:nvSpPr>
        <p:spPr bwMode="auto">
          <a:xfrm>
            <a:off x="1979613" y="2852738"/>
            <a:ext cx="5984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nstantia" pitchFamily="18" charset="0"/>
              </a:rPr>
              <a:t>Портреты композиторов  узнай кто из них кто на фоне </a:t>
            </a:r>
          </a:p>
          <a:p>
            <a:r>
              <a:rPr lang="ru-RU">
                <a:latin typeface="Constantia" pitchFamily="18" charset="0"/>
              </a:rPr>
              <a:t>тропки</a:t>
            </a: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1042988" y="2133600"/>
            <a:ext cx="5976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J:\презентация\rimsk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188640"/>
            <a:ext cx="4032448" cy="4027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6" name="Picture 10" descr="G:\презентация\сканирование0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60232" y="2924944"/>
            <a:ext cx="200882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4581525"/>
            <a:ext cx="6192837" cy="2087563"/>
          </a:xfrm>
        </p:spPr>
        <p:txBody>
          <a:bodyPr>
            <a:normAutofit fontScale="2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   Опера Н.А. Римского-Корсакова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  “Сказание о невидимом граде             Китеже и деве </a:t>
            </a:r>
            <a:r>
              <a:rPr lang="ru-RU" sz="11200" dirty="0" err="1" smtClean="0">
                <a:latin typeface="Times New Roman" pitchFamily="18" charset="0"/>
                <a:cs typeface="Times New Roman" pitchFamily="18" charset="0"/>
              </a:rPr>
              <a:t>Февронии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”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1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33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65618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Декорация к симфонической картине  </a:t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действия «Сеча при </a:t>
            </a:r>
            <a:r>
              <a:rPr lang="ru-RU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Керженце</a:t>
            </a: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 </a:t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Николая Рериха</a:t>
            </a:r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J:\презентация\2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02108" y="1655109"/>
            <a:ext cx="8014307" cy="5086259"/>
          </a:xfrm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4" descr="сундук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684213" y="260350"/>
            <a:ext cx="7643812" cy="5732463"/>
          </a:xfrm>
        </p:spPr>
      </p:pic>
      <p:sp>
        <p:nvSpPr>
          <p:cNvPr id="6" name="Прямоугольник 5"/>
          <p:cNvSpPr/>
          <p:nvPr/>
        </p:nvSpPr>
        <p:spPr>
          <a:xfrm>
            <a:off x="2555875" y="1844675"/>
            <a:ext cx="3286125" cy="7858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МУЗЫКАЛЬНЫЕ СРЕДСТВА ВЫРАЗИТЕЛЬНОСТИ</a:t>
            </a:r>
          </a:p>
        </p:txBody>
      </p:sp>
      <p:pic>
        <p:nvPicPr>
          <p:cNvPr id="9220" name="Рисунок 7" descr="сканирование000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72375" y="3257550"/>
            <a:ext cx="15716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35600" y="3716338"/>
            <a:ext cx="2857500" cy="428625"/>
          </a:xfrm>
          <a:prstGeom prst="rect">
            <a:avLst/>
          </a:prstGeom>
          <a:solidFill>
            <a:srgbClr val="70E05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темп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84438" y="4581525"/>
            <a:ext cx="3168650" cy="865188"/>
          </a:xfrm>
          <a:prstGeom prst="rect">
            <a:avLst/>
          </a:prstGeom>
          <a:solidFill>
            <a:srgbClr val="70E05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Оркестровый тембр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Инструментальный тембр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5650" y="2924175"/>
            <a:ext cx="3505200" cy="777875"/>
          </a:xfrm>
          <a:prstGeom prst="rect">
            <a:avLst/>
          </a:prstGeom>
          <a:solidFill>
            <a:srgbClr val="70E05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динамика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700338" y="692150"/>
            <a:ext cx="3816350" cy="7921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ИНТОНАЦИИ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635375" y="1916113"/>
            <a:ext cx="1800225" cy="792162"/>
          </a:xfrm>
          <a:prstGeom prst="rect">
            <a:avLst/>
          </a:prstGeom>
          <a:solidFill>
            <a:srgbClr val="70E05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лад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539750" y="5876925"/>
            <a:ext cx="83534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Не все вернулись  соколы, кто жив, а кто убит,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Но слава их высокая тебе принадлежит…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4524375" y="5545138"/>
            <a:ext cx="228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FF"/>
                </a:solidFill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4294967295"/>
          </p:nvPr>
        </p:nvSpPr>
        <p:spPr>
          <a:xfrm>
            <a:off x="4929188" y="928688"/>
            <a:ext cx="5715000" cy="7143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 smtClean="0">
              <a:solidFill>
                <a:schemeClr val="accent2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 smtClean="0">
              <a:solidFill>
                <a:schemeClr val="accent2"/>
              </a:solidFill>
            </a:endParaRPr>
          </a:p>
        </p:txBody>
      </p:sp>
      <p:pic>
        <p:nvPicPr>
          <p:cNvPr id="8197" name="Picture 5" descr="C:\Documents and Settings\viktor.HOME-5B73998FB8\Рабочий стол\светлоярр\DSC0456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145948"/>
            <a:ext cx="3312368" cy="2712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Documents and Settings\Viktor\Мои документы\Новая папка\file_4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59563" y="260350"/>
            <a:ext cx="2276475" cy="31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Viktor\Рабочий стол\новый китеж\_sv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3850" y="0"/>
            <a:ext cx="97917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C:\Documents and Settings\viktor.HOME-5B73998FB8\Рабочий стол\светлоярр\DSC0456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20272" y="4653136"/>
            <a:ext cx="1890409" cy="2018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2" descr="C:\Documents and Settings\Viktor\Мои документы\Новая папка\Vladimirskaya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19925" y="188913"/>
            <a:ext cx="19446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1591</TotalTime>
  <Words>219</Words>
  <Application>Microsoft Office PowerPoint</Application>
  <PresentationFormat>Экран (4:3)</PresentationFormat>
  <Paragraphs>64</Paragraphs>
  <Slides>15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Constantia</vt:lpstr>
      <vt:lpstr>Wingdings 2</vt:lpstr>
      <vt:lpstr>Calibri</vt:lpstr>
      <vt:lpstr>Times New Roman</vt:lpstr>
      <vt:lpstr>Century Schoolbook</vt:lpstr>
      <vt:lpstr>Бумажная</vt:lpstr>
      <vt:lpstr>Слайд 1</vt:lpstr>
      <vt:lpstr>Слайд 2</vt:lpstr>
      <vt:lpstr>Слайд 3</vt:lpstr>
      <vt:lpstr>Декорация к симфонической картине   3 действия «Сеча при Керженце»   Николая Рериха</vt:lpstr>
      <vt:lpstr>Слайд 5</vt:lpstr>
      <vt:lpstr>Слайд 6</vt:lpstr>
      <vt:lpstr>Слайд 7</vt:lpstr>
      <vt:lpstr>Слайд 8</vt:lpstr>
      <vt:lpstr>Слайд 9</vt:lpstr>
      <vt:lpstr>Слайд 10</vt:lpstr>
      <vt:lpstr> </vt:lpstr>
      <vt:lpstr>О чем рассказала нам русская народная  песня ?  </vt:lpstr>
      <vt:lpstr> </vt:lpstr>
      <vt:lpstr>Слайд 14</vt:lpstr>
      <vt:lpstr>        Использованные ресурсы: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чем рассказала мелодия…</dc:title>
  <dc:creator>Видяпина</dc:creator>
  <cp:lastModifiedBy>revaz</cp:lastModifiedBy>
  <cp:revision>150</cp:revision>
  <dcterms:created xsi:type="dcterms:W3CDTF">2011-11-19T14:57:28Z</dcterms:created>
  <dcterms:modified xsi:type="dcterms:W3CDTF">2013-04-05T18:49:02Z</dcterms:modified>
</cp:coreProperties>
</file>