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6" r:id="rId2"/>
    <p:sldId id="282" r:id="rId3"/>
    <p:sldId id="283" r:id="rId4"/>
    <p:sldId id="258" r:id="rId5"/>
    <p:sldId id="259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4" r:id="rId23"/>
    <p:sldId id="279" r:id="rId24"/>
    <p:sldId id="281" r:id="rId25"/>
  </p:sldIdLst>
  <p:sldSz cx="9144000" cy="6858000" type="screen4x3"/>
  <p:notesSz cx="6858000" cy="9144000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07CA4-2C7F-44A6-B1E0-7771EE13FF5D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EBC92-611E-4A36-A5FA-0199228A9E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EBC92-611E-4A36-A5FA-0199228A9E1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CD6BDF-5DB5-4378-8E70-57402676C77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2345D99-1AC7-4C0B-8E18-D48457D8D6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hyperlink" Target="javascript:void(0)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www.livelib.ru/book/1000485030" TargetMode="Externa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ru.wikipedia.org/wiki/%D0%A4%D0%B0%D0%B9%D0%BB:Anatoly_rybakov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upload.wikimedia.org/wikipedia/commons/e/e0/SolovetskyStoneStPetersburg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hyperlink" Target="http://upload.wikimedia.org/wikipedia/commons/6/6b/Donetsk_repressii_04.jpg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372402"/>
          </a:xfrm>
        </p:spPr>
        <p:txBody>
          <a:bodyPr/>
          <a:lstStyle/>
          <a:p>
            <a:endParaRPr lang="ru-RU" sz="20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                                            Работу выполнили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</a:rPr>
              <a:t>   Баландина А.А, учитель русского языка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</a:rPr>
              <a:t>                                                и литературы МБОУ «СОШ № 45»    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</a:rPr>
              <a:t>                                                Тимакова Т.Г., учитель русского языка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</a:rPr>
              <a:t>                                                и литературы МБОУ «СОШ № 45»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Внеклассное мероприятие по литературе в 9 классе</a:t>
            </a:r>
            <a:br>
              <a:rPr lang="ru-RU" sz="3200" b="1" i="1" dirty="0" smtClean="0">
                <a:solidFill>
                  <a:srgbClr val="C00000"/>
                </a:solidFill>
              </a:rPr>
            </a:br>
            <a:r>
              <a:rPr lang="ru-RU" sz="3200" b="1" i="1" dirty="0" smtClean="0">
                <a:solidFill>
                  <a:srgbClr val="C00000"/>
                </a:solidFill>
              </a:rPr>
              <a:t>«Страшная правда, но ведь, правда»</a:t>
            </a:r>
            <a:br>
              <a:rPr lang="ru-RU" sz="3200" b="1" i="1" dirty="0" smtClean="0">
                <a:solidFill>
                  <a:srgbClr val="C00000"/>
                </a:solidFill>
              </a:rPr>
            </a:br>
            <a:r>
              <a:rPr lang="ru-RU" sz="3200" b="1" i="1" dirty="0" smtClean="0">
                <a:solidFill>
                  <a:srgbClr val="C00000"/>
                </a:solidFill>
              </a:rPr>
              <a:t>В.Короленко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285860"/>
            <a:ext cx="81439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latin typeface="Constantia" pitchFamily="18" charset="0"/>
              </a:rPr>
              <a:t>Какие события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800" b="1" dirty="0" smtClean="0">
                <a:latin typeface="Constantia" pitchFamily="18" charset="0"/>
              </a:rPr>
              <a:t>-х годов </a:t>
            </a:r>
            <a:r>
              <a:rPr lang="en-US" sz="2800" b="1" dirty="0" smtClean="0">
                <a:latin typeface="Constantia" pitchFamily="18" charset="0"/>
              </a:rPr>
              <a:t>XX</a:t>
            </a:r>
            <a:r>
              <a:rPr lang="ru-RU" sz="2800" b="1" dirty="0" smtClean="0">
                <a:latin typeface="Constantia" pitchFamily="18" charset="0"/>
              </a:rPr>
              <a:t> века потрясли Фёдора Раскольникова?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latin typeface="Constantia" pitchFamily="18" charset="0"/>
              </a:rPr>
              <a:t>Какие черты тоталитарного режима вы можете установить, исходя из текста этого письма?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latin typeface="Constantia" pitchFamily="18" charset="0"/>
              </a:rPr>
              <a:t>Какие факты, присутствующие в документе, помогают понять сущность механизма репрессий в целом?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latin typeface="Constantia" pitchFamily="18" charset="0"/>
              </a:rPr>
              <a:t>Как этот документ характеризует портрет Фёдора Раскольникова?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latin typeface="Constantia" pitchFamily="18" charset="0"/>
              </a:rPr>
              <a:t>В чём значение этого документа?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428604"/>
            <a:ext cx="53006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Constantia" pitchFamily="18" charset="0"/>
              </a:rPr>
              <a:t>Вопросы  к  документу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DSC0613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1428736"/>
            <a:ext cx="4500594" cy="32147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357166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  <a:t>«Откуда  пало  на  людские  головы  нежданное  лихолетье?!»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643446"/>
            <a:ext cx="84296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Фото из личного дела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№ 3026</a:t>
            </a:r>
            <a:r>
              <a:rPr lang="ru-RU" b="1" dirty="0" smtClean="0">
                <a:latin typeface="Constantia" pitchFamily="18" charset="0"/>
              </a:rPr>
              <a:t>-С  Фокина Семёна Николаевича, </a:t>
            </a:r>
          </a:p>
          <a:p>
            <a:pPr algn="ctr"/>
            <a:r>
              <a:rPr lang="ru-RU" b="1" dirty="0" smtClean="0">
                <a:latin typeface="Constantia" pitchFamily="18" charset="0"/>
              </a:rPr>
              <a:t>обвинённого в участии в антисоветской организации и проведении диверсионно-вредительской работы.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13.08.1938</a:t>
            </a:r>
            <a:r>
              <a:rPr lang="ru-RU" b="1" dirty="0" smtClean="0">
                <a:latin typeface="Constantia" pitchFamily="18" charset="0"/>
              </a:rPr>
              <a:t> г. приговорён к высшей мере наказания с конфискацией имущества.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03.08.1957</a:t>
            </a:r>
            <a:r>
              <a:rPr lang="ru-RU" b="1" dirty="0" smtClean="0">
                <a:latin typeface="Constantia" pitchFamily="18" charset="0"/>
              </a:rPr>
              <a:t> г. реабилитирован Военной Коллегией  Верховного Суда СССР</a:t>
            </a:r>
            <a:endParaRPr lang="ru-RU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ver_img202704" descr="Электронная книга «Дети Арбата»">
            <a:hlinkClick r:id="rId2"/>
          </p:cNvPr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507137">
            <a:off x="668024" y="469338"/>
            <a:ext cx="2152641" cy="324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Солженицын. Архипелаг ГУЛАГ (Аудио )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57554" y="285728"/>
            <a:ext cx="228601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Юрий Трифонов - Дом на набережной">
            <a:hlinkClick r:id="rId5" tooltip="&quot;Юрий Трифонов - Дом на набережной&quot;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1224167">
            <a:off x="6227366" y="487309"/>
            <a:ext cx="2165370" cy="332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Варлам Шаламов - Колымские рассказы обложка книги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000232" y="3643314"/>
            <a:ext cx="200026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ver_img" descr="Один день Ивана Денисовича. Рассказы 60-х годов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643438" y="3643314"/>
            <a:ext cx="214314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429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Я  видел  всё: песок  и  снег,</a:t>
            </a:r>
            <a:b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Пургу  и  зной.</a:t>
            </a:r>
            <a:b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Что  может  вынесть  человек —</a:t>
            </a:r>
            <a:b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Всё  пережито  мной.</a:t>
            </a:r>
            <a:b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400" b="1" i="1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      Варлам  Шаламов</a:t>
            </a:r>
            <a:endParaRPr lang="ru-RU" sz="2400" dirty="0"/>
          </a:p>
        </p:txBody>
      </p:sp>
      <p:pic>
        <p:nvPicPr>
          <p:cNvPr id="3" name="Содержимое 3" descr="256">
            <a:hlinkClick r:id="rId2" tooltip="256"/>
          </p:cNvPr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2500306"/>
            <a:ext cx="214314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lib.rus.ec/files/pilnjak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57554" y="2786058"/>
            <a:ext cx="2357454" cy="278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slovo.ws/bio/rus/Shalamov_Varlam_Tihonovich/745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388" y="2500306"/>
            <a:ext cx="2166939" cy="280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2844" y="5500702"/>
            <a:ext cx="3000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Анатолий Рыбаков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1911-1998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5715016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Борис Пильняк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1894-1938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5500702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Варлам Шаламов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1907-1982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660066"/>
                </a:solidFill>
                <a:latin typeface="Constantia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Constantia" pitchFamily="18" charset="0"/>
              </a:rPr>
              <a:t>«Вынули  душу,  копались  в  ней вонючими  пальцами,  плевали  в неё, гадили,  потом  сунули  обратно  и говорят:  живи!»</a:t>
            </a:r>
            <a:br>
              <a:rPr lang="ru-RU" sz="28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            </a:t>
            </a:r>
            <a:r>
              <a:rPr lang="ru-RU" sz="2800" b="1" i="1" dirty="0" smtClean="0">
                <a:solidFill>
                  <a:srgbClr val="C00000"/>
                </a:solidFill>
                <a:latin typeface="Constantia" pitchFamily="18" charset="0"/>
              </a:rPr>
              <a:t>Евгений  Евтушенко </a:t>
            </a:r>
            <a:endParaRPr lang="ru-RU" sz="2800" dirty="0"/>
          </a:p>
        </p:txBody>
      </p:sp>
      <p:pic>
        <p:nvPicPr>
          <p:cNvPr id="3" name="Содержимое 3" descr="Трифонов Юрий Валентинович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2357430"/>
            <a:ext cx="228601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solzhenicyn.ru/modules/cpg/albums/userpics/10001/Solzhenitsin2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0430" y="2643182"/>
            <a:ext cx="221457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Берггольц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88" y="2357430"/>
            <a:ext cx="207170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28596" y="5214950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Юрий Трифонов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1925-1981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5786454"/>
            <a:ext cx="29581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Александр Солженицын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6072206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1918-2008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00826" y="5286388"/>
            <a:ext cx="20821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Ольга Берггольц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1910- 1975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4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C00000"/>
                </a:solidFill>
                <a:latin typeface="Constantia" pitchFamily="18" charset="0"/>
              </a:rPr>
              <a:t>	 </a:t>
            </a: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«Пока  веришь  в  лучшее,  живёшь  и действуешь,  и  ничем тебя  не  сбить  с  ног, коль сам  не  упадёшь  на  колени. И выходит, зажми  в кулак  обиду и  печали, выбрось  из  головы мертвящие  и  обессиливающие  мысли».    </a:t>
            </a:r>
            <a:r>
              <a:rPr lang="ru-RU" sz="2400" dirty="0" smtClean="0">
                <a:solidFill>
                  <a:srgbClr val="C00000"/>
                </a:solidFill>
                <a:latin typeface="Constantia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</a:t>
            </a:r>
            <a:r>
              <a:rPr lang="ru-RU" sz="2400" i="1" dirty="0" smtClean="0">
                <a:solidFill>
                  <a:srgbClr val="C00000"/>
                </a:solidFill>
                <a:latin typeface="Constantia" pitchFamily="18" charset="0"/>
              </a:rPr>
              <a:t>Из книги «Зона малая» «Лагпункт»</a:t>
            </a:r>
            <a:endParaRPr lang="ru-RU" sz="2400" dirty="0"/>
          </a:p>
        </p:txBody>
      </p:sp>
      <p:pic>
        <p:nvPicPr>
          <p:cNvPr id="3" name="Picture 2" descr="Yarochkin.jpg (9853 bytes)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3143240" y="2714620"/>
            <a:ext cx="2438400" cy="32861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57554" y="6072206"/>
            <a:ext cx="19925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onstantia" pitchFamily="18" charset="0"/>
              </a:rPr>
              <a:t>Борис  Ярочкин</a:t>
            </a:r>
            <a:endParaRPr lang="ru-RU" b="1" dirty="0">
              <a:latin typeface="Constantia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1922 - 2007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Лагеря УнжЛага были основаны в начале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1938</a:t>
            </a:r>
            <a:r>
              <a:rPr lang="ru-RU" sz="2400" b="1" dirty="0" smtClean="0">
                <a:solidFill>
                  <a:srgbClr val="C00000"/>
                </a:solidFill>
              </a:rPr>
              <a:t> года , располагались на границе Нижегородской и Костромской областей и просуществовали почти до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ru-RU" sz="2400" b="1" dirty="0" smtClean="0">
                <a:solidFill>
                  <a:srgbClr val="C00000"/>
                </a:solidFill>
              </a:rPr>
              <a:t>-х годов</a:t>
            </a:r>
            <a:endParaRPr lang="ru-RU" sz="2400" dirty="0"/>
          </a:p>
        </p:txBody>
      </p:sp>
      <p:pic>
        <p:nvPicPr>
          <p:cNvPr id="3" name="Picture 2" descr="C:\Documents and Settings\Admin\Мои документы\Мои рисунки\suhunj_smi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2976" y="1857340"/>
            <a:ext cx="6791325" cy="4643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00042"/>
            <a:ext cx="82153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«Не  увидев, не  поверишь; не  пережив, не поймёшь»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3" name="Picture 4" descr="C:\Documents and Settings\Admin\Мои документы\Мои рисунки\id1659_art527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8992" y="1428736"/>
            <a:ext cx="2214578" cy="3000396"/>
          </a:xfrm>
          <a:prstGeom prst="rect">
            <a:avLst/>
          </a:prstGeom>
          <a:noFill/>
        </p:spPr>
      </p:pic>
      <p:pic>
        <p:nvPicPr>
          <p:cNvPr id="4" name="Picture 3" descr="C:\Documents and Settings\Admin\Мои документы\DCIM\101MSDCF\DSC0614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0449459">
            <a:off x="709836" y="2898353"/>
            <a:ext cx="2571768" cy="3451805"/>
          </a:xfrm>
          <a:prstGeom prst="rect">
            <a:avLst/>
          </a:prstGeom>
          <a:noFill/>
        </p:spPr>
      </p:pic>
      <p:pic>
        <p:nvPicPr>
          <p:cNvPr id="5" name="Picture 2" descr="C:\Documents and Settings\Admin\Мои документы\DCIM\101MSDCF\DSC061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1091515">
            <a:off x="5817665" y="2817847"/>
            <a:ext cx="2571768" cy="33575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643306" y="4643446"/>
            <a:ext cx="19380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Борис Ярочкин</a:t>
            </a:r>
          </a:p>
          <a:p>
            <a:pPr algn="ctr"/>
            <a:r>
              <a:rPr lang="ru-RU" b="1" dirty="0" smtClean="0"/>
              <a:t>и его книги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 smtClean="0"/>
              <a:t> 	</a:t>
            </a:r>
            <a:r>
              <a:rPr lang="ru-RU" sz="2600" dirty="0" smtClean="0"/>
              <a:t>«</a:t>
            </a:r>
            <a:r>
              <a:rPr lang="ru-RU" sz="2600" b="1" dirty="0" smtClean="0"/>
              <a:t>И впервые за всю свою сознательную жизнь с  ужасом  подумал  о  том, что где-то наверху власти  что-то  неблагополучно,  иначе  чем объяснить  бессмысленную  жестокость  к  тем, кто  в  поте  лица  и  полуголодный  трудится  в тылу, тем более, защищает  её  на  фронте, не жалея  сил  и  жизни?!»</a:t>
            </a:r>
          </a:p>
          <a:p>
            <a:pPr algn="just">
              <a:buNone/>
            </a:pPr>
            <a:r>
              <a:rPr lang="ru-RU" sz="2600" b="1" dirty="0" smtClean="0"/>
              <a:t>  	 «Почему  молчат люди, почему видят неладное  и  делают  вид, что  ничего  не замечают?  Боятся  сказать  о  непонятном  или честно  о  том, что  думают?</a:t>
            </a:r>
          </a:p>
          <a:p>
            <a:pPr algn="just">
              <a:buNone/>
            </a:pPr>
            <a:r>
              <a:rPr lang="ru-RU" sz="2600" b="1" dirty="0" smtClean="0"/>
              <a:t>          И  уже  с  иной  стороны: а  нужно  ли  это делать?»</a:t>
            </a:r>
          </a:p>
          <a:p>
            <a:pPr>
              <a:buNone/>
            </a:pPr>
            <a:endParaRPr lang="ru-RU" sz="24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24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00496" y="5715016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b="1" i="1" dirty="0" smtClean="0">
                <a:solidFill>
                  <a:srgbClr val="C00000"/>
                </a:solidFill>
                <a:latin typeface="Constantia" pitchFamily="18" charset="0"/>
              </a:rPr>
              <a:t>              Борис Ярочкин</a:t>
            </a:r>
          </a:p>
          <a:p>
            <a:r>
              <a:rPr lang="ru-RU" sz="2200" b="1" i="1" dirty="0" smtClean="0">
                <a:solidFill>
                  <a:srgbClr val="C00000"/>
                </a:solidFill>
                <a:latin typeface="Constantia" pitchFamily="18" charset="0"/>
              </a:rPr>
              <a:t>«Зона малая» «Лихолетье»</a:t>
            </a:r>
            <a:endParaRPr lang="ru-RU" sz="2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9"/>
            <a:ext cx="842968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b="1" dirty="0" smtClean="0">
                <a:latin typeface="Constantia" pitchFamily="18" charset="0"/>
              </a:rPr>
              <a:t>	</a:t>
            </a:r>
            <a:r>
              <a:rPr lang="ru-RU" sz="2600" b="1" dirty="0" smtClean="0">
                <a:latin typeface="Constantia" pitchFamily="18" charset="0"/>
              </a:rPr>
              <a:t>«Чем  советский  режим  отличается  от фашистского?  Там  обессиленных  людей избивают  и  пристреливают,  что  собак, наводя  свой, фашистский порядок. Здесь  тоже и  бьют, и  стреляют  без  суда  и  следствия, разве  что причины  находят  в  оправдание».</a:t>
            </a:r>
          </a:p>
          <a:p>
            <a:pPr>
              <a:buNone/>
            </a:pPr>
            <a:endParaRPr lang="ru-RU" sz="2600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pPr algn="just">
              <a:buNone/>
            </a:pPr>
            <a:r>
              <a:rPr lang="ru-RU" sz="2600" b="1" dirty="0" smtClean="0">
                <a:latin typeface="Constantia" pitchFamily="18" charset="0"/>
              </a:rPr>
              <a:t>         	«Но  почему,  почему  здесь  не  ценится человеческая  жизнь…,  почему – когда  в многочисленных  заявлениях  партии  и правительства  то  и  дело  напоминается,  что жизнь  человека  – дороже  всего? Такое несоответствие  слов  и  дела  не  укладывалось в  голове».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                          </a:t>
            </a:r>
            <a:r>
              <a:rPr lang="ru-RU" sz="2200" b="1" i="1" dirty="0" smtClean="0">
                <a:solidFill>
                  <a:srgbClr val="C00000"/>
                </a:solidFill>
                <a:latin typeface="Constantia" pitchFamily="18" charset="0"/>
              </a:rPr>
              <a:t>Борис Ярочкин 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                    «Зона малая» «Лагпункт»</a:t>
            </a:r>
            <a:endParaRPr lang="ru-RU" sz="2200" b="1" i="1" dirty="0">
              <a:solidFill>
                <a:srgbClr val="C000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раскрыть сущность тоталитарной системы и понятий, связанных с этим явлением;</a:t>
            </a:r>
          </a:p>
          <a:p>
            <a:r>
              <a:rPr lang="ru-RU" b="1" dirty="0" smtClean="0"/>
              <a:t>способствовать повышению интереса к истории своей страны;</a:t>
            </a:r>
          </a:p>
          <a:p>
            <a:r>
              <a:rPr lang="ru-RU" b="1" dirty="0" smtClean="0"/>
              <a:t>уметь давать оценку исторических процессов, событий, личностей;</a:t>
            </a:r>
          </a:p>
          <a:p>
            <a:r>
              <a:rPr lang="ru-RU" b="1" dirty="0" smtClean="0"/>
              <a:t>развивать способность к сочувствию, сопереживанию</a:t>
            </a:r>
          </a:p>
          <a:p>
            <a:pPr lvl="0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Задачи  урока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Жертвам политических репрессий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Макарьево, Костромская область</a:t>
            </a:r>
            <a:endParaRPr lang="ru-RU" sz="3200" dirty="0"/>
          </a:p>
        </p:txBody>
      </p:sp>
      <p:pic>
        <p:nvPicPr>
          <p:cNvPr id="3" name="Рисунок 2" descr="http://www.vnedorog.ru/img/2011/110506_unzhlag/pic_big/pic_13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1714488"/>
            <a:ext cx="7286676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4296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1" dirty="0" smtClean="0">
                <a:latin typeface="Constantia" pitchFamily="18" charset="0"/>
              </a:rPr>
              <a:t>	</a:t>
            </a:r>
            <a:r>
              <a:rPr lang="ru-RU" sz="2800" b="1" dirty="0" smtClean="0">
                <a:latin typeface="Constantia" pitchFamily="18" charset="0"/>
              </a:rPr>
              <a:t> «Помните, самое главное: лагерь –  отрицательная школа с первого до последнего дня для кого угодно. Человеку – ни начальнику, ни арестанту не надо его видеть. Но уж если ты его видел – надо сказать правду, как бы она ни была страшна.</a:t>
            </a:r>
          </a:p>
          <a:p>
            <a:pPr algn="just">
              <a:buNone/>
            </a:pPr>
            <a:r>
              <a:rPr lang="ru-RU" sz="2800" b="1" dirty="0" smtClean="0">
                <a:latin typeface="Constantia" pitchFamily="18" charset="0"/>
              </a:rPr>
              <a:t>            …Со своей стороны я давно решил, что всю оставшуюся я посвящу именно этой правде».</a:t>
            </a:r>
          </a:p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              </a:t>
            </a:r>
          </a:p>
          <a:p>
            <a:pPr>
              <a:buNone/>
            </a:pPr>
            <a:endParaRPr lang="ru-RU" sz="2600" dirty="0">
              <a:solidFill>
                <a:srgbClr val="C00000"/>
              </a:solidFill>
            </a:endParaRPr>
          </a:p>
          <a:p>
            <a:pPr>
              <a:buNone/>
            </a:pPr>
            <a:endParaRPr lang="ru-RU" sz="26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600" b="1" i="1" dirty="0" smtClean="0">
                <a:solidFill>
                  <a:srgbClr val="C00000"/>
                </a:solidFill>
                <a:latin typeface="Constantia" pitchFamily="18" charset="0"/>
              </a:rPr>
              <a:t>                        Варлам Шаламов – </a:t>
            </a:r>
          </a:p>
          <a:p>
            <a:pPr>
              <a:buNone/>
            </a:pPr>
            <a:r>
              <a:rPr lang="ru-RU" sz="2600" b="1" i="1" dirty="0" smtClean="0">
                <a:solidFill>
                  <a:srgbClr val="C00000"/>
                </a:solidFill>
                <a:latin typeface="Constantia" pitchFamily="18" charset="0"/>
              </a:rPr>
              <a:t>                                                Александру Солженицыну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/>
              <a:t>        «Сталин – очень страшный человек, подчинивший всю страну, заставивший всех жить в вечном страхе. Мы должны сделать всё, чтобы жить в свободной стране». </a:t>
            </a:r>
            <a:endParaRPr lang="ru-RU" b="1" i="1" dirty="0" smtClean="0"/>
          </a:p>
          <a:p>
            <a:pPr algn="just"/>
            <a:r>
              <a:rPr lang="ru-RU" b="1" dirty="0" smtClean="0"/>
              <a:t>        «Правду всегда говорить страшно, но надо! Нельзя молчать и делать вид, что ничего не происходило в годы репрессий.  Очень обидно за тех людей, чьи жизни и судьбы оказались искалеченными по вине тоталитарной системы. Нельзя повторять ошибок прошлого». </a:t>
            </a:r>
            <a:r>
              <a:rPr lang="ru-RU" b="1" i="1" dirty="0" smtClean="0"/>
              <a:t> 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Выводы по теме урока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Файл:SolovetskyStoneStPetersburg.JPG">
            <a:hlinkClick r:id="rId2"/>
          </p:cNvPr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500174"/>
            <a:ext cx="264320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8596" y="3786190"/>
            <a:ext cx="2786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Соловецкий камень </a:t>
            </a:r>
          </a:p>
          <a:p>
            <a:pPr algn="ctr"/>
            <a:r>
              <a:rPr lang="ru-RU" b="1" dirty="0" smtClean="0">
                <a:latin typeface="Constantia" pitchFamily="18" charset="0"/>
              </a:rPr>
              <a:t>Санкт-Петербург</a:t>
            </a:r>
            <a:endParaRPr lang="ru-RU" dirty="0">
              <a:latin typeface="Constantia" pitchFamily="18" charset="0"/>
            </a:endParaRPr>
          </a:p>
        </p:txBody>
      </p:sp>
      <p:pic>
        <p:nvPicPr>
          <p:cNvPr id="5" name="Рисунок 4" descr="Файл:Donetsk repressii 04.jpg">
            <a:hlinkClick r:id="rId4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43636" y="1500174"/>
            <a:ext cx="242886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5008" y="3857628"/>
            <a:ext cx="3071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    Рутченковское  поле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onstantia" pitchFamily="18" charset="0"/>
              </a:rPr>
              <a:t>         </a:t>
            </a:r>
            <a:r>
              <a:rPr lang="ru-RU" b="1" dirty="0" smtClean="0">
                <a:latin typeface="Constantia" pitchFamily="18" charset="0"/>
              </a:rPr>
              <a:t>Донецк</a:t>
            </a:r>
            <a:endParaRPr lang="ru-RU" b="1" dirty="0">
              <a:latin typeface="Constantia" pitchFamily="18" charset="0"/>
            </a:endParaRPr>
          </a:p>
        </p:txBody>
      </p:sp>
      <p:pic>
        <p:nvPicPr>
          <p:cNvPr id="9" name="Picture 2" descr="Astrah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28926" y="4214818"/>
            <a:ext cx="3688353" cy="228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071934" y="6488668"/>
            <a:ext cx="1354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onstantia" pitchFamily="18" charset="0"/>
              </a:rPr>
              <a:t>Астрахань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14290"/>
            <a:ext cx="87154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b="1" dirty="0" smtClean="0">
                <a:solidFill>
                  <a:srgbClr val="C00000"/>
                </a:solidFill>
                <a:latin typeface="Constantia" pitchFamily="18" charset="0"/>
              </a:rPr>
              <a:t>Ничто  не  может  ставиться выше  ценности человеческой  жизни. И  репрессиям  нет оправдания.</a:t>
            </a:r>
            <a:br>
              <a:rPr lang="ru-RU" sz="27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Constantia" pitchFamily="18" charset="0"/>
              </a:rPr>
              <a:t>  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857232"/>
            <a:ext cx="55816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u="sng" dirty="0" smtClean="0">
                <a:solidFill>
                  <a:srgbClr val="C00000"/>
                </a:solidFill>
              </a:rPr>
              <a:t>Домашнее  задание</a:t>
            </a:r>
            <a:endParaRPr lang="ru-RU" sz="4400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00240"/>
            <a:ext cx="828680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000" b="1" dirty="0" smtClean="0"/>
              <a:t>Написать сочинение-размышление на тему:</a:t>
            </a:r>
          </a:p>
          <a:p>
            <a:pPr algn="ctr">
              <a:buNone/>
            </a:pPr>
            <a:r>
              <a:rPr lang="ru-RU" sz="4000" b="1" dirty="0" smtClean="0"/>
              <a:t>«Страшная правда, но ведь, правда»</a:t>
            </a:r>
          </a:p>
          <a:p>
            <a:pPr algn="ctr">
              <a:buNone/>
            </a:pPr>
            <a:r>
              <a:rPr lang="ru-RU" sz="3600" b="1" dirty="0" smtClean="0"/>
              <a:t>(Нужно ли знать правду о событиях периода репрессий современному поколению?)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7813964" cy="4572000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/>
              <a:t>   «Откуда  пало  на людские  головы  нежданное лихолетье?»</a:t>
            </a:r>
          </a:p>
          <a:p>
            <a:pPr algn="r">
              <a:buNone/>
            </a:pPr>
            <a:endParaRPr lang="ru-RU" b="1" i="1" dirty="0" smtClean="0"/>
          </a:p>
          <a:p>
            <a:pPr algn="r">
              <a:buNone/>
            </a:pPr>
            <a:r>
              <a:rPr lang="ru-RU" b="1" i="1" dirty="0" smtClean="0"/>
              <a:t>«Зона малая» Борис Ярочкин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Проблема  урока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stalinism.narod.ru/vieux/foto/posters1/st_p32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610598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00100" y="4429132"/>
            <a:ext cx="70009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latin typeface="Constantia" pitchFamily="18" charset="0"/>
              </a:rPr>
              <a:t>Мы живём, под собою не чуя страны,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Наши речи за десять шагов не слышны,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А где хватит на полразговорца, –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Там припомнят кремлёвского горца…</a:t>
            </a:r>
            <a:endParaRPr lang="en-US" sz="2400" b="1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stalinism.narod.ru/vieux/foto/posters1/st_p35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785794"/>
            <a:ext cx="3071834" cy="4071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www.stalinism.narod.ru/vieux/foto/posters1/st_p17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29256" y="714356"/>
            <a:ext cx="3010359" cy="4008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497137" y="4835684"/>
            <a:ext cx="62159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Как подковы куёт </a:t>
            </a:r>
            <a:r>
              <a:rPr lang="ru-RU" sz="2400" b="1" dirty="0" smtClean="0">
                <a:ea typeface="Calibri" pitchFamily="34" charset="0"/>
                <a:cs typeface="Times New Roman" pitchFamily="18" charset="0"/>
              </a:rPr>
              <a:t>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указом указ –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Кому в пах, кому в лоб, кому в бровь, кому в глаз.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Что ни казнь у него, – то малина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широкая грудь осетина.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571480"/>
            <a:ext cx="43577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  <a:t>Г Л О С С А Р И Й</a:t>
            </a:r>
            <a:endParaRPr lang="ru-RU" sz="3200" b="1" dirty="0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305342"/>
            <a:ext cx="8286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C00000"/>
                </a:solidFill>
                <a:latin typeface="Constantia" pitchFamily="18" charset="0"/>
              </a:rPr>
              <a:t>ТОТАЛИТАРИЗМ</a:t>
            </a:r>
            <a:r>
              <a:rPr lang="ru-RU" u="sng" dirty="0" smtClean="0">
                <a:latin typeface="Constantia" pitchFamily="18" charset="0"/>
              </a:rPr>
              <a:t/>
            </a:r>
            <a:br>
              <a:rPr lang="ru-RU" u="sng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(тоталитарный режим, основанный на полном господстве государства над всеми сторонами жизни общества, насилии, уничтожении демократических свобод и прав личности)</a:t>
            </a:r>
            <a:r>
              <a:rPr lang="ru-RU" dirty="0" smtClean="0">
                <a:latin typeface="Constantia" pitchFamily="18" charset="0"/>
              </a:rPr>
              <a:t/>
            </a:r>
            <a:br>
              <a:rPr lang="ru-RU" dirty="0" smtClean="0">
                <a:latin typeface="Constantia" pitchFamily="18" charset="0"/>
              </a:rPr>
            </a:br>
            <a:r>
              <a:rPr lang="ru-RU" dirty="0" smtClean="0">
                <a:latin typeface="Constantia" pitchFamily="18" charset="0"/>
              </a:rPr>
              <a:t/>
            </a:r>
            <a:br>
              <a:rPr lang="ru-RU" dirty="0" smtClean="0">
                <a:latin typeface="Constantia" pitchFamily="18" charset="0"/>
              </a:rPr>
            </a:br>
            <a:r>
              <a:rPr lang="ru-RU" dirty="0" smtClean="0">
                <a:latin typeface="Constantia" pitchFamily="18" charset="0"/>
              </a:rPr>
              <a:t>        </a:t>
            </a:r>
            <a:br>
              <a:rPr lang="ru-RU" dirty="0" smtClean="0">
                <a:latin typeface="Constantia" pitchFamily="18" charset="0"/>
              </a:rPr>
            </a:br>
            <a:r>
              <a:rPr lang="ru-RU" dirty="0" smtClean="0">
                <a:latin typeface="Constantia" pitchFamily="18" charset="0"/>
              </a:rPr>
              <a:t/>
            </a:r>
            <a:br>
              <a:rPr lang="ru-RU" dirty="0" smtClean="0">
                <a:latin typeface="Constantia" pitchFamily="18" charset="0"/>
              </a:rPr>
            </a:br>
            <a:endParaRPr lang="ru-RU" dirty="0" smtClean="0">
              <a:latin typeface="Constantia" pitchFamily="18" charset="0"/>
            </a:endParaRPr>
          </a:p>
          <a:p>
            <a:pPr algn="ctr"/>
            <a:endParaRPr lang="ru-RU" dirty="0">
              <a:latin typeface="Constantia" pitchFamily="18" charset="0"/>
            </a:endParaRPr>
          </a:p>
          <a:p>
            <a:pPr algn="ctr"/>
            <a:r>
              <a:rPr lang="ru-RU" dirty="0" smtClean="0">
                <a:latin typeface="Constantia" pitchFamily="18" charset="0"/>
              </a:rPr>
              <a:t/>
            </a:r>
            <a:br>
              <a:rPr lang="ru-RU" dirty="0" smtClean="0">
                <a:latin typeface="Constantia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Constantia" pitchFamily="18" charset="0"/>
              </a:rPr>
              <a:t>КУЛЬТ ЛИЧНОСТИ</a:t>
            </a:r>
            <a:r>
              <a:rPr lang="ru-RU" sz="2400" u="sng" dirty="0" smtClean="0">
                <a:latin typeface="Constantia" pitchFamily="18" charset="0"/>
              </a:rPr>
              <a:t/>
            </a:r>
            <a:br>
              <a:rPr lang="ru-RU" sz="2400" u="sng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(феномен  массового сознания , имеет  корни  в  устоявшихся  традициях, психологии  масс)</a:t>
            </a:r>
            <a:endParaRPr lang="ru-RU" sz="2400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14810" y="3429000"/>
            <a:ext cx="785818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21537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 smtClean="0">
              <a:solidFill>
                <a:srgbClr val="004F8A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Constantia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nstantia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nstantia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428604"/>
            <a:ext cx="821537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u="sng" dirty="0" smtClean="0">
                <a:latin typeface="Constantia" pitchFamily="18" charset="0"/>
              </a:rPr>
              <a:t/>
            </a:r>
            <a:br>
              <a:rPr lang="ru-RU" sz="1600" u="sng" dirty="0" smtClean="0">
                <a:latin typeface="Constantia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Constantia" pitchFamily="18" charset="0"/>
              </a:rPr>
              <a:t>РЕПРЕССИИ</a:t>
            </a: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(карательная мера, исходящая от государственных органов)</a:t>
            </a: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endParaRPr lang="ru-RU" sz="2400" dirty="0" smtClean="0">
              <a:latin typeface="Constantia" pitchFamily="18" charset="0"/>
            </a:endParaRPr>
          </a:p>
          <a:p>
            <a:pPr algn="ctr"/>
            <a:endParaRPr lang="ru-RU" sz="2400" dirty="0">
              <a:solidFill>
                <a:schemeClr val="accent4">
                  <a:lumMod val="60000"/>
                  <a:lumOff val="40000"/>
                </a:schemeClr>
              </a:solidFill>
              <a:latin typeface="Constantia" pitchFamily="18" charset="0"/>
            </a:endParaRPr>
          </a:p>
          <a:p>
            <a:pPr algn="ctr"/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Constantia" pitchFamily="18" charset="0"/>
              </a:rPr>
              <a:t>ВРАГ</a:t>
            </a:r>
            <a:r>
              <a:rPr lang="ru-RU" sz="2400" b="1" u="sng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b="1" u="sng" dirty="0" smtClean="0">
                <a:solidFill>
                  <a:srgbClr val="C00000"/>
                </a:solidFill>
                <a:latin typeface="Constantia" pitchFamily="18" charset="0"/>
              </a:rPr>
              <a:t>НАРОДА</a:t>
            </a:r>
            <a:r>
              <a:rPr lang="ru-RU" sz="2400" dirty="0" smtClean="0">
                <a:latin typeface="Constantia" pitchFamily="18" charset="0"/>
              </a:rPr>
              <a:t/>
            </a:r>
            <a:br>
              <a:rPr lang="ru-RU" sz="2400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(от лат. «враг общества» )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люди, покушающиеся  на  общественную, Социалистическую  собственность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Конституция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1936</a:t>
            </a:r>
            <a:r>
              <a:rPr lang="ru-RU" sz="2400" b="1" dirty="0" smtClean="0">
                <a:latin typeface="Constantia" pitchFamily="18" charset="0"/>
              </a:rPr>
              <a:t>  года  ч.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Constantia" pitchFamily="18" charset="0"/>
              </a:rPr>
              <a:t>  ст.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131</a:t>
            </a:r>
            <a:r>
              <a:rPr lang="ru-RU" sz="2400" b="1" dirty="0" smtClean="0">
                <a:latin typeface="Constantia" pitchFamily="18" charset="0"/>
              </a:rPr>
              <a:t>)</a:t>
            </a:r>
            <a:endParaRPr lang="ru-RU" sz="24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286248" y="2285992"/>
            <a:ext cx="785818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  <a:t>Я правду о тебе порасскажу такую,</a:t>
            </a:r>
            <a:b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  <a:t>Что хуже всякой лжи... 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Федор Федорович Раскольников (Ильин)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02" y="2000240"/>
            <a:ext cx="271464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857356" y="5357826"/>
            <a:ext cx="515852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Фёдор Фёдорович Раскольников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1892 - 1939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</a:rPr>
              <a:t>Из Открытого письма Раскольникова Сталину</a:t>
            </a: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  <a:t/>
            </a:r>
            <a:b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214422"/>
            <a:ext cx="8143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b="1" dirty="0" smtClean="0">
                <a:latin typeface="Constantia" pitchFamily="18" charset="0"/>
              </a:rPr>
              <a:t> 	Сталин, вы объявили меня «вне закона». Этим актом вы уравняли меня в правах – точнее, в бесправии – со всеми советскими гражданами, которые под вашим владычеством живут вне закона. &lt;…&gt;</a:t>
            </a:r>
            <a:endParaRPr lang="ru-RU" sz="2400" b="1" dirty="0" smtClean="0"/>
          </a:p>
          <a:p>
            <a:pPr algn="just">
              <a:buNone/>
            </a:pPr>
            <a:r>
              <a:rPr lang="ru-RU" sz="2400" b="1" dirty="0" smtClean="0">
                <a:latin typeface="Constantia" pitchFamily="18" charset="0"/>
              </a:rPr>
              <a:t>               Вы растлили, загадили души ваших соратников. Вы заставили идущих за вами с мукой и отвращением шагать по лужам крови вчерашних товарищей и друзей. &lt;…&gt;</a:t>
            </a:r>
          </a:p>
          <a:p>
            <a:pPr algn="just">
              <a:buNone/>
            </a:pPr>
            <a:r>
              <a:rPr lang="ru-RU" sz="2400" b="1" dirty="0" smtClean="0">
                <a:latin typeface="Constantia" pitchFamily="18" charset="0"/>
              </a:rPr>
              <a:t>               Правый и виноватый, герой Октября и враг революции, старый большевик и беспартийный, колхозный крестьянин и полпред, народный комиссар и рабочий, интеллигент и Маршал Советского Союза – все в равной мере подвержены ударам вашего бича…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c96f447379ac17be4285815f7f195533b4c16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200</TotalTime>
  <Words>492</Words>
  <Application>Microsoft Office PowerPoint</Application>
  <PresentationFormat>Экран (4:3)</PresentationFormat>
  <Paragraphs>114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Бумажная</vt:lpstr>
      <vt:lpstr>Внеклассное мероприятие по литературе в 9 классе «Страшная правда, но ведь, правда» В.Короленко</vt:lpstr>
      <vt:lpstr>Задачи  урока</vt:lpstr>
      <vt:lpstr>Проблема  урока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Выводы по теме урока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«Страшная правда,  но  вeдь правда»                                                                     В.Короленко</dc:title>
  <dc:creator>Admin</dc:creator>
  <cp:lastModifiedBy>revaz</cp:lastModifiedBy>
  <cp:revision>28</cp:revision>
  <dcterms:created xsi:type="dcterms:W3CDTF">2012-02-26T14:21:17Z</dcterms:created>
  <dcterms:modified xsi:type="dcterms:W3CDTF">2013-04-12T22:28:35Z</dcterms:modified>
</cp:coreProperties>
</file>