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4" r:id="rId3"/>
    <p:sldId id="285" r:id="rId4"/>
    <p:sldId id="277" r:id="rId5"/>
    <p:sldId id="279" r:id="rId6"/>
    <p:sldId id="280" r:id="rId7"/>
    <p:sldId id="281" r:id="rId8"/>
    <p:sldId id="276" r:id="rId9"/>
    <p:sldId id="275" r:id="rId10"/>
    <p:sldId id="282" r:id="rId11"/>
    <p:sldId id="28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33CC"/>
    <a:srgbClr val="993300"/>
    <a:srgbClr val="996633"/>
    <a:srgbClr val="99CCFF"/>
    <a:srgbClr val="CCECFF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29" autoAdjust="0"/>
  </p:normalViewPr>
  <p:slideViewPr>
    <p:cSldViewPr>
      <p:cViewPr varScale="1">
        <p:scale>
          <a:sx n="65" d="100"/>
          <a:sy n="65" d="100"/>
        </p:scale>
        <p:origin x="-7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9" d="100"/>
        <a:sy n="5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B482B-06EB-417E-B43F-54F3D126D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0D616-1673-4874-B8F6-4869CA127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B2534-487B-4C8E-8218-8A5A1C0C2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95DD0-C10B-4774-9C7F-B882068FB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FE7CF-EA5B-4714-B0A0-2F0DE7325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185D7-F4FB-44DB-BEE5-120E276741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591CE-C549-40BB-97C0-39DAEF6B5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BD855-6CE1-4CEC-97DB-20113B00A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99BE6-1E40-44E4-BA4C-D308750F5B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4C263-50B7-400C-8E2C-F5D23E6E8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7CDC0-B380-4CA4-99C0-D3BFA26F2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691B1-98C2-400B-B0B0-46D400774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rgbClr val="FFFF00">
                <a:alpha val="72000"/>
              </a:srgbClr>
            </a:gs>
            <a:gs pos="76000">
              <a:srgbClr val="00B0F0"/>
            </a:gs>
            <a:gs pos="37000">
              <a:srgbClr val="92D05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6156868-8A99-4CE7-9D42-1A05FF7FF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85813" y="571500"/>
            <a:ext cx="7772400" cy="2928938"/>
          </a:xfrm>
        </p:spPr>
        <p:txBody>
          <a:bodyPr/>
          <a:lstStyle/>
          <a:p>
            <a:r>
              <a:rPr lang="ru-RU" i="1" u="sng" smtClean="0"/>
              <a:t/>
            </a:r>
            <a:br>
              <a:rPr lang="ru-RU" i="1" u="sng" smtClean="0"/>
            </a:br>
            <a:r>
              <a:rPr lang="ru-RU" sz="2800" i="1" u="sng" smtClean="0">
                <a:latin typeface="Times New Roman" pitchFamily="18" charset="0"/>
                <a:cs typeface="Times New Roman" pitchFamily="18" charset="0"/>
              </a:rPr>
              <a:t>Урок русского языка в 5 классе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Подготовка к  написанию сочинения – миниатюры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на основе личных наблюдений «Весна идёт…»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3571875"/>
            <a:ext cx="6400800" cy="2643188"/>
          </a:xfrm>
        </p:spPr>
        <p:txBody>
          <a:bodyPr/>
          <a:lstStyle/>
          <a:p>
            <a:r>
              <a:rPr lang="ru-RU" sz="2800" i="1" u="sng" smtClean="0">
                <a:latin typeface="Times New Roman" pitchFamily="18" charset="0"/>
                <a:cs typeface="Times New Roman" pitchFamily="18" charset="0"/>
              </a:rPr>
              <a:t>Бурцева Маргарита Николаевна, учитель русского языка и литературы</a:t>
            </a:r>
          </a:p>
          <a:p>
            <a:r>
              <a:rPr lang="ru-RU" sz="2800" i="1" u="sng" smtClean="0">
                <a:latin typeface="Times New Roman" pitchFamily="18" charset="0"/>
                <a:cs typeface="Times New Roman" pitchFamily="18" charset="0"/>
              </a:rPr>
              <a:t> МБОУ «Мало-Куналейская СОШ»  </a:t>
            </a:r>
          </a:p>
          <a:p>
            <a:r>
              <a:rPr lang="ru-RU" sz="2800" i="1" u="sng" smtClean="0">
                <a:latin typeface="Times New Roman" pitchFamily="18" charset="0"/>
                <a:cs typeface="Times New Roman" pitchFamily="18" charset="0"/>
              </a:rPr>
              <a:t>№ 257-671-311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/>
              <a:t>Композиция текста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smtClean="0"/>
              <a:t>ВСТУПЛЕНИЕ</a:t>
            </a:r>
          </a:p>
          <a:p>
            <a:r>
              <a:rPr lang="ru-RU" sz="6000" smtClean="0"/>
              <a:t>ОСНОВНАЯ ЧАСТЬ</a:t>
            </a:r>
          </a:p>
          <a:p>
            <a:r>
              <a:rPr lang="ru-RU" sz="6000" smtClean="0"/>
              <a:t>ЗАКЛЮЧЕНИЕ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775" y="357188"/>
            <a:ext cx="8785225" cy="57864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solidFill>
                  <a:srgbClr val="FFFF00"/>
                </a:solidFill>
              </a:rPr>
              <a:t>- </a:t>
            </a:r>
            <a:r>
              <a:rPr lang="ru-RU" sz="2000" b="1" smtClean="0">
                <a:solidFill>
                  <a:srgbClr val="FFFF00"/>
                </a:solidFill>
              </a:rPr>
              <a:t> О чем напишем в первой части?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solidFill>
                  <a:srgbClr val="000000"/>
                </a:solidFill>
              </a:rPr>
              <a:t>    </a:t>
            </a:r>
            <a:r>
              <a:rPr lang="ru-RU" sz="1800" b="1" smtClean="0">
                <a:solidFill>
                  <a:srgbClr val="993300"/>
                </a:solidFill>
              </a:rPr>
              <a:t> О  наступлении весны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solidFill>
                  <a:srgbClr val="000000"/>
                </a:solidFill>
              </a:rPr>
              <a:t> </a:t>
            </a:r>
            <a:endParaRPr lang="ru-RU" sz="1800" b="1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solidFill>
                  <a:schemeClr val="tx2"/>
                </a:solidFill>
              </a:rPr>
              <a:t> </a:t>
            </a:r>
            <a:r>
              <a:rPr lang="ru-RU" sz="2000" b="1" smtClean="0">
                <a:solidFill>
                  <a:schemeClr val="tx2"/>
                </a:solidFill>
              </a:rPr>
              <a:t> </a:t>
            </a:r>
            <a:r>
              <a:rPr lang="en-US" sz="2000" b="1" smtClean="0">
                <a:solidFill>
                  <a:srgbClr val="FFFF00"/>
                </a:solidFill>
              </a:rPr>
              <a:t>-</a:t>
            </a:r>
            <a:r>
              <a:rPr lang="en-US" sz="2000" b="1" smtClean="0">
                <a:solidFill>
                  <a:schemeClr val="tx2"/>
                </a:solidFill>
              </a:rPr>
              <a:t> </a:t>
            </a:r>
            <a:r>
              <a:rPr lang="ru-RU" sz="2000" b="1" smtClean="0">
                <a:solidFill>
                  <a:srgbClr val="FFFF00"/>
                </a:solidFill>
              </a:rPr>
              <a:t>О чём будем писать в основной части сочинения?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solidFill>
                  <a:srgbClr val="993300"/>
                </a:solidFill>
              </a:rPr>
              <a:t>     Описывать красоту и необыкновенную прелесть весны                            (  небо, солнце, деревья, ручейки, воздух, день 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>
              <a:solidFill>
                <a:srgbClr val="660033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solidFill>
                  <a:srgbClr val="00B0F0"/>
                </a:solidFill>
              </a:rPr>
              <a:t>- </a:t>
            </a:r>
            <a:r>
              <a:rPr lang="ru-RU" sz="2000" b="1" smtClean="0">
                <a:solidFill>
                  <a:srgbClr val="FFFF00"/>
                </a:solidFill>
              </a:rPr>
              <a:t>Дайте название основной части сочинения</a:t>
            </a:r>
            <a:r>
              <a:rPr lang="ru-RU" sz="2000" b="1" smtClean="0">
                <a:solidFill>
                  <a:srgbClr val="00B0F0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solidFill>
                  <a:srgbClr val="000000"/>
                </a:solidFill>
              </a:rPr>
              <a:t>    </a:t>
            </a:r>
            <a:r>
              <a:rPr lang="ru-RU" sz="1800" b="1" smtClean="0">
                <a:solidFill>
                  <a:srgbClr val="660033"/>
                </a:solidFill>
              </a:rPr>
              <a:t> </a:t>
            </a:r>
            <a:r>
              <a:rPr lang="ru-RU" sz="1800" b="1" smtClean="0">
                <a:solidFill>
                  <a:srgbClr val="993300"/>
                </a:solidFill>
              </a:rPr>
              <a:t>Весна идёт, Весна – красна, Приход весны и т.д.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>
              <a:solidFill>
                <a:srgbClr val="660033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solidFill>
                  <a:srgbClr val="000000"/>
                </a:solidFill>
              </a:rPr>
              <a:t>  </a:t>
            </a:r>
            <a:endParaRPr lang="ru-RU" sz="1800" b="1" smtClean="0">
              <a:solidFill>
                <a:srgbClr val="660033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solidFill>
                  <a:srgbClr val="FFFF00"/>
                </a:solidFill>
              </a:rPr>
              <a:t>- </a:t>
            </a:r>
            <a:r>
              <a:rPr lang="ru-RU" sz="2000" b="1" smtClean="0">
                <a:solidFill>
                  <a:srgbClr val="FFFF00"/>
                </a:solidFill>
              </a:rPr>
              <a:t>В заключении о чём напишем?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solidFill>
                  <a:srgbClr val="000099"/>
                </a:solidFill>
              </a:rPr>
              <a:t>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solidFill>
                  <a:srgbClr val="996633"/>
                </a:solidFill>
              </a:rPr>
              <a:t>        </a:t>
            </a:r>
            <a:r>
              <a:rPr lang="ru-RU" sz="2000" b="1" smtClean="0">
                <a:solidFill>
                  <a:srgbClr val="993300"/>
                </a:solidFill>
              </a:rPr>
              <a:t>О том, чем  нравится это время года</a:t>
            </a:r>
            <a:endParaRPr lang="ru-RU" sz="2000" smtClean="0">
              <a:solidFill>
                <a:srgbClr val="9933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03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37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37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2037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037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37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37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2037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037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сканирование00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2151" name="Picture 7" descr="17Vesn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2152" name="Picture 8" descr="сканирование0023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2153" name="Picture 9" descr="untitledдл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Отсканировано 0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В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Sky_1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73900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Никонов Весна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Wallpaper39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Разлив Влад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Отсканировано 09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Отсканировано 09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0"/>
                                        <p:tgtEl>
                                          <p:spTgt spid="26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0"/>
                                        <p:tgtEl>
                                          <p:spTgt spid="262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0"/>
                                        <p:tgtEl>
                                          <p:spTgt spid="262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Весенняя река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95738" y="0"/>
            <a:ext cx="5148262" cy="6858000"/>
          </a:xfrm>
        </p:spPr>
      </p:pic>
      <p:sp>
        <p:nvSpPr>
          <p:cNvPr id="4099" name="Rectangle 11"/>
          <p:cNvSpPr>
            <a:spLocks noGrp="1" noChangeArrowheads="1"/>
          </p:cNvSpPr>
          <p:nvPr>
            <p:ph sz="quarter" idx="2"/>
          </p:nvPr>
        </p:nvSpPr>
        <p:spPr>
          <a:xfrm>
            <a:off x="4067175" y="1125538"/>
            <a:ext cx="4897438" cy="3095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tx2"/>
                </a:solidFill>
                <a:latin typeface="Times New Roman" pitchFamily="18" charset="0"/>
              </a:rPr>
              <a:t>Если речка голубая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tx2"/>
                </a:solidFill>
                <a:latin typeface="Times New Roman" pitchFamily="18" charset="0"/>
              </a:rPr>
              <a:t>Пробудилась ото сна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tx2"/>
                </a:solidFill>
                <a:latin typeface="Times New Roman" pitchFamily="18" charset="0"/>
              </a:rPr>
              <a:t>И бежит в полях, сверкая,-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tx2"/>
                </a:solidFill>
                <a:latin typeface="Times New Roman" pitchFamily="18" charset="0"/>
              </a:rPr>
              <a:t>Значит, к нам пришла весна!</a:t>
            </a:r>
          </a:p>
        </p:txBody>
      </p:sp>
      <p:pic>
        <p:nvPicPr>
          <p:cNvPr id="4100" name="Picture 1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214313"/>
            <a:ext cx="3709987" cy="638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Пословицы о весне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Март с водой, апрель с травой, а май с цветами.</a:t>
            </a:r>
          </a:p>
          <a:p>
            <a:endParaRPr lang="ru-RU" smtClean="0"/>
          </a:p>
          <a:p>
            <a:r>
              <a:rPr lang="ru-RU" smtClean="0"/>
              <a:t>В марте мороз скрипуч, да не жгуч.</a:t>
            </a:r>
          </a:p>
          <a:p>
            <a:endParaRPr lang="ru-RU" smtClean="0"/>
          </a:p>
          <a:p>
            <a:r>
              <a:rPr lang="ru-RU" smtClean="0"/>
              <a:t> Грача увидел – весну встречай.</a:t>
            </a:r>
          </a:p>
          <a:p>
            <a:endParaRPr lang="ru-RU" smtClean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u="sng" smtClean="0"/>
              <a:t>Работа над новым материалом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smtClean="0"/>
              <a:t>Учебная задача</a:t>
            </a:r>
          </a:p>
        </p:txBody>
      </p:sp>
      <p:sp>
        <p:nvSpPr>
          <p:cNvPr id="512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b="1" u="sng" smtClean="0"/>
          </a:p>
          <a:p>
            <a:r>
              <a:rPr lang="ru-RU" sz="3200" b="1" smtClean="0"/>
              <a:t>собрать материал к  сочинению;</a:t>
            </a:r>
          </a:p>
          <a:p>
            <a:r>
              <a:rPr lang="ru-RU" sz="3200" b="1" smtClean="0"/>
              <a:t>написать сочинение о весне </a:t>
            </a:r>
            <a:endParaRPr lang="ru-RU" sz="3200" smtClean="0"/>
          </a:p>
          <a:p>
            <a:endParaRPr lang="ru-RU" smtClean="0"/>
          </a:p>
        </p:txBody>
      </p:sp>
      <p:sp>
        <p:nvSpPr>
          <p:cNvPr id="512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3600" smtClean="0"/>
              <a:t>Тема урока</a:t>
            </a:r>
          </a:p>
        </p:txBody>
      </p:sp>
      <p:sp>
        <p:nvSpPr>
          <p:cNvPr id="512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3200" b="1" smtClean="0"/>
              <a:t>«Подготовка к   написанию  сочинения «Весна идёт…» </a:t>
            </a:r>
            <a:endParaRPr lang="ru-RU" sz="3200" smtClean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  <p:bldP spid="5124" grpId="0" build="p"/>
      <p:bldP spid="5125" grpId="0" build="p"/>
      <p:bldP spid="512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3" y="428625"/>
          <a:ext cx="8715375" cy="6294438"/>
        </p:xfrm>
        <a:graphic>
          <a:graphicData uri="http://schemas.openxmlformats.org/drawingml/2006/table">
            <a:tbl>
              <a:tblPr/>
              <a:tblGrid>
                <a:gridCol w="2905125"/>
                <a:gridCol w="2905125"/>
                <a:gridCol w="2905125"/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Прилагательные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Существительное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Глаголы</a:t>
                      </a: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весна</a:t>
                      </a:r>
                      <a:endParaRPr kumimoji="0" lang="ru-RU" sz="2800" b="1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небо</a:t>
                      </a:r>
                      <a:endParaRPr kumimoji="0" lang="ru-RU" sz="2800" b="1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солнце</a:t>
                      </a:r>
                      <a:endParaRPr kumimoji="0" lang="ru-RU" sz="2800" b="1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снег</a:t>
                      </a:r>
                      <a:endParaRPr kumimoji="0" lang="ru-RU" sz="2800" b="1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река, ручей</a:t>
                      </a:r>
                      <a:endParaRPr kumimoji="0" lang="ru-RU" sz="2800" b="1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деревья</a:t>
                      </a:r>
                      <a:endParaRPr kumimoji="0" lang="ru-RU" sz="2800" b="1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день</a:t>
                      </a:r>
                      <a:endParaRPr kumimoji="0" lang="ru-RU" sz="2800" b="1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воздух</a:t>
                      </a:r>
                      <a:endParaRPr kumimoji="0" lang="ru-RU" sz="2800" b="1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3340" marR="53340" marT="53340" marB="533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214313" y="285750"/>
            <a:ext cx="8715375" cy="649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sz="120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1200">
              <a:latin typeface="Calibri" pitchFamily="34" charset="0"/>
              <a:cs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ru-RU" sz="2800">
                <a:latin typeface="Calibri" pitchFamily="34" charset="0"/>
                <a:cs typeface="Times New Roman" pitchFamily="18" charset="0"/>
              </a:rPr>
              <a:t>Снег – плотный, серый, грязный, потемнел, осел, подтаял…</a:t>
            </a:r>
          </a:p>
          <a:p>
            <a:pPr eaLnBrk="0" hangingPunct="0"/>
            <a:endParaRPr lang="ru-RU" sz="2800"/>
          </a:p>
          <a:p>
            <a:pPr eaLnBrk="0" hangingPunct="0">
              <a:buFont typeface="Arial" charset="0"/>
              <a:buChar char="•"/>
            </a:pPr>
            <a:r>
              <a:rPr lang="ru-RU" sz="2800">
                <a:latin typeface="Calibri" pitchFamily="34" charset="0"/>
                <a:cs typeface="Times New Roman" pitchFamily="18" charset="0"/>
              </a:rPr>
              <a:t>Небо – голубое, ясное, высокое, поднялось, расцвело</a:t>
            </a:r>
          </a:p>
          <a:p>
            <a:pPr eaLnBrk="0" hangingPunct="0"/>
            <a:endParaRPr lang="ru-RU" sz="2800"/>
          </a:p>
          <a:p>
            <a:pPr eaLnBrk="0" hangingPunct="0">
              <a:buFont typeface="Arial" charset="0"/>
              <a:buChar char="•"/>
            </a:pPr>
            <a:r>
              <a:rPr lang="ru-RU" sz="2800">
                <a:latin typeface="Calibri" pitchFamily="34" charset="0"/>
                <a:cs typeface="Times New Roman" pitchFamily="18" charset="0"/>
              </a:rPr>
              <a:t>Весна – ясноглазая, раскинулась,  хозяйничает</a:t>
            </a:r>
          </a:p>
          <a:p>
            <a:pPr eaLnBrk="0" hangingPunct="0"/>
            <a:endParaRPr lang="ru-RU" sz="2800"/>
          </a:p>
          <a:p>
            <a:pPr eaLnBrk="0" hangingPunct="0">
              <a:buFont typeface="Arial" charset="0"/>
              <a:buChar char="•"/>
            </a:pPr>
            <a:r>
              <a:rPr lang="ru-RU" sz="2800">
                <a:latin typeface="Calibri" pitchFamily="34" charset="0"/>
                <a:cs typeface="Times New Roman" pitchFamily="18" charset="0"/>
              </a:rPr>
              <a:t>Солнце, солнышко – золотое, заворожило, пригрело</a:t>
            </a:r>
          </a:p>
          <a:p>
            <a:pPr eaLnBrk="0" hangingPunct="0"/>
            <a:endParaRPr lang="ru-RU" sz="2800"/>
          </a:p>
          <a:p>
            <a:pPr eaLnBrk="0" hangingPunct="0">
              <a:buFont typeface="Arial" charset="0"/>
              <a:buChar char="•"/>
            </a:pPr>
            <a:r>
              <a:rPr lang="ru-RU" sz="2800">
                <a:latin typeface="Calibri" pitchFamily="34" charset="0"/>
                <a:cs typeface="Times New Roman" pitchFamily="18" charset="0"/>
              </a:rPr>
              <a:t>Воздух – теплый, прозрачный, душистый, навевает</a:t>
            </a:r>
          </a:p>
          <a:p>
            <a:pPr eaLnBrk="0" hangingPunct="0"/>
            <a:endParaRPr lang="ru-RU" sz="2800"/>
          </a:p>
          <a:p>
            <a:pPr eaLnBrk="0" hangingPunct="0">
              <a:buFont typeface="Arial" charset="0"/>
              <a:buChar char="•"/>
            </a:pPr>
            <a:r>
              <a:rPr lang="ru-RU" sz="2800">
                <a:latin typeface="Calibri" pitchFamily="34" charset="0"/>
                <a:cs typeface="Times New Roman" pitchFamily="18" charset="0"/>
              </a:rPr>
              <a:t>Ручей – звонкоголосый, поёт, журчит, клокочет</a:t>
            </a:r>
          </a:p>
          <a:p>
            <a:pPr eaLnBrk="0" hangingPunct="0"/>
            <a:endParaRPr lang="ru-RU" sz="2800"/>
          </a:p>
          <a:p>
            <a:pPr eaLnBrk="0" hangingPunct="0">
              <a:buFont typeface="Arial" charset="0"/>
              <a:buChar char="•"/>
            </a:pPr>
            <a:r>
              <a:rPr lang="ru-RU" sz="2800">
                <a:latin typeface="Calibri" pitchFamily="34" charset="0"/>
                <a:cs typeface="Times New Roman" pitchFamily="18" charset="0"/>
              </a:rPr>
              <a:t>День – звенящий, тёплый, переменчивый, разыгрался</a:t>
            </a:r>
            <a:endParaRPr lang="ru-RU" sz="280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Клише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С земли еще не сошел снег, а в сердце уже__________весна. </a:t>
            </a:r>
          </a:p>
          <a:p>
            <a:pPr eaLnBrk="1" hangingPunct="1"/>
            <a:r>
              <a:rPr lang="ru-RU" sz="2000" smtClean="0"/>
              <a:t>Земля мерзлая, грязь со снегом _______ под ногами, но как кругом всё чудесно!</a:t>
            </a:r>
          </a:p>
          <a:p>
            <a:pPr eaLnBrk="1" hangingPunct="1"/>
            <a:r>
              <a:rPr lang="ru-RU" sz="2000" smtClean="0"/>
              <a:t>Воздух прозрачен и свеж. Солнце____________ , и лучи его, играя и улыбаясь,________________  в лужах вместе с воробьями.</a:t>
            </a:r>
          </a:p>
          <a:p>
            <a:pPr eaLnBrk="1" hangingPunct="1"/>
            <a:r>
              <a:rPr lang="ru-RU" sz="2000" smtClean="0"/>
              <a:t>Река уже проснулась и не сегодня – завтра_______________ .</a:t>
            </a:r>
          </a:p>
          <a:p>
            <a:pPr eaLnBrk="1" hangingPunct="1"/>
            <a:r>
              <a:rPr lang="ru-RU" sz="2000" smtClean="0"/>
              <a:t>Деревья еще не распустились, но уже живут и ____________.</a:t>
            </a:r>
          </a:p>
          <a:p>
            <a:pPr eaLnBrk="1" hangingPunct="1"/>
            <a:r>
              <a:rPr lang="ru-RU" sz="2000" smtClean="0"/>
              <a:t>Восхищайтесь этим временем года, если вы____________  природу.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Клише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С земли еще не сошел снег, а в сердце уже просится  весна. Земля мерзлая, грязь со снегом хлюпает под ногами, но как кругом всё чудесно!</a:t>
            </a:r>
          </a:p>
          <a:p>
            <a:pPr eaLnBrk="1" hangingPunct="1"/>
            <a:r>
              <a:rPr lang="ru-RU" sz="2000" smtClean="0"/>
              <a:t>Воздух прозрачен и свеж. Солнце сияет, и лучи его, играя и улыбаясь, купаются в лужах вместе с воробьями.</a:t>
            </a:r>
          </a:p>
          <a:p>
            <a:pPr eaLnBrk="1" hangingPunct="1"/>
            <a:r>
              <a:rPr lang="ru-RU" sz="2000" smtClean="0"/>
              <a:t>Река уже проснулась и не сегодня – завтра тронется).</a:t>
            </a:r>
          </a:p>
          <a:p>
            <a:pPr eaLnBrk="1" hangingPunct="1"/>
            <a:r>
              <a:rPr lang="ru-RU" sz="2000" smtClean="0"/>
              <a:t>Деревья еще не распустились, но уже живут и дышат.</a:t>
            </a:r>
          </a:p>
          <a:p>
            <a:pPr eaLnBrk="1" hangingPunct="1"/>
            <a:r>
              <a:rPr lang="ru-RU" sz="2000" smtClean="0"/>
              <a:t>Восхищайтесь этим временем года, если вы цените природу.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344</Words>
  <Application>Microsoft Office PowerPoint</Application>
  <PresentationFormat>Экран (4:3)</PresentationFormat>
  <Paragraphs>81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Оформление по умолчанию</vt:lpstr>
      <vt:lpstr> Урок русского языка в 5 классе    ТЕМА УРОКА: Подготовка к  написанию сочинения – миниатюры  на основе личных наблюдений «Весна идёт…»                         </vt:lpstr>
      <vt:lpstr>Слайд 2</vt:lpstr>
      <vt:lpstr>Слайд 3</vt:lpstr>
      <vt:lpstr>Пословицы о весне</vt:lpstr>
      <vt:lpstr>Работа над новым материалом</vt:lpstr>
      <vt:lpstr>Слайд 6</vt:lpstr>
      <vt:lpstr>Слайд 7</vt:lpstr>
      <vt:lpstr>Клише</vt:lpstr>
      <vt:lpstr>Клише</vt:lpstr>
      <vt:lpstr>Композиция текста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revaz</cp:lastModifiedBy>
  <cp:revision>39</cp:revision>
  <dcterms:created xsi:type="dcterms:W3CDTF">2008-04-09T11:29:27Z</dcterms:created>
  <dcterms:modified xsi:type="dcterms:W3CDTF">2013-04-12T20:05:18Z</dcterms:modified>
</cp:coreProperties>
</file>