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93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4" r:id="rId40"/>
    <p:sldId id="295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A192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6" autoAdjust="0"/>
  </p:normalViewPr>
  <p:slideViewPr>
    <p:cSldViewPr>
      <p:cViewPr>
        <p:scale>
          <a:sx n="90" d="100"/>
          <a:sy n="90" d="100"/>
        </p:scale>
        <p:origin x="-594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64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08BA40-6DA8-4E43-A59E-828DE1D1773F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90601E-595A-4CB1-824B-49FF14DF4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494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90601E-595A-4CB1-824B-49FF14DF4115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444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90601E-595A-4CB1-824B-49FF14DF4115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444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90601E-595A-4CB1-824B-49FF14DF4115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444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DEBE-B92E-4614-AA34-2D0A2D9802B4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9F00-45E5-4D4E-B967-444F9BA1CE8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DEBE-B92E-4614-AA34-2D0A2D9802B4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9F00-45E5-4D4E-B967-444F9BA1CE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DEBE-B92E-4614-AA34-2D0A2D9802B4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9F00-45E5-4D4E-B967-444F9BA1CE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DEBE-B92E-4614-AA34-2D0A2D9802B4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9F00-45E5-4D4E-B967-444F9BA1CE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DEBE-B92E-4614-AA34-2D0A2D9802B4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9F00-45E5-4D4E-B967-444F9BA1CE8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DEBE-B92E-4614-AA34-2D0A2D9802B4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9F00-45E5-4D4E-B967-444F9BA1CE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DEBE-B92E-4614-AA34-2D0A2D9802B4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9F00-45E5-4D4E-B967-444F9BA1CE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DEBE-B92E-4614-AA34-2D0A2D9802B4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9F00-45E5-4D4E-B967-444F9BA1CE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DEBE-B92E-4614-AA34-2D0A2D9802B4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9F00-45E5-4D4E-B967-444F9BA1CE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DEBE-B92E-4614-AA34-2D0A2D9802B4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9F00-45E5-4D4E-B967-444F9BA1CE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DEBE-B92E-4614-AA34-2D0A2D9802B4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1FB9F00-45E5-4D4E-B967-444F9BA1CE8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95DEBE-B92E-4614-AA34-2D0A2D9802B4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FB9F00-45E5-4D4E-B967-444F9BA1CE8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edorov.ws/" TargetMode="External"/><Relationship Id="rId2" Type="http://schemas.openxmlformats.org/officeDocument/2006/relationships/hyperlink" Target="http://ru.wikipedia.org/wiki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muslib.ru/" TargetMode="External"/><Relationship Id="rId5" Type="http://schemas.openxmlformats.org/officeDocument/2006/relationships/hyperlink" Target="http://www.chormiet.ru/articles/dictionary/golosa" TargetMode="External"/><Relationship Id="rId4" Type="http://schemas.openxmlformats.org/officeDocument/2006/relationships/hyperlink" Target="http://slovari.yandex.ru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3341" y="764705"/>
            <a:ext cx="6777318" cy="864095"/>
          </a:xfrm>
        </p:spPr>
        <p:txBody>
          <a:bodyPr>
            <a:normAutofit/>
          </a:bodyPr>
          <a:lstStyle/>
          <a:p>
            <a:pPr algn="just"/>
            <a:r>
              <a:rPr lang="ru-RU" sz="5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Певческие голоса</a:t>
            </a:r>
            <a:endParaRPr lang="ru-RU" sz="54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3767862"/>
            <a:ext cx="3456384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485398"/>
            <a:ext cx="4162459" cy="3121844"/>
          </a:xfrm>
          <a:prstGeom prst="rect">
            <a:avLst/>
          </a:prstGeom>
          <a:ln w="7620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8323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352928" cy="41044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Хосе Каррерас</a:t>
            </a:r>
            <a:br>
              <a:rPr lang="ru-RU" sz="53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испанский </a:t>
            </a:r>
            <a:r>
              <a:rPr lang="ru-RU" sz="40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оперный певец (тенор)</a:t>
            </a:r>
            <a:r>
              <a:rPr lang="ru-RU" sz="4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7200" b="0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b="0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8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4391980" y="3933056"/>
            <a:ext cx="432048" cy="144016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5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162" y="2564904"/>
            <a:ext cx="2489974" cy="3744416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70037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0"/>
            <a:ext cx="8352928" cy="4149080"/>
          </a:xfrm>
        </p:spPr>
        <p:txBody>
          <a:bodyPr>
            <a:normAutofit/>
          </a:bodyPr>
          <a:lstStyle/>
          <a:p>
            <a:pPr algn="ctr"/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Пласидо Доминго</a:t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испанский </a:t>
            </a:r>
            <a:r>
              <a:rPr lang="ru-RU" sz="36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оперный певец (тенор)</a:t>
            </a:r>
            <a:r>
              <a:rPr lang="ru-RU" sz="36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8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4391980" y="3933056"/>
            <a:ext cx="432048" cy="144016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5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852936"/>
            <a:ext cx="3024336" cy="3024336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9860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-171399"/>
            <a:ext cx="6777318" cy="4104455"/>
          </a:xfrm>
        </p:spPr>
        <p:txBody>
          <a:bodyPr>
            <a:normAutofit/>
          </a:bodyPr>
          <a:lstStyle/>
          <a:p>
            <a:pPr algn="ctr"/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Три тенора:</a:t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Лучано Паваротти, </a:t>
            </a:r>
            <a:b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Хосе Каррерас, Пласидо Доминго</a:t>
            </a:r>
            <a: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4391980" y="3933056"/>
            <a:ext cx="432048" cy="144016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5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140968"/>
            <a:ext cx="4238600" cy="3046494"/>
          </a:xfrm>
          <a:prstGeom prst="rect">
            <a:avLst/>
          </a:prstGeom>
          <a:ln w="5715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404310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5013176"/>
          </a:xfrm>
        </p:spPr>
        <p:txBody>
          <a:bodyPr>
            <a:normAutofit/>
          </a:bodyPr>
          <a:lstStyle/>
          <a:p>
            <a:pPr algn="ctr"/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Андреа Бочелли</a:t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итальянский оперный и эстрадный </a:t>
            </a:r>
            <a:r>
              <a:rPr lang="ru-RU" sz="36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певец (тенор)</a:t>
            </a:r>
            <a:r>
              <a:rPr lang="ru-RU" sz="36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5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4391980" y="4365104"/>
            <a:ext cx="432048" cy="288032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5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6750" y="3356992"/>
            <a:ext cx="3392194" cy="2592288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89660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0"/>
            <a:ext cx="8424936" cy="5517232"/>
          </a:xfrm>
        </p:spPr>
        <p:txBody>
          <a:bodyPr>
            <a:normAutofit/>
          </a:bodyPr>
          <a:lstStyle/>
          <a:p>
            <a:pPr algn="ctr"/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Алессандро Сафина</a:t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итальянский оперный и эстрадный певец (тенор)</a:t>
            </a:r>
            <a:r>
              <a:rPr lang="ru-RU" sz="36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5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4391980" y="3933056"/>
            <a:ext cx="432048" cy="144016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5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852936"/>
            <a:ext cx="2523604" cy="3310968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68326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548680"/>
            <a:ext cx="6777318" cy="34563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Бас</a:t>
            </a: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(от греческого </a:t>
            </a: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basis – </a:t>
            </a: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«основа»)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331640" y="3429001"/>
            <a:ext cx="6480720" cy="1494654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 низкий мужской певческий голос</a:t>
            </a:r>
            <a:endParaRPr lang="ru-RU" sz="40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548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280920" cy="38164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Фёдор Шаляпин</a:t>
            </a:r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(1873 – 1938)</a:t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великий</a:t>
            </a: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русский </a:t>
            </a:r>
            <a:r>
              <a:rPr lang="ru-RU" sz="40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оперный певец (бас)</a:t>
            </a:r>
            <a:r>
              <a:rPr lang="ru-RU" sz="4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3347864" y="3645025"/>
            <a:ext cx="2952328" cy="648072"/>
          </a:xfrm>
        </p:spPr>
        <p:txBody>
          <a:bodyPr>
            <a:noAutofit/>
          </a:bodyPr>
          <a:lstStyle/>
          <a:p>
            <a:pPr algn="ctr"/>
            <a:endParaRPr lang="ru-RU" sz="1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814" y="3356992"/>
            <a:ext cx="3860837" cy="2852523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19486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280920" cy="36724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Поль Робсон</a:t>
            </a: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(1898 – 1976)</a:t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американский певец (бас)</a:t>
            </a:r>
            <a:r>
              <a:rPr lang="ru-RU" sz="4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81176">
            <a:off x="3528681" y="3332420"/>
            <a:ext cx="1839077" cy="1445693"/>
          </a:xfrm>
        </p:spPr>
        <p:txBody>
          <a:bodyPr>
            <a:noAutofit/>
          </a:bodyPr>
          <a:lstStyle/>
          <a:p>
            <a:pPr algn="ctr"/>
            <a:endParaRPr lang="ru-RU" sz="1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852936"/>
            <a:ext cx="2688406" cy="3432655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55626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32656"/>
            <a:ext cx="6777318" cy="4392488"/>
          </a:xfrm>
        </p:spPr>
        <p:txBody>
          <a:bodyPr>
            <a:normAutofit/>
          </a:bodyPr>
          <a:lstStyle/>
          <a:p>
            <a:pPr algn="ctr"/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Баритон</a:t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(от греческого </a:t>
            </a:r>
            <a:r>
              <a:rPr lang="en-US" sz="4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barytonos –</a:t>
            </a:r>
            <a:r>
              <a:rPr lang="ru-RU" sz="4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«низкозвучащий»</a:t>
            </a:r>
            <a:r>
              <a:rPr lang="ru-RU" sz="4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4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3573016"/>
            <a:ext cx="5112568" cy="2016224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 средний мужской певческий голос</a:t>
            </a:r>
            <a:endParaRPr lang="ru-RU" sz="40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44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76672"/>
            <a:ext cx="8712968" cy="63367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Муслим Магомаев</a:t>
            </a: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(1942 – 2008)</a:t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азербайджанский и  российский оперный и эстрадный певец (баритон) </a:t>
            </a:r>
            <a:r>
              <a:rPr lang="ru-RU" sz="4000" b="0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005064"/>
            <a:ext cx="1008112" cy="288032"/>
          </a:xfrm>
        </p:spPr>
        <p:txBody>
          <a:bodyPr>
            <a:noAutofit/>
          </a:bodyPr>
          <a:lstStyle/>
          <a:p>
            <a:pPr algn="ctr"/>
            <a:endParaRPr lang="ru-RU" sz="1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834" y="3212976"/>
            <a:ext cx="2425014" cy="3096344"/>
          </a:xfrm>
          <a:prstGeom prst="rect">
            <a:avLst/>
          </a:prstGeom>
          <a:ln w="5715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359577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3341" y="476672"/>
            <a:ext cx="6777318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Голос</a:t>
            </a: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это музыкальный инструмент, который дан самой природой</a:t>
            </a:r>
            <a:endParaRPr lang="ru-RU" sz="5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3767862"/>
            <a:ext cx="1512168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140968"/>
            <a:ext cx="2952328" cy="2913482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4165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992888" cy="65253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Дмитрий Хворостовский</a:t>
            </a:r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российский и британский оперный певец (баритон)</a:t>
            </a:r>
            <a:r>
              <a:rPr lang="ru-RU" sz="4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3140969"/>
            <a:ext cx="1656184" cy="432047"/>
          </a:xfrm>
        </p:spPr>
        <p:txBody>
          <a:bodyPr>
            <a:noAutofit/>
          </a:bodyPr>
          <a:lstStyle/>
          <a:p>
            <a:pPr algn="ctr"/>
            <a:endParaRPr lang="ru-RU" sz="1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651" y="2852936"/>
            <a:ext cx="2304256" cy="3462785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4972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200800" cy="5400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Женские голоса:</a:t>
            </a:r>
            <a:br>
              <a:rPr lang="ru-RU" sz="6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сопрано, меццо-сопрано, контральто</a:t>
            </a: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3140969"/>
            <a:ext cx="1656184" cy="432047"/>
          </a:xfrm>
        </p:spPr>
        <p:txBody>
          <a:bodyPr>
            <a:noAutofit/>
          </a:bodyPr>
          <a:lstStyle/>
          <a:p>
            <a:pPr algn="ctr"/>
            <a:endParaRPr lang="ru-RU" sz="1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043" y="3115340"/>
            <a:ext cx="4188182" cy="2817163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03907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200800" cy="55446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Сопрано</a:t>
            </a:r>
            <a:br>
              <a:rPr lang="ru-RU" sz="6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(от итальянского </a:t>
            </a: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sopra – </a:t>
            </a: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«над, выше»)</a:t>
            </a: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3645024"/>
            <a:ext cx="4968552" cy="2448272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 высокий женский певческий голос</a:t>
            </a:r>
            <a:endParaRPr lang="ru-RU" sz="40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94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-99392"/>
            <a:ext cx="8280920" cy="6264696"/>
          </a:xfrm>
        </p:spPr>
        <p:txBody>
          <a:bodyPr>
            <a:normAutofit/>
          </a:bodyPr>
          <a:lstStyle/>
          <a:p>
            <a:pPr algn="ctr"/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Галина Вишневская</a:t>
            </a: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(1926 – 2012)</a:t>
            </a:r>
            <a:b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российская оперная певица (сопрано)</a:t>
            </a:r>
            <a: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3068960"/>
            <a:ext cx="2016224" cy="2160239"/>
          </a:xfrm>
        </p:spPr>
        <p:txBody>
          <a:bodyPr>
            <a:noAutofit/>
          </a:bodyPr>
          <a:lstStyle/>
          <a:p>
            <a:pPr algn="ctr"/>
            <a:endParaRPr lang="ru-RU" sz="1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5" y="2852936"/>
            <a:ext cx="2448272" cy="3398777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70600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3"/>
            <a:ext cx="8208912" cy="5616625"/>
          </a:xfrm>
        </p:spPr>
        <p:txBody>
          <a:bodyPr>
            <a:normAutofit/>
          </a:bodyPr>
          <a:lstStyle/>
          <a:p>
            <a:pPr algn="ctr"/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Анна Нетребко</a:t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российская оперная певица (сопрано)</a:t>
            </a:r>
            <a:br>
              <a:rPr lang="ru-RU" sz="36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3068960"/>
            <a:ext cx="2016224" cy="2160239"/>
          </a:xfrm>
        </p:spPr>
        <p:txBody>
          <a:bodyPr>
            <a:noAutofit/>
          </a:bodyPr>
          <a:lstStyle/>
          <a:p>
            <a:pPr algn="ctr"/>
            <a:endParaRPr lang="ru-RU" sz="1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546" y="2924944"/>
            <a:ext cx="2448272" cy="3236221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3648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8784976" cy="6840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Мария Каллас</a:t>
            </a:r>
            <a:br>
              <a:rPr lang="ru-RU" sz="53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(1923 – 1977)</a:t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греческая и американская певица (сопрано)</a:t>
            </a:r>
            <a:r>
              <a:rPr lang="ru-RU" sz="4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3068960"/>
            <a:ext cx="2016224" cy="2160239"/>
          </a:xfrm>
        </p:spPr>
        <p:txBody>
          <a:bodyPr>
            <a:noAutofit/>
          </a:bodyPr>
          <a:lstStyle/>
          <a:p>
            <a:pPr algn="ctr"/>
            <a:endParaRPr lang="ru-RU" sz="1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924944"/>
            <a:ext cx="2664296" cy="3173861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62967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8208912" cy="7920880"/>
          </a:xfrm>
        </p:spPr>
        <p:txBody>
          <a:bodyPr>
            <a:normAutofit/>
          </a:bodyPr>
          <a:lstStyle/>
          <a:p>
            <a:pPr algn="ctr"/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Монсеррат Кабалье</a:t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испанская оперная певица (сопрано)</a:t>
            </a:r>
            <a:r>
              <a:rPr lang="ru-RU" sz="36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4437112"/>
            <a:ext cx="2016224" cy="792087"/>
          </a:xfrm>
        </p:spPr>
        <p:txBody>
          <a:bodyPr>
            <a:noAutofit/>
          </a:bodyPr>
          <a:lstStyle/>
          <a:p>
            <a:pPr algn="ctr"/>
            <a:endParaRPr lang="ru-RU" sz="1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336" y="3284984"/>
            <a:ext cx="3579173" cy="2680506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08079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280920" cy="65253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Рене Флеминг</a:t>
            </a:r>
            <a:br>
              <a:rPr lang="ru-RU" sz="53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американская оперная певица (сопрано)</a:t>
            </a:r>
            <a:br>
              <a:rPr lang="ru-RU" sz="40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581128"/>
            <a:ext cx="1656184" cy="648071"/>
          </a:xfrm>
        </p:spPr>
        <p:txBody>
          <a:bodyPr>
            <a:noAutofit/>
          </a:bodyPr>
          <a:lstStyle/>
          <a:p>
            <a:pPr algn="ctr"/>
            <a:endParaRPr lang="ru-RU" sz="1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284984"/>
            <a:ext cx="3635339" cy="2592288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7862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200800" cy="66967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Контральто</a:t>
            </a:r>
            <a:br>
              <a:rPr lang="ru-RU" sz="6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(от латинского </a:t>
            </a: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contra</a:t>
            </a: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- «против» и </a:t>
            </a: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altus</a:t>
            </a: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«высокий»)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3645024"/>
            <a:ext cx="5616624" cy="2376264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 низкий женский певческий голос</a:t>
            </a:r>
            <a:endParaRPr lang="ru-RU" sz="40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249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640960" cy="6840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Мариан Андерсон</a:t>
            </a:r>
            <a:r>
              <a:rPr lang="ru-RU" sz="6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(1897 - 1993)</a:t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американская оперная певица (контральто)</a:t>
            </a:r>
            <a:r>
              <a:rPr lang="ru-RU" sz="4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3356992"/>
            <a:ext cx="1512168" cy="2016223"/>
          </a:xfrm>
        </p:spPr>
        <p:txBody>
          <a:bodyPr>
            <a:noAutofit/>
          </a:bodyPr>
          <a:lstStyle/>
          <a:p>
            <a:pPr algn="ctr"/>
            <a:endParaRPr lang="ru-RU" sz="1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780928"/>
            <a:ext cx="2307738" cy="3591418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91665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76672"/>
            <a:ext cx="6777318" cy="27363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Тембр</a:t>
            </a: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(от французского </a:t>
            </a: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timbre – </a:t>
            </a: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«метка, отличительный знак»)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356992"/>
            <a:ext cx="7200800" cy="2016224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это  особенная, неповторимая «окраска» голоса</a:t>
            </a:r>
            <a:endParaRPr lang="ru-RU" sz="40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46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352928" cy="6840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Кэтлин Ферриер</a:t>
            </a: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(1912 - 1953)</a:t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английская певица (контральто)</a:t>
            </a:r>
            <a:r>
              <a:rPr lang="ru-RU" sz="4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3356992"/>
            <a:ext cx="1512168" cy="2016223"/>
          </a:xfrm>
        </p:spPr>
        <p:txBody>
          <a:bodyPr>
            <a:noAutofit/>
          </a:bodyPr>
          <a:lstStyle/>
          <a:p>
            <a:pPr algn="ctr"/>
            <a:endParaRPr lang="ru-RU" sz="1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852936"/>
            <a:ext cx="2350121" cy="3525182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20942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6984776" cy="6552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Меццо-сопрано</a:t>
            </a: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(от итальянского </a:t>
            </a: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mezzo – </a:t>
            </a: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«половина, середина» и </a:t>
            </a: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soprano – </a:t>
            </a: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«верхний»)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120680" cy="1872208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 средний женский певческий голос</a:t>
            </a:r>
            <a:endParaRPr lang="ru-RU" sz="40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585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712968" cy="66247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Ирина Архипова</a:t>
            </a: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(1925 – 2010)</a:t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российская оперная певица (меццо-сопрано)</a:t>
            </a: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3356992"/>
            <a:ext cx="2304256" cy="2016223"/>
          </a:xfrm>
        </p:spPr>
        <p:txBody>
          <a:bodyPr>
            <a:noAutofit/>
          </a:bodyPr>
          <a:lstStyle/>
          <a:p>
            <a:pPr algn="ctr"/>
            <a:endParaRPr lang="ru-RU" sz="1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356992"/>
            <a:ext cx="3600400" cy="2696404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92605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84976" cy="61926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Елена Образцова</a:t>
            </a:r>
            <a:br>
              <a:rPr lang="ru-RU" sz="53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российская оперная певица (меццо-сопрано)</a:t>
            </a: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3356992"/>
            <a:ext cx="2304256" cy="2016223"/>
          </a:xfrm>
        </p:spPr>
        <p:txBody>
          <a:bodyPr>
            <a:noAutofit/>
          </a:bodyPr>
          <a:lstStyle/>
          <a:p>
            <a:pPr algn="ctr"/>
            <a:endParaRPr lang="ru-RU" sz="1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015" y="3212976"/>
            <a:ext cx="3744416" cy="2724661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48680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784976" cy="61926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Тамара Синявская</a:t>
            </a:r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российская оперная певица (меццо-сопрано)</a:t>
            </a: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3356992"/>
            <a:ext cx="2304256" cy="2016223"/>
          </a:xfrm>
        </p:spPr>
        <p:txBody>
          <a:bodyPr>
            <a:noAutofit/>
          </a:bodyPr>
          <a:lstStyle/>
          <a:p>
            <a:pPr algn="ctr"/>
            <a:endParaRPr lang="ru-RU" sz="1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356" y="2708920"/>
            <a:ext cx="2474317" cy="3420379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6785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548680"/>
            <a:ext cx="7200800" cy="61206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Детские голоса:</a:t>
            </a:r>
            <a:r>
              <a:rPr lang="ru-RU" sz="6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дискант и альт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3356992"/>
            <a:ext cx="2304256" cy="2016223"/>
          </a:xfrm>
        </p:spPr>
        <p:txBody>
          <a:bodyPr>
            <a:noAutofit/>
          </a:bodyPr>
          <a:lstStyle/>
          <a:p>
            <a:pPr algn="ctr"/>
            <a:endParaRPr lang="ru-RU" sz="1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852936"/>
            <a:ext cx="4253458" cy="2552075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49246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04664"/>
            <a:ext cx="7200800" cy="74168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Дискант</a:t>
            </a:r>
            <a:r>
              <a:rPr lang="ru-RU" sz="4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 от латинского </a:t>
            </a: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dis – </a:t>
            </a: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«разделение» и </a:t>
            </a: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cantus – </a:t>
            </a: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«пение»)</a:t>
            </a: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789040"/>
            <a:ext cx="5760640" cy="1584175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 высокий детский певческий  голос</a:t>
            </a:r>
            <a:endParaRPr lang="ru-RU" sz="40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549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04664"/>
            <a:ext cx="7200800" cy="69127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Альт</a:t>
            </a:r>
            <a:r>
              <a:rPr lang="ru-RU" sz="4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 от итальянского </a:t>
            </a: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«высокий», то есть «выше тенора» )</a:t>
            </a: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789040"/>
            <a:ext cx="5760640" cy="1872208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 низкий детский певческий  голос</a:t>
            </a:r>
            <a:endParaRPr lang="ru-RU" sz="40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697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-1539552"/>
            <a:ext cx="8568952" cy="8496944"/>
          </a:xfrm>
        </p:spPr>
        <p:txBody>
          <a:bodyPr>
            <a:normAutofit/>
          </a:bodyPr>
          <a:lstStyle/>
          <a:p>
            <a:pPr algn="ctr"/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Робертино Лоретти</a:t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итальянский певец (дискант)</a:t>
            </a:r>
            <a: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3356992"/>
            <a:ext cx="2016224" cy="2016223"/>
          </a:xfrm>
        </p:spPr>
        <p:txBody>
          <a:bodyPr>
            <a:noAutofit/>
          </a:bodyPr>
          <a:lstStyle/>
          <a:p>
            <a:pPr algn="ctr"/>
            <a:endParaRPr lang="ru-RU" sz="1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996952"/>
            <a:ext cx="2520279" cy="3077247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38371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-1539552"/>
            <a:ext cx="6552728" cy="813690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Автор презентации:</a:t>
            </a:r>
            <a:br>
              <a:rPr lang="ru-RU" sz="24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2996952"/>
            <a:ext cx="4176464" cy="2016223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Шутова Елена Викторовна,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музыки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МБОУ «Гимназия №25»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г. Нижнекамск, РТ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26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60648"/>
            <a:ext cx="6777318" cy="2520280"/>
          </a:xfrm>
        </p:spPr>
        <p:txBody>
          <a:bodyPr>
            <a:normAutofit/>
          </a:bodyPr>
          <a:lstStyle/>
          <a:p>
            <a:pPr algn="ctr"/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Певческие голоса:</a:t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мужские, женские, детские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4221088"/>
            <a:ext cx="1296144" cy="72008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020" y="3573019"/>
            <a:ext cx="2274404" cy="1800197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156" y="3573017"/>
            <a:ext cx="2484275" cy="1800199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857" y="3573016"/>
            <a:ext cx="2424269" cy="1800200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3000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5452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Использованные ресурсы:</a:t>
            </a:r>
            <a:r>
              <a:rPr lang="ru-RU" sz="6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556792"/>
            <a:ext cx="7854696" cy="468052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http://viperson.ru/</a:t>
            </a:r>
            <a:endParaRPr lang="ru-RU" sz="280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http://yunc.org/</a:t>
            </a:r>
            <a:endParaRPr lang="ru-RU" sz="280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http://www.russika.ru/</a:t>
            </a:r>
            <a:endParaRPr lang="ru-RU" sz="280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http://ru.wikipedia.org/wiki/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babyvoice</a:t>
            </a:r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ucoz</a:t>
            </a:r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endParaRPr lang="ru-RU" sz="280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http://opium335.narod.ru/</a:t>
            </a:r>
            <a:endParaRPr lang="ru-RU" sz="280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http://www.classic-music.ru/</a:t>
            </a:r>
            <a:endParaRPr lang="ru-RU" sz="280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http://poyom.ru/</a:t>
            </a:r>
            <a:endParaRPr lang="ru-RU" sz="280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http://www.fedorov.ws/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http://slovari.yandex.ru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http://www.bibliotekar.ru/slovar-muzika/</a:t>
            </a:r>
            <a:endParaRPr lang="ru-RU" sz="280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http://www.chormiet.ru/articles/dictionary/golosa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http://muslib.ru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046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16632"/>
            <a:ext cx="6777318" cy="2592288"/>
          </a:xfrm>
        </p:spPr>
        <p:txBody>
          <a:bodyPr>
            <a:normAutofit/>
          </a:bodyPr>
          <a:lstStyle/>
          <a:p>
            <a:pPr algn="ctr"/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Мужские голоса:</a:t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тенор, баритон, бас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4221088"/>
            <a:ext cx="1296144" cy="72008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732" y="2924944"/>
            <a:ext cx="4211508" cy="2832853"/>
          </a:xfrm>
          <a:prstGeom prst="rect">
            <a:avLst/>
          </a:prstGeom>
          <a:ln w="5715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525994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124744"/>
            <a:ext cx="6777318" cy="28083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Тенор</a:t>
            </a: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(от латинского </a:t>
            </a:r>
            <a:r>
              <a:rPr lang="en-US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tenor – </a:t>
            </a: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«равномерное движение голоса»)</a:t>
            </a:r>
            <a: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789040"/>
            <a:ext cx="5688632" cy="1368152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 высокий мужской певческий голос</a:t>
            </a:r>
            <a:endParaRPr lang="ru-RU" sz="40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44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0"/>
            <a:ext cx="8568952" cy="3645024"/>
          </a:xfrm>
        </p:spPr>
        <p:txBody>
          <a:bodyPr>
            <a:normAutofit/>
          </a:bodyPr>
          <a:lstStyle/>
          <a:p>
            <a:pPr algn="ctr"/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Сергей</a:t>
            </a:r>
            <a:r>
              <a:rPr lang="ru-RU" sz="53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Лемешев</a:t>
            </a:r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(1902 - 1977)</a:t>
            </a:r>
            <a:b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великий русский оперный певец (тенор)</a:t>
            </a:r>
            <a:r>
              <a:rPr lang="ru-RU" sz="36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3789040"/>
            <a:ext cx="432048" cy="72008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5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872" y="2852936"/>
            <a:ext cx="2410119" cy="3378672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77595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0"/>
            <a:ext cx="8424936" cy="5661248"/>
          </a:xfrm>
        </p:spPr>
        <p:txBody>
          <a:bodyPr>
            <a:normAutofit/>
          </a:bodyPr>
          <a:lstStyle/>
          <a:p>
            <a:pPr algn="ctr"/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Александр Градский</a:t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российский певец (тенор), поэт и композитор</a:t>
            </a:r>
            <a:r>
              <a:rPr lang="ru-RU" sz="3600" b="0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54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3789040"/>
            <a:ext cx="432048" cy="216024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5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140968"/>
            <a:ext cx="3168352" cy="3168352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8802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496944" cy="4122423"/>
          </a:xfrm>
        </p:spPr>
        <p:txBody>
          <a:bodyPr>
            <a:normAutofit/>
          </a:bodyPr>
          <a:lstStyle/>
          <a:p>
            <a:pPr algn="ctr"/>
            <a:r>
              <a:rPr lang="ru-RU" sz="48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Лучано Паваротти</a:t>
            </a:r>
            <a: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(1935 – 2007)</a:t>
            </a:r>
            <a:b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итальянский </a:t>
            </a:r>
            <a:r>
              <a:rPr lang="ru-RU" sz="36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оперный певец (тенор)</a:t>
            </a:r>
            <a:r>
              <a:rPr lang="ru-RU" sz="36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b="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4391980" y="4365104"/>
            <a:ext cx="432048" cy="216024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5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284984"/>
            <a:ext cx="2799603" cy="2916254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5916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7">
      <a:dk1>
        <a:sysClr val="windowText" lastClr="000000"/>
      </a:dk1>
      <a:lt1>
        <a:sysClr val="window" lastClr="FFFFFF"/>
      </a:lt1>
      <a:dk2>
        <a:srgbClr val="3A2C24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795</TotalTime>
  <Words>198</Words>
  <Application>Microsoft Office PowerPoint</Application>
  <PresentationFormat>Экран (4:3)</PresentationFormat>
  <Paragraphs>69</Paragraphs>
  <Slides>40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Поток</vt:lpstr>
      <vt:lpstr>      Певческие голоса</vt:lpstr>
      <vt:lpstr> Голос это музыкальный инструмент, который дан самой природой</vt:lpstr>
      <vt:lpstr>Тембр (от французского timbre – «метка, отличительный знак») </vt:lpstr>
      <vt:lpstr>Певческие голоса: мужские, женские, детские </vt:lpstr>
      <vt:lpstr>Мужские голоса: тенор, баритон, бас </vt:lpstr>
      <vt:lpstr>Тенор (от латинского tenor – «равномерное движение голоса») </vt:lpstr>
      <vt:lpstr>Сергей Лемешев (1902 - 1977) великий русский оперный певец (тенор)  </vt:lpstr>
      <vt:lpstr>Александр Градский российский певец (тенор), поэт и композитор    </vt:lpstr>
      <vt:lpstr>Лучано Паваротти (1935 – 2007) итальянский оперный певец (тенор)    </vt:lpstr>
      <vt:lpstr>Хосе Каррерас испанский оперный певец (тенор)    </vt:lpstr>
      <vt:lpstr>Пласидо Доминго испанский оперный певец (тенор)   </vt:lpstr>
      <vt:lpstr>Три тенора: Лучано Паваротти,  Хосе Каррерас, Пласидо Доминго  </vt:lpstr>
      <vt:lpstr>Андреа Бочелли итальянский оперный и эстрадный певец (тенор)   </vt:lpstr>
      <vt:lpstr>Алессандро Сафина итальянский оперный и эстрадный певец (тенор)    </vt:lpstr>
      <vt:lpstr>Бас (от греческого basis – «основа»)  </vt:lpstr>
      <vt:lpstr>Фёдор Шаляпин (1873 – 1938) великий русский оперный певец (бас)   </vt:lpstr>
      <vt:lpstr>Поль Робсон (1898 – 1976) американский певец (бас)   </vt:lpstr>
      <vt:lpstr>Баритон (от греческого barytonos – «низкозвучащий»)    </vt:lpstr>
      <vt:lpstr>Муслим Магомаев (1942 – 2008) азербайджанский и  российский оперный и эстрадный певец (баритон)         </vt:lpstr>
      <vt:lpstr>Дмитрий Хворостовский российский и британский оперный певец (баритон)        </vt:lpstr>
      <vt:lpstr>Женские голоса: сопрано, меццо-сопрано, контральто      </vt:lpstr>
      <vt:lpstr>Сопрано (от итальянского sopra –  «над, выше»)      </vt:lpstr>
      <vt:lpstr>Галина Вишневская (1926 – 2012) российская оперная певица (сопрано)       </vt:lpstr>
      <vt:lpstr>Анна Нетребко российская оперная певица (сопрано)       </vt:lpstr>
      <vt:lpstr>Мария Каллас (1923 – 1977) греческая и американская певица (сопрано)         </vt:lpstr>
      <vt:lpstr>Монсеррат Кабалье испанская оперная певица (сопрано)          </vt:lpstr>
      <vt:lpstr>Рене Флеминг американская оперная певица (сопрано)         </vt:lpstr>
      <vt:lpstr>Контральто (от латинского contra - «против» и altus – «высокий»)        </vt:lpstr>
      <vt:lpstr>Мариан Андерсон (1897 - 1993) американская оперная певица (контральто)         </vt:lpstr>
      <vt:lpstr>Кэтлин Ферриер (1912 - 1953) английская певица (контральто)         </vt:lpstr>
      <vt:lpstr>Меццо-сопрано (от итальянского mezzo – «половина, середина» и soprano – «верхний»)        </vt:lpstr>
      <vt:lpstr>Ирина Архипова (1925 – 2010) российская оперная певица (меццо-сопрано)        </vt:lpstr>
      <vt:lpstr>Елена Образцова российская оперная певица (меццо-сопрано)        </vt:lpstr>
      <vt:lpstr>Тамара Синявская российская оперная певица (меццо-сопрано)        </vt:lpstr>
      <vt:lpstr>Детские голоса: дискант и альт        </vt:lpstr>
      <vt:lpstr>Дискант ( от латинского dis – «разделение» и cantus – «пение»)        </vt:lpstr>
      <vt:lpstr>Альт ( от итальянского  – «высокий», то есть «выше тенора» )        </vt:lpstr>
      <vt:lpstr>Робертино Лоретти итальянский певец (дискант)        </vt:lpstr>
      <vt:lpstr>Автор презентации:        </vt:lpstr>
      <vt:lpstr>Использованные ресурсы: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Певческие голоса</dc:title>
  <dc:creator>User</dc:creator>
  <cp:lastModifiedBy>User</cp:lastModifiedBy>
  <cp:revision>58</cp:revision>
  <dcterms:created xsi:type="dcterms:W3CDTF">2013-01-08T14:17:00Z</dcterms:created>
  <dcterms:modified xsi:type="dcterms:W3CDTF">2013-01-23T15:11:59Z</dcterms:modified>
</cp:coreProperties>
</file>