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sldIdLst>
    <p:sldId id="301" r:id="rId2"/>
    <p:sldId id="298" r:id="rId3"/>
    <p:sldId id="299" r:id="rId4"/>
    <p:sldId id="297" r:id="rId5"/>
    <p:sldId id="300" r:id="rId6"/>
    <p:sldId id="256" r:id="rId7"/>
    <p:sldId id="290" r:id="rId8"/>
    <p:sldId id="291" r:id="rId9"/>
    <p:sldId id="296" r:id="rId10"/>
    <p:sldId id="294" r:id="rId11"/>
    <p:sldId id="289" r:id="rId12"/>
    <p:sldId id="286" r:id="rId13"/>
    <p:sldId id="288" r:id="rId14"/>
    <p:sldId id="285" r:id="rId15"/>
    <p:sldId id="257" r:id="rId16"/>
    <p:sldId id="283" r:id="rId17"/>
    <p:sldId id="258" r:id="rId18"/>
    <p:sldId id="259" r:id="rId19"/>
    <p:sldId id="266" r:id="rId20"/>
    <p:sldId id="268" r:id="rId21"/>
    <p:sldId id="267" r:id="rId22"/>
    <p:sldId id="269" r:id="rId23"/>
    <p:sldId id="260" r:id="rId24"/>
    <p:sldId id="270" r:id="rId25"/>
    <p:sldId id="271" r:id="rId26"/>
    <p:sldId id="272" r:id="rId27"/>
    <p:sldId id="262" r:id="rId28"/>
    <p:sldId id="273" r:id="rId29"/>
    <p:sldId id="287" r:id="rId30"/>
    <p:sldId id="263" r:id="rId31"/>
    <p:sldId id="274" r:id="rId32"/>
    <p:sldId id="275" r:id="rId33"/>
    <p:sldId id="276" r:id="rId34"/>
    <p:sldId id="264" r:id="rId35"/>
    <p:sldId id="277" r:id="rId36"/>
    <p:sldId id="278" r:id="rId37"/>
    <p:sldId id="279" r:id="rId38"/>
    <p:sldId id="265" r:id="rId39"/>
    <p:sldId id="282" r:id="rId40"/>
    <p:sldId id="281" r:id="rId41"/>
    <p:sldId id="280" r:id="rId42"/>
    <p:sldId id="284" r:id="rId43"/>
    <p:sldId id="293" r:id="rId4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82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9CAFD-B8EC-41F2-A430-E5C4A1EBE81B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1C95D-F117-45D5-A5E1-CC471CDF519E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3B1DB-0403-49AD-A51C-D8413A017CC6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0E9BD-A889-4833-A5C1-D7792654ABE0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D585B-58CA-409B-BBBF-1D2AB4B14F92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5D6FD8-434B-4476-9C7C-179C38B21051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94D835-2BAF-4DD9-BD31-A911E3B8D53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B1D88-47F5-4640-89A4-1F2E8813CA78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7CD7A-48E4-4BBF-AA9E-48C86DDD4933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028523-5D97-4A31-97E3-1D8B2CA87504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E2808-99BD-4C7B-A666-ABC3D9D97ACA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455904-2C7F-4BBE-8F68-B8F0A17E77F5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 alt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62F22B-C480-428B-A01F-3BEBD5732B4F}" type="slidenum">
              <a:rPr lang="ru-RU" altLang="en-US"/>
              <a:pPr>
                <a:defRPr/>
              </a:pPr>
              <a:t>‹#›</a:t>
            </a:fld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6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5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4.png"/><Relationship Id="rId4" Type="http://schemas.openxmlformats.org/officeDocument/2006/relationships/image" Target="../media/image73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Box 1"/>
          <p:cNvSpPr txBox="1">
            <a:spLocks noChangeArrowheads="1"/>
          </p:cNvSpPr>
          <p:nvPr/>
        </p:nvSpPr>
        <p:spPr bwMode="auto">
          <a:xfrm>
            <a:off x="785813" y="214313"/>
            <a:ext cx="7786687" cy="618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/>
              <a:t>Урок технологии в 5 классе </a:t>
            </a:r>
          </a:p>
          <a:p>
            <a:pPr algn="ctr"/>
            <a:r>
              <a:rPr lang="ru-RU"/>
              <a:t>Тема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r>
              <a:rPr lang="ru-RU"/>
              <a:t> </a:t>
            </a:r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ctr"/>
            <a:endParaRPr lang="ru-RU"/>
          </a:p>
          <a:p>
            <a:pPr algn="r"/>
            <a:r>
              <a:rPr lang="ru-RU"/>
              <a:t>Работу выполнила </a:t>
            </a:r>
          </a:p>
          <a:p>
            <a:pPr algn="r"/>
            <a:r>
              <a:rPr lang="ru-RU"/>
              <a:t>учитель технологии в/к</a:t>
            </a:r>
          </a:p>
          <a:p>
            <a:pPr algn="r"/>
            <a:r>
              <a:rPr lang="ru-RU"/>
              <a:t>МОУ Савинская сош</a:t>
            </a:r>
          </a:p>
          <a:p>
            <a:pPr algn="r"/>
            <a:r>
              <a:rPr lang="ru-RU"/>
              <a:t>Пермский край</a:t>
            </a:r>
          </a:p>
          <a:p>
            <a:pPr algn="r"/>
            <a:r>
              <a:rPr lang="ru-RU"/>
              <a:t>Пермский район</a:t>
            </a:r>
          </a:p>
          <a:p>
            <a:pPr algn="r"/>
            <a:r>
              <a:rPr lang="ru-RU"/>
              <a:t>Корепанова Галина Александровна</a:t>
            </a:r>
          </a:p>
          <a:p>
            <a:pPr algn="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285860"/>
            <a:ext cx="7302388" cy="2461929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«КЛАССИФИКАЦИЯ ОДЕЖДЫ»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proza.ru/pics/2012/05/06/289.jpg"/>
          <p:cNvPicPr>
            <a:picLocks noChangeAspect="1" noChangeArrowheads="1"/>
          </p:cNvPicPr>
          <p:nvPr/>
        </p:nvPicPr>
        <p:blipFill>
          <a:blip r:embed="rId2" cstate="email">
            <a:lum bright="-20000" contrast="30000"/>
          </a:blip>
          <a:srcRect/>
          <a:stretch>
            <a:fillRect/>
          </a:stretch>
        </p:blipFill>
        <p:spPr bwMode="auto">
          <a:xfrm>
            <a:off x="0" y="0"/>
            <a:ext cx="92376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4" descr="D:\Анимация 1\огонь\020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0694" y="1357298"/>
            <a:ext cx="1643074" cy="219076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File:Clothe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46434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Прямоугольник 2"/>
          <p:cNvSpPr>
            <a:spLocks noChangeArrowheads="1"/>
          </p:cNvSpPr>
          <p:nvPr/>
        </p:nvSpPr>
        <p:spPr bwMode="auto">
          <a:xfrm>
            <a:off x="4572000" y="357188"/>
            <a:ext cx="4572000" cy="600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С древнейших времен человек стремился прикрыть своё обнажённое тело, что можно было бы объяснить целомудрием и чувством стыда. Однако такое толкование представляется слишком узким, поскольку известны племена, которые обходились без одежды. Вероятнее всего, одежда была не только и не столько прикрытием, сколько защитой от опасности извне, как действительной, так и мнимой.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finance.lg.ua/wp-content/uploads/2012/04/GJ_Rubezh.jpg"/>
          <p:cNvPicPr>
            <a:picLocks noChangeAspect="1" noChangeArrowheads="1"/>
          </p:cNvPicPr>
          <p:nvPr/>
        </p:nvPicPr>
        <p:blipFill>
          <a:blip r:embed="rId2" cstate="email">
            <a:lum bright="10000"/>
          </a:blip>
          <a:srcRect/>
          <a:stretch>
            <a:fillRect/>
          </a:stretch>
        </p:blipFill>
        <p:spPr bwMode="auto">
          <a:xfrm>
            <a:off x="0" y="0"/>
            <a:ext cx="920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TextBox 2"/>
          <p:cNvSpPr txBox="1">
            <a:spLocks noChangeArrowheads="1"/>
          </p:cNvSpPr>
          <p:nvPr/>
        </p:nvSpPr>
        <p:spPr bwMode="auto">
          <a:xfrm>
            <a:off x="1428750" y="1143000"/>
            <a:ext cx="37861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>
                <a:solidFill>
                  <a:srgbClr val="C00000"/>
                </a:solidFill>
                <a:cs typeface="Arial" charset="0"/>
              </a:rPr>
              <a:t>А в наши дни?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www.2-999-999.ru/files/image/news/img09120117531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138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Сегодня мы узнаем</a:t>
            </a:r>
          </a:p>
        </p:txBody>
      </p:sp>
      <p:sp>
        <p:nvSpPr>
          <p:cNvPr id="15363" name="Rectangle 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ru-RU" sz="28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Что такое  «одежда»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ru-RU" sz="28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Как можно классифицировать  одежду</a:t>
            </a:r>
          </a:p>
          <a:p>
            <a:pPr marL="571500" indent="-571500" eaLnBrk="1" hangingPunct="1">
              <a:buFont typeface="Wingdings" pitchFamily="2" charset="2"/>
              <a:buAutoNum type="arabicPeriod"/>
            </a:pPr>
            <a:r>
              <a:rPr lang="ru-RU" sz="28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Какие требования, предъявляет человек  к одежде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428625" y="500063"/>
            <a:ext cx="8715375" cy="14414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Современное русское слово «одежда» является заимствованием из  церковнославянского языка и обозначает совокупность предметов, которыми прикрывают тело.</a:t>
            </a:r>
            <a:endParaRPr lang="ru-RU" sz="28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7" name="Rectangle 5"/>
          <p:cNvSpPr>
            <a:spLocks noGrp="1" noChangeArrowheads="1"/>
          </p:cNvSpPr>
          <p:nvPr>
            <p:ph idx="1"/>
          </p:nvPr>
        </p:nvSpPr>
        <p:spPr>
          <a:xfrm>
            <a:off x="3000375" y="3214688"/>
            <a:ext cx="6143625" cy="27019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400" b="1" i="1" smtClean="0">
                <a:solidFill>
                  <a:schemeClr val="tx2"/>
                </a:solidFill>
                <a:latin typeface="Times New Roman" charset="0"/>
                <a:cs typeface="Times New Roman" charset="0"/>
              </a:rPr>
              <a:t>-</a:t>
            </a:r>
            <a:r>
              <a:rPr lang="ru-RU" sz="24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защищает  человека  от неблагоприятных  воздействий  окружающей  среды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- поддерживает  здоровое состояние  организма</a:t>
            </a:r>
          </a:p>
          <a:p>
            <a:pPr eaLnBrk="1" hangingPunct="1">
              <a:buFont typeface="Arial" charset="0"/>
              <a:buNone/>
            </a:pPr>
            <a:r>
              <a:rPr lang="ru-RU" sz="24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- служит  украшением</a:t>
            </a:r>
          </a:p>
        </p:txBody>
      </p:sp>
      <p:pic>
        <p:nvPicPr>
          <p:cNvPr id="16388" name="Picture 6" descr="http://plattya.com.ua/wp-content/uploads/products_img/420_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" y="2214563"/>
            <a:ext cx="2668588" cy="4643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86188" y="2643188"/>
            <a:ext cx="1757362" cy="5842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Одежда</a:t>
            </a:r>
            <a:endParaRPr lang="ru-RU" sz="32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600200"/>
            <a:ext cx="7991475" cy="453072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28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1.По классам</a:t>
            </a:r>
          </a:p>
          <a:p>
            <a:pPr eaLnBrk="1" hangingPunct="1">
              <a:buFont typeface="Arial" charset="0"/>
              <a:buNone/>
            </a:pPr>
            <a:r>
              <a:rPr lang="ru-RU" sz="28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2.По способу  эксплуатации</a:t>
            </a:r>
            <a:endParaRPr lang="ru-RU" sz="2900" b="1" i="1" smtClean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z="29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3.По ассортименту</a:t>
            </a:r>
          </a:p>
          <a:p>
            <a:pPr eaLnBrk="1" hangingPunct="1">
              <a:buFont typeface="Arial" charset="0"/>
              <a:buNone/>
            </a:pPr>
            <a:r>
              <a:rPr lang="ru-RU" sz="29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4.По половозрастному  признаку</a:t>
            </a:r>
          </a:p>
          <a:p>
            <a:pPr eaLnBrk="1" hangingPunct="1">
              <a:buFont typeface="Arial" charset="0"/>
              <a:buNone/>
            </a:pPr>
            <a:r>
              <a:rPr lang="ru-RU" sz="29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5.По использованию в различное время  года </a:t>
            </a:r>
            <a:br>
              <a:rPr lang="ru-RU" sz="29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</a:br>
            <a:endParaRPr lang="ru-RU" sz="2900" b="1" i="1" smtClean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00188" y="642938"/>
            <a:ext cx="5916612" cy="64611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Классификация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</a:t>
            </a:r>
            <a:r>
              <a:rPr lang="ru-RU" sz="36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одежды</a:t>
            </a:r>
            <a:endParaRPr lang="ru-RU" sz="36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C00000"/>
                </a:solidFill>
                <a:latin typeface="Arial" charset="0"/>
                <a:cs typeface="Arial" charset="0"/>
              </a:rPr>
              <a:t>1. Современная  одежда  делится </a:t>
            </a:r>
            <a:br>
              <a:rPr lang="ru-RU" sz="3600" b="1" u="sng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3600" b="1" u="sng" smtClean="0">
                <a:solidFill>
                  <a:srgbClr val="C00000"/>
                </a:solidFill>
                <a:latin typeface="Arial" charset="0"/>
                <a:cs typeface="Arial" charset="0"/>
              </a:rPr>
              <a:t> на  два  класса</a:t>
            </a:r>
          </a:p>
        </p:txBody>
      </p:sp>
      <p:sp>
        <p:nvSpPr>
          <p:cNvPr id="18435" name="TextBox 10"/>
          <p:cNvSpPr txBox="1">
            <a:spLocks noChangeArrowheads="1"/>
          </p:cNvSpPr>
          <p:nvPr/>
        </p:nvSpPr>
        <p:spPr bwMode="auto">
          <a:xfrm>
            <a:off x="500063" y="4143375"/>
            <a:ext cx="25717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Бытовая</a:t>
            </a:r>
          </a:p>
        </p:txBody>
      </p:sp>
      <p:cxnSp>
        <p:nvCxnSpPr>
          <p:cNvPr id="13" name="Прямая со стрелкой 12"/>
          <p:cNvCxnSpPr/>
          <p:nvPr/>
        </p:nvCxnSpPr>
        <p:spPr>
          <a:xfrm rot="5400000">
            <a:off x="1785937" y="1857376"/>
            <a:ext cx="2143125" cy="1714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4500563" y="1643063"/>
            <a:ext cx="2071687" cy="20002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38" name="Прямоугольник 7"/>
          <p:cNvSpPr>
            <a:spLocks noChangeArrowheads="1"/>
          </p:cNvSpPr>
          <p:nvPr/>
        </p:nvSpPr>
        <p:spPr bwMode="auto">
          <a:xfrm>
            <a:off x="5286375" y="3929063"/>
            <a:ext cx="31845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Производственная</a:t>
            </a:r>
          </a:p>
        </p:txBody>
      </p:sp>
      <p:sp>
        <p:nvSpPr>
          <p:cNvPr id="17" name="Овал 16"/>
          <p:cNvSpPr/>
          <p:nvPr/>
        </p:nvSpPr>
        <p:spPr>
          <a:xfrm>
            <a:off x="5000625" y="3786188"/>
            <a:ext cx="3571875" cy="92868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571500" y="4000500"/>
            <a:ext cx="2714625" cy="928688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5700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Бытовая  одежда </a:t>
            </a: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это  одежда  для ношения  в  различных  бытовых  и  общественных  местах</a:t>
            </a:r>
          </a:p>
        </p:txBody>
      </p:sp>
      <p:sp>
        <p:nvSpPr>
          <p:cNvPr id="19459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79388" y="2133600"/>
            <a:ext cx="4537075" cy="4070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600" smtClean="0"/>
          </a:p>
          <a:p>
            <a:pPr eaLnBrk="1" hangingPunct="1">
              <a:buFont typeface="Wingdings" pitchFamily="2" charset="2"/>
              <a:buNone/>
            </a:pPr>
            <a:endParaRPr lang="ru-RU" sz="2600" smtClean="0"/>
          </a:p>
          <a:p>
            <a:pPr eaLnBrk="1" hangingPunct="1">
              <a:buFont typeface="Wingdings" pitchFamily="2" charset="2"/>
              <a:buNone/>
            </a:pPr>
            <a:endParaRPr lang="ru-RU" sz="2600" smtClean="0"/>
          </a:p>
          <a:p>
            <a:pPr eaLnBrk="1" hangingPunct="1">
              <a:buFont typeface="Wingdings" pitchFamily="2" charset="2"/>
              <a:buNone/>
            </a:pPr>
            <a:endParaRPr lang="ru-RU" sz="2600" smtClean="0"/>
          </a:p>
          <a:p>
            <a:pPr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Повседневная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>
                <a:solidFill>
                  <a:srgbClr val="C00000"/>
                </a:solidFill>
              </a:rPr>
              <a:t>                         </a:t>
            </a:r>
            <a:r>
              <a:rPr lang="ru-RU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Домашняя</a:t>
            </a:r>
          </a:p>
        </p:txBody>
      </p:sp>
      <p:sp>
        <p:nvSpPr>
          <p:cNvPr id="19460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3549650" y="1676400"/>
            <a:ext cx="5110163" cy="44434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z="2600" smtClean="0"/>
          </a:p>
          <a:p>
            <a:pPr eaLnBrk="1" hangingPunct="1">
              <a:buFont typeface="Wingdings" pitchFamily="2" charset="2"/>
              <a:buNone/>
            </a:pPr>
            <a:endParaRPr lang="ru-RU" sz="2600" smtClean="0"/>
          </a:p>
          <a:p>
            <a:pPr eaLnBrk="1" hangingPunct="1">
              <a:buFont typeface="Wingdings" pitchFamily="2" charset="2"/>
              <a:buNone/>
            </a:pPr>
            <a:endParaRPr lang="ru-RU" sz="2600" smtClean="0"/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/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smtClean="0">
                <a:latin typeface="Times New Roman" charset="0"/>
                <a:cs typeface="Times New Roman" charset="0"/>
              </a:rPr>
              <a:t>   </a:t>
            </a:r>
            <a:r>
              <a:rPr lang="ru-RU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Спортивная</a:t>
            </a:r>
          </a:p>
          <a:p>
            <a:pPr eaLnBrk="1" hangingPunct="1">
              <a:buFont typeface="Wingdings" pitchFamily="2" charset="2"/>
              <a:buNone/>
            </a:pPr>
            <a:endParaRPr lang="ru-RU" sz="2600" b="1" smtClean="0">
              <a:solidFill>
                <a:srgbClr val="C00000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600" smtClean="0">
                <a:solidFill>
                  <a:srgbClr val="C00000"/>
                </a:solidFill>
              </a:rPr>
              <a:t>                 </a:t>
            </a:r>
            <a:r>
              <a:rPr lang="ru-RU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Для торжественных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                             случаев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                                          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rot="5400000">
            <a:off x="1571625" y="2071688"/>
            <a:ext cx="2143125" cy="1857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>
            <a:off x="1928813" y="3143250"/>
            <a:ext cx="3143250" cy="8572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rot="16200000" flipH="1">
            <a:off x="3714750" y="2786063"/>
            <a:ext cx="1643063" cy="7143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rot="16200000" flipH="1">
            <a:off x="4643438" y="2357438"/>
            <a:ext cx="2786062" cy="19288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7" descr="http://img-fotki.yandex.ru/get/4525/44763566.5f/0_6aa02_383d5d79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57813" y="1357313"/>
            <a:ext cx="3071812" cy="466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3" name="Picture 9" descr="http://allfor-lady.ru/wp-content/uploads/2012/04/16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42938" y="1357313"/>
            <a:ext cx="4143375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728" y="357166"/>
            <a:ext cx="6000792" cy="56614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Повседневная  одежда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i003.radikal.ru/0912/1a/059cea9143e1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591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D:\Анимация 1\Человеки\nez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143250" y="3857625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Анимация 1\Человеки\nez2.gif"/>
          <p:cNvPicPr>
            <a:picLocks noChangeAspect="1" noChangeArrowheads="1"/>
          </p:cNvPicPr>
          <p:nvPr/>
        </p:nvPicPr>
        <p:blipFill>
          <a:blip r:embed="rId4" cstate="email"/>
          <a:srcRect l="48750" t="31802" r="40000" b="65548"/>
          <a:stretch>
            <a:fillRect/>
          </a:stretch>
        </p:blipFill>
        <p:spPr bwMode="auto">
          <a:xfrm>
            <a:off x="4000496" y="4786322"/>
            <a:ext cx="500066" cy="23812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Полилиния 6"/>
          <p:cNvSpPr/>
          <p:nvPr/>
        </p:nvSpPr>
        <p:spPr>
          <a:xfrm>
            <a:off x="4189413" y="4818063"/>
            <a:ext cx="192087" cy="68262"/>
          </a:xfrm>
          <a:custGeom>
            <a:avLst/>
            <a:gdLst>
              <a:gd name="connsiteX0" fmla="*/ 0 w 191068"/>
              <a:gd name="connsiteY0" fmla="*/ 68239 h 68239"/>
              <a:gd name="connsiteX1" fmla="*/ 13647 w 191068"/>
              <a:gd name="connsiteY1" fmla="*/ 27295 h 68239"/>
              <a:gd name="connsiteX2" fmla="*/ 68238 w 191068"/>
              <a:gd name="connsiteY2" fmla="*/ 13647 h 68239"/>
              <a:gd name="connsiteX3" fmla="*/ 109182 w 191068"/>
              <a:gd name="connsiteY3" fmla="*/ 0 h 68239"/>
              <a:gd name="connsiteX4" fmla="*/ 163773 w 191068"/>
              <a:gd name="connsiteY4" fmla="*/ 13647 h 68239"/>
              <a:gd name="connsiteX5" fmla="*/ 177421 w 191068"/>
              <a:gd name="connsiteY5" fmla="*/ 54591 h 68239"/>
              <a:gd name="connsiteX6" fmla="*/ 191068 w 191068"/>
              <a:gd name="connsiteY6" fmla="*/ 68239 h 68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91068" h="68239">
                <a:moveTo>
                  <a:pt x="0" y="68239"/>
                </a:moveTo>
                <a:cubicBezTo>
                  <a:pt x="4549" y="54591"/>
                  <a:pt x="2413" y="36282"/>
                  <a:pt x="13647" y="27295"/>
                </a:cubicBezTo>
                <a:cubicBezTo>
                  <a:pt x="28294" y="15577"/>
                  <a:pt x="50203" y="18800"/>
                  <a:pt x="68238" y="13647"/>
                </a:cubicBezTo>
                <a:cubicBezTo>
                  <a:pt x="82071" y="9695"/>
                  <a:pt x="95534" y="4549"/>
                  <a:pt x="109182" y="0"/>
                </a:cubicBezTo>
                <a:cubicBezTo>
                  <a:pt x="127379" y="4549"/>
                  <a:pt x="149126" y="1930"/>
                  <a:pt x="163773" y="13647"/>
                </a:cubicBezTo>
                <a:cubicBezTo>
                  <a:pt x="175007" y="22634"/>
                  <a:pt x="170987" y="41723"/>
                  <a:pt x="177421" y="54591"/>
                </a:cubicBezTo>
                <a:cubicBezTo>
                  <a:pt x="180298" y="60345"/>
                  <a:pt x="186519" y="63690"/>
                  <a:pt x="191068" y="68239"/>
                </a:cubicBezTo>
              </a:path>
            </a:pathLst>
          </a:cu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http://media.nn.ru/data/ufiles/4/71/56/3715660.12113____________4ef092930e4d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500063"/>
            <a:ext cx="242887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12" descr="http://www.boyanoff.net/sites/default/files/old/posts/2009-09/1252594674_cns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000375" y="2000250"/>
            <a:ext cx="3062288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8" name="Picture 18" descr="http://media.nn.ru/data/ufiles/4/2/80/09/2800939.P61136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286500" y="500063"/>
            <a:ext cx="2714625" cy="614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000364" y="357166"/>
            <a:ext cx="3143272" cy="1571564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Домашняя </a:t>
            </a:r>
          </a:p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одежда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9" descr="http://www.4shopping.ru/media/coll/2009/02/972/luhta-972-spring-summer-2009-001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000125"/>
            <a:ext cx="3500438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Picture 21" descr="http://www.topkupalnik.ru/products_pictures/ljudmila_en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657850" y="1071563"/>
            <a:ext cx="3486150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Picture 25" descr="http://www.keminfo.ru/image/blog/003001001_1Jixakuru3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2333625"/>
            <a:ext cx="3151188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000232" y="357166"/>
            <a:ext cx="5786478" cy="571504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Спортивная  одежда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7" descr="http://img405.imageshack.us/img405/8625/img0larghbz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34000" y="1214438"/>
            <a:ext cx="3452813" cy="521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9" descr="http://www.canding.ro/images/l/candiny22/1/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14313" y="1214438"/>
            <a:ext cx="34290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11" descr="http://img0.liveinternet.ru/images/attach/c/2/72/192/72192200_1300391036_3117544424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25" y="2000250"/>
            <a:ext cx="27622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785786" y="0"/>
            <a:ext cx="7572428" cy="1423348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Для  торжественных</a:t>
            </a:r>
          </a:p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    случаев 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785813"/>
            <a:ext cx="8229600" cy="12954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Производственная  одежда</a:t>
            </a:r>
            <a:r>
              <a:rPr lang="ru-RU" sz="4000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 это  одежда  для  ношения  в  производственных  условиях  различных  отраслей  народного  хозяйства</a:t>
            </a:r>
            <a:br>
              <a:rPr lang="ru-RU" sz="31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1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b="1" smtClean="0">
              <a:solidFill>
                <a:schemeClr val="tx2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Специальная                                            Форменная</a:t>
            </a:r>
          </a:p>
          <a:p>
            <a:pPr eaLnBrk="1" hangingPunct="1">
              <a:buFont typeface="Wingdings" pitchFamily="2" charset="2"/>
              <a:buNone/>
            </a:pPr>
            <a:endParaRPr lang="ru-RU" b="1" smtClean="0">
              <a:solidFill>
                <a:srgbClr val="C00000"/>
              </a:solidFill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ru-RU" sz="2800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Санитарная </a:t>
            </a:r>
          </a:p>
        </p:txBody>
      </p:sp>
      <p:sp>
        <p:nvSpPr>
          <p:cNvPr id="24580" name="Line 4"/>
          <p:cNvSpPr>
            <a:spLocks noChangeShapeType="1"/>
          </p:cNvSpPr>
          <p:nvPr/>
        </p:nvSpPr>
        <p:spPr bwMode="auto">
          <a:xfrm flipH="1">
            <a:off x="1476375" y="2214563"/>
            <a:ext cx="1023938" cy="164465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1" name="Line 5"/>
          <p:cNvSpPr>
            <a:spLocks noChangeShapeType="1"/>
          </p:cNvSpPr>
          <p:nvPr/>
        </p:nvSpPr>
        <p:spPr bwMode="auto">
          <a:xfrm>
            <a:off x="4525963" y="2500313"/>
            <a:ext cx="46037" cy="265906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6286500" y="2071688"/>
            <a:ext cx="1381125" cy="1789112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7" descr="http://www.manufaktura.su/assets/images/tovar/T_catalog_items_F_image2_I_372_v2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071563"/>
            <a:ext cx="2214563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3" name="Picture 9" descr="http://xn----7sbladbh5dgbjny0c.xn--p1ai/file/108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8975" y="1428750"/>
            <a:ext cx="3375025" cy="450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11" descr="http://www.openexpo.ru/users/20/2063/pics/it_2063_315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143250" y="1285875"/>
            <a:ext cx="2428875" cy="534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298" y="0"/>
            <a:ext cx="4714908" cy="1285884"/>
          </a:xfrm>
          <a:prstGeom prst="rect">
            <a:avLst/>
          </a:prstGeom>
          <a:noFill/>
        </p:spPr>
        <p:txBody>
          <a:bodyPr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Специальная  одежда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8" descr="http://images.rosfirm.ru/utils/images/image_get?autostarted=1&amp;table=company_img&amp;path=price&amp;company=66.264398&amp;name=%C8%C1%CC%C1%D4_%C8%C9%D2%D5%D2%C7%C1&amp;f_img=ima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785813"/>
            <a:ext cx="2943225" cy="523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12" descr="http://tomalogy.org/wp-content/uploads/2012/11/16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62625" y="857250"/>
            <a:ext cx="3381375" cy="50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14" descr="http://mirspec.ru/img/stati/specodezhda-stati-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28813" y="2643188"/>
            <a:ext cx="4500562" cy="375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857356" y="285728"/>
            <a:ext cx="4500594" cy="128049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Санитарная</a:t>
            </a:r>
          </a:p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 одежда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1" descr="http://www.vitexopt.ru/upload/iblock/637/63776c4f0e93c77710eb85845573875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14438"/>
            <a:ext cx="3794125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13" descr="http://ooorecord.ru/assets/images/forma/midlle/midlle_DSC_4950.jpg"/>
          <p:cNvPicPr>
            <a:picLocks noChangeAspect="1" noChangeArrowheads="1"/>
          </p:cNvPicPr>
          <p:nvPr/>
        </p:nvPicPr>
        <p:blipFill>
          <a:blip r:embed="rId3" cstate="email"/>
          <a:srcRect l="6821" r="11363"/>
          <a:stretch>
            <a:fillRect/>
          </a:stretch>
        </p:blipFill>
        <p:spPr bwMode="auto">
          <a:xfrm>
            <a:off x="6572250" y="1428750"/>
            <a:ext cx="25717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9" descr="http://beautystile.ucoz.ru/1243598503-1176106387-849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357563" y="1143000"/>
            <a:ext cx="3429000" cy="553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285728"/>
            <a:ext cx="6143668" cy="637602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Форменная  одежда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566862"/>
          </a:xfrm>
        </p:spPr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2</a:t>
            </a:r>
            <a:r>
              <a:rPr lang="ru-RU" sz="3600" b="1" u="sng" smtClean="0">
                <a:solidFill>
                  <a:srgbClr val="C00000"/>
                </a:solidFill>
                <a:latin typeface="Arial" charset="0"/>
                <a:cs typeface="Arial" charset="0"/>
              </a:rPr>
              <a:t>. По способу  эксплуатации</a:t>
            </a:r>
            <a:br>
              <a:rPr lang="ru-RU" sz="3600" b="1" u="sng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ru-RU" sz="3600" b="1" u="sng" smtClean="0">
                <a:solidFill>
                  <a:srgbClr val="C00000"/>
                </a:solidFill>
                <a:latin typeface="Arial" charset="0"/>
                <a:cs typeface="Arial" charset="0"/>
              </a:rPr>
              <a:t> все  виды  одежды  разделяют   </a:t>
            </a:r>
            <a:br>
              <a:rPr lang="ru-RU" sz="3600" b="1" u="sng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endParaRPr lang="ru-RU" sz="3600" b="1" u="sng" smtClean="0">
              <a:solidFill>
                <a:srgbClr val="C00000"/>
              </a:solidFill>
              <a:latin typeface="Arial" charset="0"/>
              <a:cs typeface="Arial" charset="0"/>
            </a:endParaRPr>
          </a:p>
        </p:txBody>
      </p:sp>
      <p:sp>
        <p:nvSpPr>
          <p:cNvPr id="28675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428625" y="2857500"/>
            <a:ext cx="4038600" cy="29892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sz="2600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         </a:t>
            </a:r>
            <a:r>
              <a:rPr lang="ru-RU" sz="3200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Поясная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изделия, которые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держатся на  талии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(юбка,  брюки, шорты)</a:t>
            </a:r>
          </a:p>
        </p:txBody>
      </p:sp>
      <p:sp>
        <p:nvSpPr>
          <p:cNvPr id="28676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643438" y="2786063"/>
            <a:ext cx="4038600" cy="3062287"/>
          </a:xfrm>
        </p:spPr>
        <p:txBody>
          <a:bodyPr/>
          <a:lstStyle/>
          <a:p>
            <a:pPr algn="ctr" eaLnBrk="1" hangingPunct="1">
              <a:buFont typeface="Wingdings" pitchFamily="2" charset="2"/>
              <a:buNone/>
            </a:pPr>
            <a:r>
              <a:rPr lang="ru-RU" sz="3200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Плечевая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изделия,  которые  держатся на  плечах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(платье, халат, блузка,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4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жилет,  сарафан)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2000250" y="1928813"/>
            <a:ext cx="1500188" cy="78581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5679282" y="1893093"/>
            <a:ext cx="1428750" cy="7858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2" descr="http://www.genskie-nogki.ru/images_fashion/yubk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428625"/>
            <a:ext cx="28575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Picture 14" descr="http://static.ngs.ru/cache/market/10c1ab1a9bdf4d729a55a326ae3a69e9_1340653105_800_8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50" y="4429125"/>
            <a:ext cx="2352675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8" descr="http://ph.files.7ja.ru/7ya-photo/2011/5/16/130554634826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143625" y="285750"/>
            <a:ext cx="265112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16" descr="http://turutu.ru/images/item/original/201203/133123329879630417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875" y="3500438"/>
            <a:ext cx="3652838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428992" y="1214422"/>
            <a:ext cx="2502504" cy="571504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Поясная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1"/>
          <p:cNvSpPr>
            <a:spLocks noChangeArrowheads="1"/>
          </p:cNvSpPr>
          <p:nvPr/>
        </p:nvSpPr>
        <p:spPr bwMode="auto">
          <a:xfrm>
            <a:off x="3143250" y="285750"/>
            <a:ext cx="1841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 sz="2800">
              <a:solidFill>
                <a:srgbClr val="C00000"/>
              </a:solidFill>
              <a:latin typeface="Times New Roman" charset="0"/>
              <a:cs typeface="Times New Roman" charset="0"/>
            </a:endParaRPr>
          </a:p>
        </p:txBody>
      </p:sp>
      <p:pic>
        <p:nvPicPr>
          <p:cNvPr id="30723" name="Picture 2" descr="http://img.magazin-odezhdy.kz/images/201108/1313102921584960267.jpg"/>
          <p:cNvPicPr>
            <a:picLocks noChangeAspect="1" noChangeArrowheads="1"/>
          </p:cNvPicPr>
          <p:nvPr/>
        </p:nvPicPr>
        <p:blipFill>
          <a:blip r:embed="rId2" cstate="email"/>
          <a:srcRect b="-546"/>
          <a:stretch>
            <a:fillRect/>
          </a:stretch>
        </p:blipFill>
        <p:spPr bwMode="auto">
          <a:xfrm>
            <a:off x="214313" y="214313"/>
            <a:ext cx="3071812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6" descr="http://v7.freep.cn/3tb_10092017031101oq37120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25" y="1104900"/>
            <a:ext cx="3429000" cy="575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10" descr="http://bigkatalogfoto.ru/foto-muzhchin/foto-muzhchin-v-odezhde/foto-muzhchin-v-odezhde-4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72188" y="214313"/>
            <a:ext cx="2857500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28926" y="357166"/>
            <a:ext cx="3000396" cy="571504"/>
          </a:xfrm>
          <a:prstGeom prst="rect">
            <a:avLst/>
          </a:prstGeom>
          <a:noFill/>
        </p:spPr>
        <p:txBody>
          <a:bodyPr wrap="none">
            <a:prstTxWarp prst="textWave2">
              <a:avLst>
                <a:gd name="adj1" fmla="val 12500"/>
                <a:gd name="adj2" fmla="val 1812"/>
              </a:avLst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Плечевая</a:t>
            </a:r>
            <a:endParaRPr lang="ru-RU" sz="5400" i="1" dirty="0">
              <a:solidFill>
                <a:srgbClr val="C00000"/>
              </a:solidFill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http://b.foto.radikal.ru/0611/b4d53cbee19f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884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5" descr="D:\Анимация 1\Человеки\nez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714750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Анимация 1\Человеки\nez2.gif"/>
          <p:cNvPicPr>
            <a:picLocks noChangeAspect="1" noChangeArrowheads="1"/>
          </p:cNvPicPr>
          <p:nvPr/>
        </p:nvPicPr>
        <p:blipFill>
          <a:blip r:embed="rId4" cstate="email"/>
          <a:srcRect l="48750" t="31802" r="40000" b="65548"/>
          <a:stretch>
            <a:fillRect/>
          </a:stretch>
        </p:blipFill>
        <p:spPr bwMode="auto">
          <a:xfrm>
            <a:off x="5429256" y="4643446"/>
            <a:ext cx="500066" cy="23812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Полилиния 5"/>
          <p:cNvSpPr/>
          <p:nvPr/>
        </p:nvSpPr>
        <p:spPr>
          <a:xfrm>
            <a:off x="5691188" y="4591050"/>
            <a:ext cx="150812" cy="257175"/>
          </a:xfrm>
          <a:custGeom>
            <a:avLst/>
            <a:gdLst>
              <a:gd name="connsiteX0" fmla="*/ 27296 w 150126"/>
              <a:gd name="connsiteY0" fmla="*/ 158263 h 257498"/>
              <a:gd name="connsiteX1" fmla="*/ 40944 w 150126"/>
              <a:gd name="connsiteY1" fmla="*/ 62729 h 257498"/>
              <a:gd name="connsiteX2" fmla="*/ 150126 w 150126"/>
              <a:gd name="connsiteY2" fmla="*/ 117320 h 257498"/>
              <a:gd name="connsiteX3" fmla="*/ 136478 w 150126"/>
              <a:gd name="connsiteY3" fmla="*/ 199206 h 257498"/>
              <a:gd name="connsiteX4" fmla="*/ 0 w 150126"/>
              <a:gd name="connsiteY4" fmla="*/ 253797 h 257498"/>
              <a:gd name="connsiteX5" fmla="*/ 27296 w 150126"/>
              <a:gd name="connsiteY5" fmla="*/ 158263 h 257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0126" h="257498">
                <a:moveTo>
                  <a:pt x="27296" y="158263"/>
                </a:moveTo>
                <a:cubicBezTo>
                  <a:pt x="34120" y="126419"/>
                  <a:pt x="15210" y="82030"/>
                  <a:pt x="40944" y="62729"/>
                </a:cubicBezTo>
                <a:cubicBezTo>
                  <a:pt x="124583" y="0"/>
                  <a:pt x="137995" y="80926"/>
                  <a:pt x="150126" y="117320"/>
                </a:cubicBezTo>
                <a:cubicBezTo>
                  <a:pt x="145577" y="144615"/>
                  <a:pt x="147717" y="173919"/>
                  <a:pt x="136478" y="199206"/>
                </a:cubicBezTo>
                <a:cubicBezTo>
                  <a:pt x="110570" y="257498"/>
                  <a:pt x="51671" y="246415"/>
                  <a:pt x="0" y="253797"/>
                </a:cubicBezTo>
                <a:cubicBezTo>
                  <a:pt x="14396" y="167424"/>
                  <a:pt x="20472" y="190107"/>
                  <a:pt x="27296" y="15826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C00000"/>
                </a:solidFill>
                <a:latin typeface="Arial" charset="0"/>
                <a:cs typeface="Arial" charset="0"/>
              </a:rPr>
              <a:t>3. По  ассортименту одежда  делится  </a:t>
            </a:r>
          </a:p>
        </p:txBody>
      </p:sp>
      <p:sp>
        <p:nvSpPr>
          <p:cNvPr id="20483" name="Rectangle 9"/>
          <p:cNvSpPr>
            <a:spLocks noGrp="1" noChangeArrowheads="1"/>
          </p:cNvSpPr>
          <p:nvPr>
            <p:ph idx="1"/>
          </p:nvPr>
        </p:nvSpPr>
        <p:spPr>
          <a:xfrm>
            <a:off x="428625" y="1571625"/>
            <a:ext cx="8229600" cy="4525963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dirty="0" smtClean="0"/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Белье  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Верхняя одежда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(майки, трусы,                                        (плащи, пальто,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ночные сорочки,                                          куртка,  шуба)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пижамы)</a:t>
            </a: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</a:t>
            </a:r>
            <a:r>
              <a:rPr lang="ru-RU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Лёгкое  платье  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</a:t>
            </a:r>
            <a:r>
              <a:rPr lang="ru-RU" sz="24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(платья, юбки, блузки, брюки)</a:t>
            </a:r>
          </a:p>
          <a:p>
            <a:pPr eaLnBrk="1" fontAlgn="auto" hangingPunct="1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dirty="0" smtClean="0"/>
              <a:t>                    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1571625" y="1714500"/>
            <a:ext cx="1000125" cy="714375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3214688" y="3071813"/>
            <a:ext cx="2000250" cy="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500688" y="1643062"/>
            <a:ext cx="928688" cy="7858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8" descr="http://www.chic-n-charme.ru/published/publicdata/CHICNCHAWA/attachments/SC/products_pictures/15_en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0063" y="285750"/>
            <a:ext cx="3021012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1" name="Picture 10" descr="http://spletnia.ru/uploads/2010/07/nizneie_belio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214313"/>
            <a:ext cx="2579688" cy="459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12" descr="http://nevesta.ua/img/articles_fashion/172/txt/110830200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25" y="2740025"/>
            <a:ext cx="3048000" cy="411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786182" y="1428736"/>
            <a:ext cx="2012089" cy="56614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Бельё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9" descr="http://s019.radikal.ru/i640/1203/e6/fef182267d3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000125"/>
            <a:ext cx="3071813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5" name="Picture 11" descr="http://klubnitka.com.ua/uploads/posts/2011-12/thumbs/1325275167_v_i_c_t_o_r_i_a__s_s_e_c_r_e_t__v322883_rcb14_edit_qd_b1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72125" y="928688"/>
            <a:ext cx="3386138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13" descr="http://erawomen.ru/wp-content/uploads/2010/03/242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000375" y="2357438"/>
            <a:ext cx="300037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928926" y="0"/>
            <a:ext cx="3286148" cy="164305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Лёгкое  </a:t>
            </a:r>
          </a:p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платье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7" descr="http://www.bellore.ru/img/normal/490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50" y="1214438"/>
            <a:ext cx="2667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19" name="Picture 11" descr="http://img.terra.com.mx/galeria_de_fotos/images/296/5912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0" y="1428750"/>
            <a:ext cx="265588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15" descr="http://megadoski.ru/s_images/1264420620820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500" y="2500313"/>
            <a:ext cx="3106738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285984" y="500042"/>
            <a:ext cx="4643470" cy="785818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Верхняя  одежда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C00000"/>
                </a:solidFill>
                <a:latin typeface="Arial" charset="0"/>
                <a:cs typeface="Arial" charset="0"/>
              </a:rPr>
              <a:t>4. По половозрастному  признаку  одежда  делится 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z="2800" b="1" i="1" smtClean="0">
              <a:solidFill>
                <a:srgbClr val="C0000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Женская                                                  Мужская</a:t>
            </a:r>
          </a:p>
          <a:p>
            <a:pPr eaLnBrk="1" hangingPunct="1">
              <a:buFont typeface="Wingdings" pitchFamily="2" charset="2"/>
              <a:buNone/>
            </a:pPr>
            <a:endParaRPr lang="ru-RU" sz="2800" b="1" i="1" smtClean="0">
              <a:solidFill>
                <a:srgbClr val="002060"/>
              </a:solidFill>
              <a:latin typeface="Times New Roman" charset="0"/>
              <a:cs typeface="Times New Roman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                                 Детская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mtClean="0">
                <a:solidFill>
                  <a:srgbClr val="C00000"/>
                </a:solidFill>
              </a:rPr>
              <a:t>                  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>
            <a:off x="2965450" y="3606800"/>
            <a:ext cx="2643188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678657" y="2321718"/>
            <a:ext cx="1714500" cy="10715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16200000" flipH="1">
            <a:off x="6250781" y="2321719"/>
            <a:ext cx="1500188" cy="8572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10" descr="http://attachments-blog.tut.by/4623/files/2010/02/03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14625" y="2438400"/>
            <a:ext cx="47625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 descr="http://www.trusishki.com/data/medium/km136_23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43736" y="0"/>
            <a:ext cx="2000264" cy="4124326"/>
          </a:xfrm>
          <a:prstGeom prst="snip2DiagRect">
            <a:avLst/>
          </a:prstGeom>
          <a:noFill/>
        </p:spPr>
      </p:pic>
      <p:pic>
        <p:nvPicPr>
          <p:cNvPr id="36868" name="Picture 6" descr="http://i039.radikal.ru/1101/c9/a7793cfa621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0"/>
            <a:ext cx="302895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357554" y="428604"/>
            <a:ext cx="3846121" cy="1637710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Женская  </a:t>
            </a:r>
          </a:p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одежда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0" descr="http://www.nextonmarket.com/u/6999/m/640x480/54c39c70118cce561ad6a11c112452b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857500" cy="398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1" name="Picture 12" descr="http://www.ekomok-nn.ru/content/2012/20120302/u16606/images/201203/p20120302131338-3dbeab1f998e452b15b3ff1694f3691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57875" y="214313"/>
            <a:ext cx="3286125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8" descr="http://ctoksib.ru/PICTURES/dliastatey/18102011/mix_muz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286000" y="3000375"/>
            <a:ext cx="455453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00364" y="571480"/>
            <a:ext cx="3286148" cy="199487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Мужская </a:t>
            </a:r>
          </a:p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одежда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" descr="http://www.myjane.ru/pics/17062011/deti32.jpg"/>
          <p:cNvPicPr>
            <a:picLocks noChangeAspect="1" noChangeArrowheads="1"/>
          </p:cNvPicPr>
          <p:nvPr/>
        </p:nvPicPr>
        <p:blipFill>
          <a:blip r:embed="rId2" cstate="email"/>
          <a:srcRect l="16818" r="9544"/>
          <a:stretch>
            <a:fillRect/>
          </a:stretch>
        </p:blipFill>
        <p:spPr bwMode="auto">
          <a:xfrm>
            <a:off x="5572125" y="0"/>
            <a:ext cx="3571875" cy="4257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2" descr="http://forum.sibmama.ru/usrpx/64769/64769_530x629_004_0_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2428875" cy="484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8" descr="http://www.ncihika.ru/wp-content/uploads/2012/07/53670817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75" y="1752600"/>
            <a:ext cx="3429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500298" y="0"/>
            <a:ext cx="2916248" cy="175432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Детская </a:t>
            </a:r>
            <a:b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</a:b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одежда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57150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C00000"/>
                </a:solidFill>
                <a:latin typeface="Arial" charset="0"/>
                <a:cs typeface="Arial" charset="0"/>
              </a:rPr>
              <a:t>5. В зависимости от использования в различное  время  года одежда  делится 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76475"/>
            <a:ext cx="8229600" cy="38544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endParaRPr lang="ru-RU" smtClean="0"/>
          </a:p>
          <a:p>
            <a:pPr eaLnBrk="1" hangingPunct="1">
              <a:buFont typeface="Wingdings" pitchFamily="2" charset="2"/>
              <a:buNone/>
            </a:pPr>
            <a:r>
              <a:rPr lang="ru-RU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Летняя                                                      Зимняя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                 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800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                         Весенне - осенняя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rot="5400000">
            <a:off x="1071563" y="2643188"/>
            <a:ext cx="1928812" cy="10715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rot="5400000">
            <a:off x="3071019" y="3928269"/>
            <a:ext cx="2286000" cy="158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16200000" flipH="1">
            <a:off x="5715000" y="2571751"/>
            <a:ext cx="1857375" cy="11430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8" descr="http://yozzy.ru/media/catalog/product/cache/1/image/9df78eab33525d08d6e5fb8d27136e95/0/2/0205_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2789238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12" descr="http://www.be-in.ru/gallery/userdata/user_16916/img1875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643063" y="2286000"/>
            <a:ext cx="5905500" cy="420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10" descr="http://www.populars.ru/photos/alessia-ventura/Alessia-Ventura-1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981700" y="357188"/>
            <a:ext cx="31623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857488" y="285728"/>
            <a:ext cx="2928958" cy="175432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Летняя </a:t>
            </a:r>
          </a:p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одежда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4put.ru/pictures/max/220/678222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662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D:\Анимация 1\Человеки\nez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86188" y="3429000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D:\Анимация 1\Человеки\nez2.gif"/>
          <p:cNvPicPr>
            <a:picLocks noChangeAspect="1" noChangeArrowheads="1"/>
          </p:cNvPicPr>
          <p:nvPr/>
        </p:nvPicPr>
        <p:blipFill>
          <a:blip r:embed="rId4" cstate="email"/>
          <a:srcRect l="48750" t="31802" r="40000" b="65548"/>
          <a:stretch>
            <a:fillRect/>
          </a:stretch>
        </p:blipFill>
        <p:spPr bwMode="auto">
          <a:xfrm>
            <a:off x="4643438" y="4286256"/>
            <a:ext cx="500066" cy="23812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7" name="Полилиния 6"/>
          <p:cNvSpPr/>
          <p:nvPr/>
        </p:nvSpPr>
        <p:spPr>
          <a:xfrm>
            <a:off x="4830763" y="4394200"/>
            <a:ext cx="300037" cy="63500"/>
          </a:xfrm>
          <a:custGeom>
            <a:avLst/>
            <a:gdLst>
              <a:gd name="connsiteX0" fmla="*/ 0 w 300251"/>
              <a:gd name="connsiteY0" fmla="*/ 27296 h 63473"/>
              <a:gd name="connsiteX1" fmla="*/ 109183 w 300251"/>
              <a:gd name="connsiteY1" fmla="*/ 40943 h 63473"/>
              <a:gd name="connsiteX2" fmla="*/ 245660 w 300251"/>
              <a:gd name="connsiteY2" fmla="*/ 40943 h 63473"/>
              <a:gd name="connsiteX3" fmla="*/ 286603 w 300251"/>
              <a:gd name="connsiteY3" fmla="*/ 27296 h 63473"/>
              <a:gd name="connsiteX4" fmla="*/ 300251 w 300251"/>
              <a:gd name="connsiteY4" fmla="*/ 0 h 63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0251" h="63473">
                <a:moveTo>
                  <a:pt x="0" y="27296"/>
                </a:moveTo>
                <a:cubicBezTo>
                  <a:pt x="36394" y="31845"/>
                  <a:pt x="72932" y="35366"/>
                  <a:pt x="109183" y="40943"/>
                </a:cubicBezTo>
                <a:cubicBezTo>
                  <a:pt x="199305" y="54808"/>
                  <a:pt x="155538" y="63473"/>
                  <a:pt x="245660" y="40943"/>
                </a:cubicBezTo>
                <a:cubicBezTo>
                  <a:pt x="259616" y="37454"/>
                  <a:pt x="275094" y="35927"/>
                  <a:pt x="286603" y="27296"/>
                </a:cubicBezTo>
                <a:cubicBezTo>
                  <a:pt x="294741" y="21192"/>
                  <a:pt x="295702" y="9099"/>
                  <a:pt x="300251" y="0"/>
                </a:cubicBezTo>
              </a:path>
            </a:pathLst>
          </a:cu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8" descr="http://forum.ngs.ru/preview/forum/upload_files/bfec5023a316ac4f28b1ec70954c0404_1879223018_129904884447_800px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75" y="285750"/>
            <a:ext cx="7940675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10" descr="http://lookingwell.ru/wp-content/themes/atahualpa/images/2009/fall/lacoste_fall_2009/a%20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2286000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12" descr="http://www.moda.ru/files/user/00/00/25/content/2632/800x800x85_86ab15f3eea4d3a1832935f18eef7fc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096000" y="2428875"/>
            <a:ext cx="3048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071802" y="4429132"/>
            <a:ext cx="2956529" cy="175432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 err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Весенне</a:t>
            </a: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– </a:t>
            </a:r>
            <a:b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</a:b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осенняя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" descr="http://meha.ucoz.com/IMAGES/bober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3333750" cy="492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1" name="Picture 13" descr="http://furandskin.ru/images/18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6500" y="0"/>
            <a:ext cx="28575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15" descr="http://www.dublenki.ru/upload/iblock/480/48086a42534041bec4b8023ff2513ed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428875" y="1928813"/>
            <a:ext cx="2500313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11" descr="http://www.klevoe.ru/mscms/modules/catalog2/files/23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0625" y="1857375"/>
            <a:ext cx="2332038" cy="500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357554" y="0"/>
            <a:ext cx="2743059" cy="1754326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Зимняя </a:t>
            </a:r>
          </a:p>
          <a:p>
            <a:pPr algn="ctr">
              <a:defRPr/>
            </a:pPr>
            <a:r>
              <a:rPr lang="ru-RU" sz="5400" b="1" i="1" dirty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одежда</a:t>
            </a:r>
            <a:endParaRPr lang="ru-RU" sz="5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63" y="0"/>
            <a:ext cx="8229600" cy="1143000"/>
          </a:xfrm>
        </p:spPr>
        <p:txBody>
          <a:bodyPr/>
          <a:lstStyle/>
          <a:p>
            <a:pPr eaLnBrk="1" hangingPunct="1"/>
            <a:r>
              <a:rPr lang="ru-RU" sz="3600" b="1" u="sng" smtClean="0">
                <a:solidFill>
                  <a:srgbClr val="C00000"/>
                </a:solidFill>
                <a:latin typeface="Arial" charset="0"/>
                <a:cs typeface="Arial" charset="0"/>
              </a:rPr>
              <a:t>Требования,  предъявляемые к одежде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981075"/>
            <a:ext cx="8362950" cy="54006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1.</a:t>
            </a:r>
            <a:r>
              <a:rPr lang="ru-RU" sz="2800" b="1" i="1" u="sng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Гигиенические </a:t>
            </a:r>
            <a:r>
              <a:rPr lang="ru-RU" sz="28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  одежда должна обеспечивать нормальную жизнедеятельность организма человека и предохранять тело человека от внешних воздействий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2.</a:t>
            </a:r>
            <a:r>
              <a:rPr lang="ru-RU" sz="2800" b="1" i="1" u="sng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Эксплуатационные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  одежда должна быть удобной в носке, прочной и износоустойчивой, не деформировалась, не теряла форму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3.</a:t>
            </a:r>
            <a:r>
              <a:rPr lang="ru-RU" sz="28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800" b="1" i="1" u="sng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Эстетические  </a:t>
            </a:r>
            <a:r>
              <a:rPr lang="ru-RU" sz="2400" b="1" i="1" u="sng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 </a:t>
            </a:r>
            <a:r>
              <a:rPr lang="ru-RU" sz="24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  одежда должна быть красивой,  современной, преображающей внешний облик человека</a:t>
            </a: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ru-RU" sz="2800" b="1" i="1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4. </a:t>
            </a:r>
            <a:r>
              <a:rPr lang="ru-RU" sz="2800" b="1" i="1" u="sng" smtClean="0">
                <a:solidFill>
                  <a:srgbClr val="C00000"/>
                </a:solidFill>
                <a:latin typeface="Times New Roman" charset="0"/>
                <a:cs typeface="Times New Roman" charset="0"/>
              </a:rPr>
              <a:t>Экономические 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smtClean="0">
                <a:solidFill>
                  <a:srgbClr val="002060"/>
                </a:solidFill>
                <a:latin typeface="Times New Roman" charset="0"/>
                <a:cs typeface="Times New Roman" charset="0"/>
              </a:rPr>
              <a:t>    одежда  должна быть  недорогой  и  доступной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Box 1"/>
          <p:cNvSpPr txBox="1">
            <a:spLocks noChangeArrowheads="1"/>
          </p:cNvSpPr>
          <p:nvPr/>
        </p:nvSpPr>
        <p:spPr bwMode="auto">
          <a:xfrm>
            <a:off x="1285875" y="2357438"/>
            <a:ext cx="65008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 i="1">
                <a:solidFill>
                  <a:srgbClr val="C00000"/>
                </a:solidFill>
                <a:cs typeface="Arial" charset="0"/>
              </a:rPr>
              <a:t>Спасибо за работу!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6" descr="http://stat18.privet.ru/lr/0b1fb8cf013c008f1c56c3174387450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6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7" descr="D:\Анимация 1\Человеки\nez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00438" y="3286125"/>
            <a:ext cx="1905000" cy="2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олилиния 7"/>
          <p:cNvSpPr/>
          <p:nvPr/>
        </p:nvSpPr>
        <p:spPr>
          <a:xfrm>
            <a:off x="4357688" y="4143375"/>
            <a:ext cx="428625" cy="274638"/>
          </a:xfrm>
          <a:custGeom>
            <a:avLst/>
            <a:gdLst>
              <a:gd name="connsiteX0" fmla="*/ 65296 w 316575"/>
              <a:gd name="connsiteY0" fmla="*/ 49865 h 203390"/>
              <a:gd name="connsiteX1" fmla="*/ 92592 w 316575"/>
              <a:gd name="connsiteY1" fmla="*/ 131752 h 203390"/>
              <a:gd name="connsiteX2" fmla="*/ 106240 w 316575"/>
              <a:gd name="connsiteY2" fmla="*/ 172695 h 203390"/>
              <a:gd name="connsiteX3" fmla="*/ 147183 w 316575"/>
              <a:gd name="connsiteY3" fmla="*/ 199991 h 203390"/>
              <a:gd name="connsiteX4" fmla="*/ 270013 w 316575"/>
              <a:gd name="connsiteY4" fmla="*/ 186343 h 203390"/>
              <a:gd name="connsiteX5" fmla="*/ 310956 w 316575"/>
              <a:gd name="connsiteY5" fmla="*/ 63513 h 203390"/>
              <a:gd name="connsiteX6" fmla="*/ 283661 w 316575"/>
              <a:gd name="connsiteY6" fmla="*/ 104456 h 203390"/>
              <a:gd name="connsiteX7" fmla="*/ 242717 w 316575"/>
              <a:gd name="connsiteY7" fmla="*/ 131752 h 203390"/>
              <a:gd name="connsiteX8" fmla="*/ 133535 w 316575"/>
              <a:gd name="connsiteY8" fmla="*/ 118104 h 203390"/>
              <a:gd name="connsiteX9" fmla="*/ 92592 w 316575"/>
              <a:gd name="connsiteY9" fmla="*/ 77161 h 203390"/>
              <a:gd name="connsiteX10" fmla="*/ 65296 w 316575"/>
              <a:gd name="connsiteY10" fmla="*/ 49865 h 2033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16575" h="203390">
                <a:moveTo>
                  <a:pt x="65296" y="49865"/>
                </a:moveTo>
                <a:cubicBezTo>
                  <a:pt x="65296" y="58963"/>
                  <a:pt x="83493" y="104456"/>
                  <a:pt x="92592" y="131752"/>
                </a:cubicBezTo>
                <a:cubicBezTo>
                  <a:pt x="97141" y="145400"/>
                  <a:pt x="94270" y="164715"/>
                  <a:pt x="106240" y="172695"/>
                </a:cubicBezTo>
                <a:lnTo>
                  <a:pt x="147183" y="199991"/>
                </a:lnTo>
                <a:cubicBezTo>
                  <a:pt x="188126" y="195442"/>
                  <a:pt x="232510" y="203390"/>
                  <a:pt x="270013" y="186343"/>
                </a:cubicBezTo>
                <a:cubicBezTo>
                  <a:pt x="287284" y="178493"/>
                  <a:pt x="316575" y="74752"/>
                  <a:pt x="310956" y="63513"/>
                </a:cubicBezTo>
                <a:cubicBezTo>
                  <a:pt x="303621" y="48842"/>
                  <a:pt x="295259" y="92858"/>
                  <a:pt x="283661" y="104456"/>
                </a:cubicBezTo>
                <a:cubicBezTo>
                  <a:pt x="272062" y="116055"/>
                  <a:pt x="256365" y="122653"/>
                  <a:pt x="242717" y="131752"/>
                </a:cubicBezTo>
                <a:cubicBezTo>
                  <a:pt x="206323" y="127203"/>
                  <a:pt x="168004" y="130638"/>
                  <a:pt x="133535" y="118104"/>
                </a:cubicBezTo>
                <a:cubicBezTo>
                  <a:pt x="115396" y="111508"/>
                  <a:pt x="107419" y="89517"/>
                  <a:pt x="92592" y="77161"/>
                </a:cubicBezTo>
                <a:cubicBezTo>
                  <a:pt x="0" y="0"/>
                  <a:pt x="65296" y="40767"/>
                  <a:pt x="65296" y="49865"/>
                </a:cubicBezTo>
                <a:close/>
              </a:path>
            </a:pathLst>
          </a:cu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D:\Анимация 1\ПРИР\76658253_60020819_1275927979_111098ri9.gif"/>
          <p:cNvPicPr>
            <a:picLocks noChangeAspect="1" noChangeArrowheads="1" noCrop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28662" y="5072074"/>
            <a:ext cx="7435562" cy="1351958"/>
          </a:xfrm>
          <a:prstGeom prst="rect">
            <a:avLst/>
          </a:prstGeom>
          <a:noFill/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ОДЕЖДА ЧЕЛОВЕКА</a:t>
            </a:r>
          </a:p>
        </p:txBody>
      </p:sp>
      <p:pic>
        <p:nvPicPr>
          <p:cNvPr id="2054" name="Picture 6" descr="D:\Анимация 1\Человеки\CAVEMAN1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8" y="2714625"/>
            <a:ext cx="1143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7" descr="D:\Анимация 1\Человеки\caveman2a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292893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9 0.00092 C -0.02708 0.00509 -0.04809 0.00555 -0.06944 0.00301 C -0.07639 -0.00024 -0.08368 -0.00186 -0.09062 -0.0051 C -0.09722 -0.0044 -0.10399 -0.00463 -0.11041 -0.00301 C -0.11718 -0.00139 -0.12014 0.01018 -0.12708 0.01296 C -0.13159 0.01713 -0.13541 0.01898 -0.14062 0.02106 C -0.14739 0.02731 -0.15347 0.02754 -0.1618 0.02916 C -0.17205 0.04282 -0.21146 0.04444 -0.22257 0.04537 C -0.23212 0.04976 -0.25278 0.05138 -0.25278 0.05162 C -0.26319 0.05625 -0.25955 0.05254 -0.26493 0.05949 C -0.26614 0.06412 -0.26632 0.06921 -0.26788 0.07361 C -0.27153 0.08333 -0.28333 0.10254 -0.28923 0.10995 C -0.29618 0.10717 -0.30382 0.10555 -0.31041 0.10185 C -0.3125 0.10069 -0.31423 0.09838 -0.31649 0.09791 C -0.325 0.09629 -0.33368 0.09652 -0.34218 0.09583 C -0.35017 0.09213 -0.35833 0.08912 -0.36649 0.08588 C -0.37482 0.07407 -0.38472 0.06967 -0.3967 0.06759 C -0.40087 0.06388 -0.40625 0.06319 -0.41041 0.05949 C -0.41875 0.05208 -0.42708 0.0412 -0.43767 0.03935 C -0.44409 0.03819 -0.45069 0.03796 -0.45729 0.03726 C -0.46215 0.03495 -0.46614 0.03148 -0.471 0.02916 C -0.47882 0.01319 -0.46857 0.0324 -0.47847 0.01921 C -0.4934 -0.00093 -0.49184 0.00694 -0.52257 0.00486 C -0.5276 0.00277 -0.52708 0.00509 -0.52708 0.00092 " pathEditMode="relative" rAng="0" ptsTypes="fffffffffffffffffffffffA">
                                      <p:cBhvr>
                                        <p:cTn id="6" dur="5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1" y="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Прямоугольник 1"/>
          <p:cNvSpPr>
            <a:spLocks noChangeArrowheads="1"/>
          </p:cNvSpPr>
          <p:nvPr/>
        </p:nvSpPr>
        <p:spPr bwMode="auto">
          <a:xfrm>
            <a:off x="2786063" y="214313"/>
            <a:ext cx="4073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>
                <a:solidFill>
                  <a:srgbClr val="C00000"/>
                </a:solidFill>
                <a:cs typeface="Arial" charset="0"/>
              </a:rPr>
              <a:t>История одежды</a:t>
            </a:r>
          </a:p>
        </p:txBody>
      </p:sp>
      <p:sp>
        <p:nvSpPr>
          <p:cNvPr id="8195" name="Прямоугольник 2"/>
          <p:cNvSpPr>
            <a:spLocks noChangeArrowheads="1"/>
          </p:cNvSpPr>
          <p:nvPr/>
        </p:nvSpPr>
        <p:spPr bwMode="auto">
          <a:xfrm>
            <a:off x="214313" y="857250"/>
            <a:ext cx="8715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i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История одежды с древнейших времен до наших дней является как бы зеркалом, в котором отражается вся история человечества.</a:t>
            </a:r>
          </a:p>
        </p:txBody>
      </p:sp>
      <p:pic>
        <p:nvPicPr>
          <p:cNvPr id="8196" name="Picture 6" descr="http://img0.liveinternet.ru/images/attach/c/2/73/680/73680400_Neandertalcuy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75" y="2143125"/>
            <a:ext cx="734695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D:\Анимация 1\огонь\020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71736" y="3786190"/>
            <a:ext cx="1643074" cy="2190766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6" descr="http://img.ibtimes.com/www/data/images/full/2011/07/19/133508-neanderthal-museum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Прямоугольник 1"/>
          <p:cNvSpPr>
            <a:spLocks noChangeArrowheads="1"/>
          </p:cNvSpPr>
          <p:nvPr/>
        </p:nvSpPr>
        <p:spPr bwMode="auto">
          <a:xfrm>
            <a:off x="0" y="0"/>
            <a:ext cx="928687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i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  </a:t>
            </a:r>
            <a:r>
              <a:rPr lang="ru-RU" sz="2400" b="1">
                <a:solidFill>
                  <a:schemeClr val="bg1"/>
                </a:solidFill>
                <a:cs typeface="Arial" charset="0"/>
              </a:rPr>
              <a:t>Главным материалом для первобытной одежды повсеместно были шкуры животных</a:t>
            </a:r>
            <a:r>
              <a:rPr lang="ru-RU" sz="2400" b="1" i="1">
                <a:solidFill>
                  <a:srgbClr val="002060"/>
                </a:solidFill>
                <a:latin typeface="Times New Roman" charset="0"/>
                <a:cs typeface="Times New Roman" charset="0"/>
              </a:rPr>
              <a:t>.</a:t>
            </a:r>
            <a:endParaRPr lang="ru-RU" sz="2400"/>
          </a:p>
        </p:txBody>
      </p:sp>
      <p:pic>
        <p:nvPicPr>
          <p:cNvPr id="4" name="Picture 4" descr="D:\Анимация 1\огонь\0207.gif"/>
          <p:cNvPicPr>
            <a:picLocks noChangeAspect="1" noChangeArrowheads="1" noCrop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29322" y="3429000"/>
            <a:ext cx="1928818" cy="2571757"/>
          </a:xfrm>
          <a:prstGeom prst="rect">
            <a:avLst/>
          </a:prstGeom>
          <a:noFill/>
          <a:effectLst>
            <a:softEdge rad="635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207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452</Words>
  <Application>Microsoft Office PowerPoint</Application>
  <PresentationFormat>Экран (4:3)</PresentationFormat>
  <Paragraphs>142</Paragraphs>
  <Slides>43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43</vt:i4>
      </vt:variant>
    </vt:vector>
  </HeadingPairs>
  <TitlesOfParts>
    <vt:vector size="48" baseType="lpstr">
      <vt:lpstr>Arial</vt:lpstr>
      <vt:lpstr>Calibri</vt:lpstr>
      <vt:lpstr>Times New Roman</vt:lpstr>
      <vt:lpstr>Wingdings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Сегодня мы узнаем</vt:lpstr>
      <vt:lpstr>Современное русское слово «одежда» является заимствованием из  церковнославянского языка и обозначает совокупность предметов, которыми прикрывают тело.</vt:lpstr>
      <vt:lpstr>Слайд 16</vt:lpstr>
      <vt:lpstr>1. Современная  одежда  делится   на  два  класса</vt:lpstr>
      <vt:lpstr>Бытовая  одежда - это  одежда  для ношения  в  различных  бытовых  и  общественных  местах</vt:lpstr>
      <vt:lpstr>Слайд 19</vt:lpstr>
      <vt:lpstr>Слайд 20</vt:lpstr>
      <vt:lpstr>Слайд 21</vt:lpstr>
      <vt:lpstr>Слайд 22</vt:lpstr>
      <vt:lpstr>Производственная  одежда – это  одежда  для  ношения  в  производственных  условиях  различных  отраслей  народного  хозяйства </vt:lpstr>
      <vt:lpstr>Слайд 24</vt:lpstr>
      <vt:lpstr>Слайд 25</vt:lpstr>
      <vt:lpstr>Слайд 26</vt:lpstr>
      <vt:lpstr>2. По способу  эксплуатации  все  виды  одежды  разделяют    </vt:lpstr>
      <vt:lpstr>Слайд 28</vt:lpstr>
      <vt:lpstr>Слайд 29</vt:lpstr>
      <vt:lpstr>3. По  ассортименту одежда  делится  </vt:lpstr>
      <vt:lpstr>Слайд 31</vt:lpstr>
      <vt:lpstr>Слайд 32</vt:lpstr>
      <vt:lpstr>Слайд 33</vt:lpstr>
      <vt:lpstr>4. По половозрастному  признаку  одежда  делится </vt:lpstr>
      <vt:lpstr>Слайд 35</vt:lpstr>
      <vt:lpstr>Слайд 36</vt:lpstr>
      <vt:lpstr>Слайд 37</vt:lpstr>
      <vt:lpstr>5. В зависимости от использования в различное  время  года одежда  делится </vt:lpstr>
      <vt:lpstr>Слайд 39</vt:lpstr>
      <vt:lpstr>Слайд 40</vt:lpstr>
      <vt:lpstr>Слайд 41</vt:lpstr>
      <vt:lpstr>Требования,  предъявляемые к одежде</vt:lpstr>
      <vt:lpstr>Слайд 43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Классификация   одежды</dc:title>
  <dc:creator>Пользователь</dc:creator>
  <cp:lastModifiedBy>revaz</cp:lastModifiedBy>
  <cp:revision>88</cp:revision>
  <dcterms:created xsi:type="dcterms:W3CDTF">2010-10-28T14:48:44Z</dcterms:created>
  <dcterms:modified xsi:type="dcterms:W3CDTF">2013-04-12T18:54:56Z</dcterms:modified>
</cp:coreProperties>
</file>