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8" r:id="rId3"/>
    <p:sldMasterId id="2147483720" r:id="rId4"/>
    <p:sldMasterId id="2147483804" r:id="rId5"/>
    <p:sldMasterId id="2147483828" r:id="rId6"/>
    <p:sldMasterId id="2147484264" r:id="rId7"/>
  </p:sldMasterIdLst>
  <p:notesMasterIdLst>
    <p:notesMasterId r:id="rId34"/>
  </p:notesMasterIdLst>
  <p:sldIdLst>
    <p:sldId id="284" r:id="rId8"/>
    <p:sldId id="289" r:id="rId9"/>
    <p:sldId id="34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350" r:id="rId20"/>
    <p:sldId id="351" r:id="rId21"/>
    <p:sldId id="352" r:id="rId22"/>
    <p:sldId id="270" r:id="rId23"/>
    <p:sldId id="271" r:id="rId24"/>
    <p:sldId id="361" r:id="rId25"/>
    <p:sldId id="279" r:id="rId26"/>
    <p:sldId id="363" r:id="rId27"/>
    <p:sldId id="281" r:id="rId28"/>
    <p:sldId id="364" r:id="rId29"/>
    <p:sldId id="354" r:id="rId30"/>
    <p:sldId id="358" r:id="rId31"/>
    <p:sldId id="356" r:id="rId32"/>
    <p:sldId id="35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CC"/>
    <a:srgbClr val="000066"/>
    <a:srgbClr val="3366FF"/>
    <a:srgbClr val="669900"/>
    <a:srgbClr val="00FF00"/>
    <a:srgbClr val="008000"/>
    <a:srgbClr val="009900"/>
    <a:srgbClr val="339933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8" autoAdjust="0"/>
  </p:normalViewPr>
  <p:slideViewPr>
    <p:cSldViewPr>
      <p:cViewPr varScale="1">
        <p:scale>
          <a:sx n="65" d="100"/>
          <a:sy n="65" d="100"/>
        </p:scale>
        <p:origin x="-7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11" Type="http://schemas.openxmlformats.org/officeDocument/2006/relationships/image" Target="../media/image52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5.wmf"/><Relationship Id="rId9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9BF8A7-3BFC-4466-8BCD-C8077BA4AD19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0994257-0536-4014-B083-5AE9FD050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762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297B-DCBF-42A4-A3FC-F9926167DE1A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9FD39-A636-47BF-A073-7A159C3C3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648F-F81C-4135-BFCA-B17CEAE6C613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D2CFB-195D-4083-9BCE-851F18B14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706A-86A0-4D9A-BEB0-161F571181B4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925FC-6C29-4AFF-B992-9654A3236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</p:grpSp>
      <p:sp>
        <p:nvSpPr>
          <p:cNvPr id="65583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/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5584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2504BA-CBCD-413B-9BC5-1EB8EC5B1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5FCF80-08D2-4A68-A104-539E15658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5E24AB-07D9-43CD-BE86-DC9071ADC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E89EA7-7DFE-497F-957D-5D498A155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B476D5-8D2D-4E42-830E-4831E0F97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F9F715-059A-4F37-92D2-CD8817775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AA140-3A2F-4423-AD9F-8B85A9B8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F4CBCBE-38DB-4F97-8FC7-9FE1E0A85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8CA5-0E40-4A57-BCC3-C1ECAF95FD46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97F7-D761-4B88-A4DC-E59BE0C9E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A63A-6823-49AF-9547-6C2EC01AA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C0F5D2-4620-4A14-AD20-AF71C8F2D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DB348D-45C6-4BBC-851A-7928DAD0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03FD11-BEB3-42F7-B46C-69AB1D3A8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38F31E-EE20-4C96-8E91-A1F812686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4228FC-CA2B-4C45-8092-75408DBB6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B3C7DD-6FE4-46DC-8C62-309A0CBD0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A640F4-312F-4F35-B10C-52F9E2D80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A5F11C-DB31-47D7-BE2C-E4330AF9E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350055-66AC-41B0-A602-4FCB16899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84A61-AB9C-4613-827E-811D031AB22B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1287C-0C76-4242-821E-97B7EECFE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DA2F52-CB60-41A9-BC9C-1859BB1AD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8B033B-5C8D-498F-B74D-7FFB61A26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6FBA61-8CB9-4916-8ED0-449D09A42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945016-E76E-47E1-9513-4ABD8522D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FB3D18-EDB5-4369-870B-A13E2014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A20D74-7BC0-494F-8D7C-3D672CA9D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926715-658E-413C-88FD-0F03675459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B560AE-ABED-462F-80E5-5C489762F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7DEC1D-EDAE-4110-877A-2ECBB9CD8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3E5784-4E8E-4650-9A5A-D3F0CB5C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90CF-6BAC-4BAE-9ECF-E49E9BFDCB80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CAFC-356D-4C57-AE69-185692A2F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0DE923-1781-4A05-89B7-DD05DB162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43E52-8BB9-4BD5-9490-062EE40A7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1DDD83-66BE-4636-80E3-ADF21DF6F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7CBB1F-C0A9-4B07-BACC-FD2ECF6AA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11E75F-716B-47CF-9FC8-7EFCE23C66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680823-7A45-4A5F-8A56-8F230BDB9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5AA64D-0FEE-4020-A868-5CD396FDB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198C6E3-9145-45BC-AABE-77F435059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E41F88-7FA4-4F5B-A172-514ED6A17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8B9546-BE8C-47D9-902E-2D0607B62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E018-07E9-42F0-BBC9-BDCF1BF0004B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D84F-7988-4415-84C4-25503A1A7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829023-5335-401A-B804-0A99A21B9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894239-56A2-41BD-91A3-8E7915502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141DED-F24F-43D1-A448-EF61B25AD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D2ADFE0-4ABE-4815-B958-460082D9B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C6EE0D-036B-48A0-B11F-65EDAF9F3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6A26A5-C08A-42FE-BE5F-3869A123D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369F9B-58D8-477C-BB9D-87979D6A2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272947-0BDC-4759-B786-BDB543A235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F80230-7845-458F-816D-9ACA9CF1A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164E20-DB8F-42C7-AC3B-784830A7D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C9EF-66E8-487B-839C-330C34E0D24A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D416-D969-4B9A-BD05-56CAE5066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F76009-F89D-4D9D-8372-0CBA7935E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9332DA-92E3-4F0F-9FC7-3CAADA98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66F421-4C52-48B5-A925-0C9A0646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F7270B-C398-4E64-BE1A-2BFB7FFFD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40198A-A048-49F0-BE53-0B1DE7E3D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7FC58A9-2709-4471-83E0-B70CDC557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2A0ED3-C691-460A-BBF5-59F12C56D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AEDD-2180-4CF6-86E1-7E4A058174F1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7423-49A6-4274-A819-0DCBAF00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08217-6490-4825-A8B8-E1B543F837B2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3C22-F14A-414D-91D2-D64A1FFF4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CF22-77BB-4592-8587-83F3730E02F0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D444-AA01-4752-B42B-E8EE079F7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A939-2D70-43BE-A3B3-7F852181B3C3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C21F-3619-4430-9109-72091E89B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F57D-6ED0-4086-A589-9832C8A91186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D7EB-6E94-4BB6-B9F0-A951DCB67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66B91-56A3-415D-8DA2-898FDA4C8910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777D-5541-4990-9618-75B491A6B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A974-5328-4366-B92D-AEACEB3ED98D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3CD1-C5AD-4F1F-9741-F502E09C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64E9E-E475-4C94-9519-4024EF2E0C14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A4B8D-B4A8-4410-95B1-44AEE8699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E153B-F23F-449C-BF93-7F1139F58700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56694-FF72-4592-9F65-886A3CBE3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CE3CA-0950-41F5-8E94-C2843C4149E4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A9FD-2F4D-4352-97A6-455690FBD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7FEB2-2B8B-4D8A-8573-69E35589114B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F456F-06B3-4F19-849E-B6975223A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7ED6-3530-4383-8169-683BE72A6E82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C1DF-D2F8-4533-9A3D-F4C51D446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72D0-B1D2-4092-A91F-895ED1AEC0AA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A0876-EFC0-4E82-9275-58868666D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84B5-A905-4CCC-AF4F-2759021F967E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C3E4-77B1-47C0-A5FC-39C8D8EC3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037CB6-FB74-4C96-AAD9-7A0D1EF01D25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4D4943-F449-43BE-894B-4DF638E2CF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6" r:id="rId2"/>
    <p:sldLayoutId id="2147484025" r:id="rId3"/>
    <p:sldLayoutId id="2147484024" r:id="rId4"/>
    <p:sldLayoutId id="2147484023" r:id="rId5"/>
    <p:sldLayoutId id="2147484022" r:id="rId6"/>
    <p:sldLayoutId id="2147484021" r:id="rId7"/>
    <p:sldLayoutId id="2147484020" r:id="rId8"/>
    <p:sldLayoutId id="2147484019" r:id="rId9"/>
    <p:sldLayoutId id="2147484018" r:id="rId10"/>
    <p:sldLayoutId id="21474840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4515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grpSp>
          <p:nvGrpSpPr>
            <p:cNvPr id="13321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4517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18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19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4520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grpSp>
          <p:nvGrpSpPr>
            <p:cNvPr id="1332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452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2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2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2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2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33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452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66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452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6699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453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srgbClr val="006699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4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4532" name="Freeform 20"/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33" name="Freeform 21"/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34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3325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453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3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3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13326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4540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41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  <p:sp>
            <p:nvSpPr>
              <p:cNvPr id="64542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6699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64543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44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45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46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47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48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49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0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1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2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3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4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5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  <p:sp>
          <p:nvSpPr>
            <p:cNvPr id="64556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6699"/>
                </a:solidFill>
                <a:latin typeface="Arial" pitchFamily="34" charset="0"/>
              </a:endParaRPr>
            </a:p>
          </p:txBody>
        </p:sp>
      </p:grpSp>
      <p:sp>
        <p:nvSpPr>
          <p:cNvPr id="6455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4559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99"/>
                </a:solidFill>
                <a:latin typeface="+mn-lt"/>
              </a:defRPr>
            </a:lvl1pPr>
          </a:lstStyle>
          <a:p>
            <a:pPr>
              <a:defRPr/>
            </a:pPr>
            <a:fld id="{6EB16CF1-D796-417A-9CAC-49C4DABA9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B3E46377-C16D-4D28-8DEC-E028B6BFB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9549323-30D9-4631-AB94-C18A6C06A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2D367E4A-5A0B-41D9-9CB0-257378FBF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C6AA50D-0300-453F-8F30-63AE0341A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B80C654-814D-4AB9-BA2D-79C35A3C82C7}" type="datetimeFigureOut">
              <a:rPr lang="ru-RU"/>
              <a:pPr>
                <a:defRPr/>
              </a:pPr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B65AF2-8F68-4BCE-9B29-4213E0C75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99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70617" y="429340"/>
            <a:ext cx="8722558" cy="6334445"/>
            <a:chOff x="170617" y="429340"/>
            <a:chExt cx="8722558" cy="6334445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70617" y="429340"/>
              <a:ext cx="8722558" cy="5731748"/>
              <a:chOff x="170617" y="429340"/>
              <a:chExt cx="8722558" cy="5731748"/>
            </a:xfrm>
          </p:grpSpPr>
          <p:pic>
            <p:nvPicPr>
              <p:cNvPr id="12290" name="Picture 2" descr="C:\Users\serega\Desktop\amazon-parrot.jp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003800" y="476250"/>
                <a:ext cx="3889375" cy="5684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2051720" y="721728"/>
                <a:ext cx="2763898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600" b="1" dirty="0">
                    <a:ln/>
                    <a:solidFill>
                      <a:srgbClr val="009900"/>
                    </a:solidFill>
                    <a:latin typeface="+mn-lt"/>
                  </a:rPr>
                  <a:t>К</a:t>
                </a:r>
                <a:r>
                  <a:rPr lang="ru-RU" sz="9600" b="1" dirty="0">
                    <a:ln/>
                    <a:solidFill>
                      <a:srgbClr val="92D050"/>
                    </a:solidFill>
                    <a:latin typeface="+mn-lt"/>
                  </a:rPr>
                  <a:t>луб</a:t>
                </a: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755576" y="1905506"/>
                <a:ext cx="4701352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600" b="1" dirty="0">
                    <a:ln/>
                    <a:solidFill>
                      <a:srgbClr val="009900"/>
                    </a:solidFill>
                    <a:latin typeface="+mn-lt"/>
                  </a:rPr>
                  <a:t>В</a:t>
                </a:r>
                <a:r>
                  <a:rPr lang="ru-RU" sz="9600" b="1" dirty="0">
                    <a:ln/>
                    <a:solidFill>
                      <a:srgbClr val="92D050"/>
                    </a:solidFill>
                    <a:latin typeface="+mn-lt"/>
                  </a:rPr>
                  <a:t>еселых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170617" y="3429000"/>
                <a:ext cx="4833183" cy="156966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9600" b="1" dirty="0">
                    <a:ln/>
                    <a:solidFill>
                      <a:srgbClr val="009900"/>
                    </a:solidFill>
                    <a:latin typeface="+mn-lt"/>
                  </a:rPr>
                  <a:t>Ф</a:t>
                </a:r>
                <a:r>
                  <a:rPr lang="ru-RU" sz="9600" b="1" dirty="0">
                    <a:ln/>
                    <a:solidFill>
                      <a:srgbClr val="92D050"/>
                    </a:solidFill>
                    <a:latin typeface="+mn-lt"/>
                  </a:rPr>
                  <a:t>изиков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397961" y="429340"/>
                <a:ext cx="1587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3300"/>
                    </a:solidFill>
                  </a:rPr>
                  <a:t>7 </a:t>
                </a:r>
                <a:r>
                  <a:rPr lang="ru-RU" sz="3200" dirty="0" smtClean="0">
                    <a:solidFill>
                      <a:srgbClr val="003300"/>
                    </a:solidFill>
                  </a:rPr>
                  <a:t>класс</a:t>
                </a:r>
                <a:endParaRPr lang="ru-RU" sz="3200" dirty="0">
                  <a:solidFill>
                    <a:srgbClr val="003300"/>
                  </a:solidFill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170617" y="5162708"/>
              <a:ext cx="63367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err="1">
                  <a:solidFill>
                    <a:srgbClr val="008000"/>
                  </a:solidFill>
                  <a:latin typeface="Calibri"/>
                </a:rPr>
                <a:t>Дидерле</a:t>
              </a:r>
              <a:r>
                <a:rPr lang="ru-RU" dirty="0">
                  <a:solidFill>
                    <a:srgbClr val="008000"/>
                  </a:solidFill>
                  <a:latin typeface="Calibri"/>
                </a:rPr>
                <a:t> Галина Николаевна 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rgbClr val="008000"/>
                  </a:solidFill>
                  <a:latin typeface="Calibri"/>
                </a:rPr>
                <a:t>учитель физики и </a:t>
              </a:r>
              <a:r>
                <a:rPr lang="ru-RU" dirty="0" smtClean="0">
                  <a:solidFill>
                    <a:srgbClr val="008000"/>
                  </a:solidFill>
                  <a:latin typeface="Calibri"/>
                </a:rPr>
                <a:t>математики</a:t>
              </a:r>
              <a:endParaRPr lang="ru-RU" dirty="0">
                <a:solidFill>
                  <a:srgbClr val="008000"/>
                </a:solidFill>
                <a:latin typeface="Calibri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>
                  <a:solidFill>
                    <a:srgbClr val="008000"/>
                  </a:solidFill>
                  <a:latin typeface="Calibri"/>
                </a:rPr>
                <a:t>МОБУ «СОШ № 4», </a:t>
              </a:r>
              <a:r>
                <a:rPr lang="ru-RU" dirty="0" err="1">
                  <a:solidFill>
                    <a:srgbClr val="008000"/>
                  </a:solidFill>
                  <a:latin typeface="Calibri"/>
                </a:rPr>
                <a:t>гп</a:t>
              </a:r>
              <a:r>
                <a:rPr lang="ru-RU" dirty="0">
                  <a:solidFill>
                    <a:srgbClr val="008000"/>
                  </a:solidFill>
                  <a:latin typeface="Calibri"/>
                </a:rPr>
                <a:t>. </a:t>
              </a:r>
              <a:r>
                <a:rPr lang="ru-RU" dirty="0" err="1">
                  <a:solidFill>
                    <a:srgbClr val="008000"/>
                  </a:solidFill>
                  <a:latin typeface="Calibri"/>
                </a:rPr>
                <a:t>Пойковский</a:t>
              </a:r>
              <a:r>
                <a:rPr lang="ru-RU" dirty="0">
                  <a:solidFill>
                    <a:srgbClr val="008000"/>
                  </a:solidFill>
                  <a:latin typeface="Calibri"/>
                </a:rPr>
                <a:t> </a:t>
              </a: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dirty="0" err="1">
                  <a:solidFill>
                    <a:srgbClr val="008000"/>
                  </a:solidFill>
                  <a:latin typeface="Calibri"/>
                </a:rPr>
                <a:t>Нефтеюганский</a:t>
              </a:r>
              <a:r>
                <a:rPr lang="ru-RU" dirty="0">
                  <a:solidFill>
                    <a:srgbClr val="008000"/>
                  </a:solidFill>
                  <a:latin typeface="Calibri"/>
                </a:rPr>
                <a:t> район, ХМАО-Югра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71800" y="6363675"/>
              <a:ext cx="14173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2000" dirty="0" smtClean="0">
                  <a:solidFill>
                    <a:srgbClr val="003300"/>
                  </a:solidFill>
                  <a:latin typeface="Calibri"/>
                </a:rPr>
                <a:t>201</a:t>
              </a:r>
              <a:r>
                <a:rPr lang="en-US" sz="2000" dirty="0" smtClean="0">
                  <a:solidFill>
                    <a:srgbClr val="003300"/>
                  </a:solidFill>
                  <a:latin typeface="Calibri"/>
                </a:rPr>
                <a:t>2</a:t>
              </a:r>
              <a:r>
                <a:rPr lang="ru-RU" sz="2000" dirty="0" smtClean="0">
                  <a:solidFill>
                    <a:srgbClr val="003300"/>
                  </a:solidFill>
                  <a:latin typeface="Calibri"/>
                </a:rPr>
                <a:t> </a:t>
              </a:r>
              <a:r>
                <a:rPr lang="ru-RU" sz="2000" dirty="0">
                  <a:solidFill>
                    <a:srgbClr val="003300"/>
                  </a:solidFill>
                  <a:latin typeface="Calibri"/>
                </a:rPr>
                <a:t>- </a:t>
              </a:r>
              <a:r>
                <a:rPr lang="ru-RU" sz="2000" dirty="0" smtClean="0">
                  <a:solidFill>
                    <a:srgbClr val="003300"/>
                  </a:solidFill>
                  <a:latin typeface="Calibri"/>
                </a:rPr>
                <a:t>201</a:t>
              </a:r>
              <a:r>
                <a:rPr lang="en-US" sz="2000" dirty="0" smtClean="0">
                  <a:solidFill>
                    <a:srgbClr val="003300"/>
                  </a:solidFill>
                  <a:latin typeface="Calibri"/>
                </a:rPr>
                <a:t>3</a:t>
              </a:r>
              <a:endParaRPr lang="ru-RU" sz="2000" dirty="0">
                <a:solidFill>
                  <a:srgbClr val="003300"/>
                </a:solidFill>
                <a:latin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649" y="260648"/>
            <a:ext cx="79624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НАЙДИ ОБЩИЙ ПРИЗНАК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23850" y="1268413"/>
            <a:ext cx="3741738" cy="5080000"/>
            <a:chOff x="323528" y="1268760"/>
            <a:chExt cx="3741848" cy="5080348"/>
          </a:xfrm>
        </p:grpSpPr>
        <p:pic>
          <p:nvPicPr>
            <p:cNvPr id="223241" name="Picture 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268760"/>
              <a:ext cx="1511300" cy="276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42" name="Picture 3" descr="C:\Users\serega\Desktop\Image411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23728" y="1292070"/>
              <a:ext cx="1810022" cy="181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43" name="Picture 4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92101" y="3512691"/>
              <a:ext cx="2073275" cy="104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44" name="Picture 5" descr="C:\Users\serega\Desktop\%f2%e5%f0%ec%ee%ec%e5%f2%f0.jpg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4378031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45" name="Picture 6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42587" y="4644902"/>
              <a:ext cx="1822789" cy="1704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4643438" y="1412875"/>
            <a:ext cx="4092575" cy="5203825"/>
            <a:chOff x="4644008" y="1412776"/>
            <a:chExt cx="4091689" cy="5203601"/>
          </a:xfrm>
        </p:grpSpPr>
        <p:pic>
          <p:nvPicPr>
            <p:cNvPr id="223237" name="Picture 7" descr="C:\Users\serega\Desktop\779d0ef00447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4008" y="2986905"/>
              <a:ext cx="1642687" cy="191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38" name="Picture 8" descr="C:\Users\serega\Desktop\bad5624cc86e63e5d60645e4f808fc7a_XL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4202" y="1412776"/>
              <a:ext cx="2731495" cy="1775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39" name="Picture 9" descr="C:\Users\serega\Desktop\pic_steklo_predm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01869" y="3874702"/>
              <a:ext cx="1703087" cy="2054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 descr="C:\Users\serega\Desktop\Pharmaceutical_Glass_Tube.jpg"/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/>
            </a:blip>
            <a:srcRect/>
            <a:stretch>
              <a:fillRect/>
            </a:stretch>
          </p:blipFill>
          <p:spPr bwMode="auto">
            <a:xfrm>
              <a:off x="5148064" y="4901877"/>
              <a:ext cx="1714500" cy="1714500"/>
            </a:xfrm>
            <a:prstGeom prst="rect">
              <a:avLst/>
            </a:prstGeom>
            <a:noFill/>
            <a:scene3d>
              <a:camera prst="orthographicFront">
                <a:rot lat="300000" lon="0" rev="0"/>
              </a:camera>
              <a:lightRig rig="threePt" dir="t"/>
            </a:scene3d>
            <a:extLst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8" y="332656"/>
            <a:ext cx="88520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ВЫБЕРИ ПРАВИЛЬНЫЙ ЗНАК</a:t>
            </a:r>
          </a:p>
        </p:txBody>
      </p:sp>
      <p:grpSp>
        <p:nvGrpSpPr>
          <p:cNvPr id="9298" name="Группа 3"/>
          <p:cNvGrpSpPr>
            <a:grpSpLocks/>
          </p:cNvGrpSpPr>
          <p:nvPr/>
        </p:nvGrpSpPr>
        <p:grpSpPr bwMode="auto">
          <a:xfrm>
            <a:off x="1835150" y="1557338"/>
            <a:ext cx="5002213" cy="647700"/>
            <a:chOff x="1331640" y="1484784"/>
            <a:chExt cx="5506094" cy="1004888"/>
          </a:xfrm>
        </p:grpSpPr>
        <p:graphicFrame>
          <p:nvGraphicFramePr>
            <p:cNvPr id="9285" name="Object 69"/>
            <p:cNvGraphicFramePr>
              <a:graphicFrameLocks noChangeAspect="1"/>
            </p:cNvGraphicFramePr>
            <p:nvPr/>
          </p:nvGraphicFramePr>
          <p:xfrm>
            <a:off x="1331640" y="1484784"/>
            <a:ext cx="2066654" cy="893688"/>
          </p:xfrm>
          <a:graphic>
            <a:graphicData uri="http://schemas.openxmlformats.org/presentationml/2006/ole">
              <p:oleObj spid="_x0000_s9417" name="Формула" r:id="rId3" imgW="469696" imgH="203112" progId="Equation.3">
                <p:embed/>
              </p:oleObj>
            </a:graphicData>
          </a:graphic>
        </p:graphicFrame>
        <p:graphicFrame>
          <p:nvGraphicFramePr>
            <p:cNvPr id="9286" name="Object 70"/>
            <p:cNvGraphicFramePr>
              <a:graphicFrameLocks noChangeAspect="1"/>
            </p:cNvGraphicFramePr>
            <p:nvPr/>
          </p:nvGraphicFramePr>
          <p:xfrm>
            <a:off x="5220072" y="1484784"/>
            <a:ext cx="1617662" cy="1004888"/>
          </p:xfrm>
          <a:graphic>
            <a:graphicData uri="http://schemas.openxmlformats.org/presentationml/2006/ole">
              <p:oleObj spid="_x0000_s9418" name="Формула" r:id="rId4" imgW="368300" imgH="228600" progId="Equation.3">
                <p:embed/>
              </p:oleObj>
            </a:graphicData>
          </a:graphic>
        </p:graphicFrame>
      </p:grpSp>
      <p:grpSp>
        <p:nvGrpSpPr>
          <p:cNvPr id="9299" name="Группа 5"/>
          <p:cNvGrpSpPr>
            <a:grpSpLocks/>
          </p:cNvGrpSpPr>
          <p:nvPr/>
        </p:nvGrpSpPr>
        <p:grpSpPr bwMode="auto">
          <a:xfrm>
            <a:off x="1908175" y="2420938"/>
            <a:ext cx="4770438" cy="681037"/>
            <a:chOff x="1907704" y="2420888"/>
            <a:chExt cx="4771611" cy="681799"/>
          </a:xfrm>
        </p:grpSpPr>
        <p:graphicFrame>
          <p:nvGraphicFramePr>
            <p:cNvPr id="9287" name="Object 71"/>
            <p:cNvGraphicFramePr>
              <a:graphicFrameLocks noChangeAspect="1"/>
            </p:cNvGraphicFramePr>
            <p:nvPr/>
          </p:nvGraphicFramePr>
          <p:xfrm>
            <a:off x="1907704" y="2420888"/>
            <a:ext cx="2025757" cy="609791"/>
          </p:xfrm>
          <a:graphic>
            <a:graphicData uri="http://schemas.openxmlformats.org/presentationml/2006/ole">
              <p:oleObj spid="_x0000_s9419" name="Формула" r:id="rId5" imgW="482391" imgH="203112" progId="Equation.3">
                <p:embed/>
              </p:oleObj>
            </a:graphicData>
          </a:graphic>
        </p:graphicFrame>
        <p:graphicFrame>
          <p:nvGraphicFramePr>
            <p:cNvPr id="9288" name="Object 72"/>
            <p:cNvGraphicFramePr>
              <a:graphicFrameLocks noChangeAspect="1"/>
            </p:cNvGraphicFramePr>
            <p:nvPr/>
          </p:nvGraphicFramePr>
          <p:xfrm>
            <a:off x="5508104" y="2492896"/>
            <a:ext cx="1171211" cy="609791"/>
          </p:xfrm>
          <a:graphic>
            <a:graphicData uri="http://schemas.openxmlformats.org/presentationml/2006/ole">
              <p:oleObj spid="_x0000_s9420" name="Формула" r:id="rId6" imgW="279279" imgH="203112" progId="Equation.3">
                <p:embed/>
              </p:oleObj>
            </a:graphicData>
          </a:graphic>
        </p:graphicFrame>
      </p:grpSp>
      <p:grpSp>
        <p:nvGrpSpPr>
          <p:cNvPr id="9300" name="Группа 9"/>
          <p:cNvGrpSpPr>
            <a:grpSpLocks/>
          </p:cNvGrpSpPr>
          <p:nvPr/>
        </p:nvGrpSpPr>
        <p:grpSpPr bwMode="auto">
          <a:xfrm>
            <a:off x="2339975" y="3213100"/>
            <a:ext cx="4635500" cy="609600"/>
            <a:chOff x="2339752" y="3212976"/>
            <a:chExt cx="4636095" cy="609600"/>
          </a:xfrm>
        </p:grpSpPr>
        <p:graphicFrame>
          <p:nvGraphicFramePr>
            <p:cNvPr id="9289" name="Object 73"/>
            <p:cNvGraphicFramePr>
              <a:graphicFrameLocks noChangeAspect="1"/>
            </p:cNvGraphicFramePr>
            <p:nvPr/>
          </p:nvGraphicFramePr>
          <p:xfrm>
            <a:off x="2339752" y="3212976"/>
            <a:ext cx="906463" cy="609600"/>
          </p:xfrm>
          <a:graphic>
            <a:graphicData uri="http://schemas.openxmlformats.org/presentationml/2006/ole">
              <p:oleObj spid="_x0000_s9421" name="Формула" r:id="rId7" imgW="215713" imgH="203024" progId="Equation.3">
                <p:embed/>
              </p:oleObj>
            </a:graphicData>
          </a:graphic>
        </p:graphicFrame>
        <p:graphicFrame>
          <p:nvGraphicFramePr>
            <p:cNvPr id="9290" name="Object 74"/>
            <p:cNvGraphicFramePr>
              <a:graphicFrameLocks noChangeAspect="1"/>
            </p:cNvGraphicFramePr>
            <p:nvPr/>
          </p:nvGraphicFramePr>
          <p:xfrm>
            <a:off x="5220072" y="3284984"/>
            <a:ext cx="1755775" cy="533400"/>
          </p:xfrm>
          <a:graphic>
            <a:graphicData uri="http://schemas.openxmlformats.org/presentationml/2006/ole">
              <p:oleObj spid="_x0000_s9422" name="Формула" r:id="rId8" imgW="418918" imgH="177723" progId="Equation.3">
                <p:embed/>
              </p:oleObj>
            </a:graphicData>
          </a:graphic>
        </p:graphicFrame>
      </p:grpSp>
      <p:grpSp>
        <p:nvGrpSpPr>
          <p:cNvPr id="9301" name="Группа 13"/>
          <p:cNvGrpSpPr>
            <a:grpSpLocks/>
          </p:cNvGrpSpPr>
          <p:nvPr/>
        </p:nvGrpSpPr>
        <p:grpSpPr bwMode="auto">
          <a:xfrm>
            <a:off x="1403350" y="3933825"/>
            <a:ext cx="6705600" cy="1028700"/>
            <a:chOff x="1403648" y="3933056"/>
            <a:chExt cx="6704533" cy="1028700"/>
          </a:xfrm>
        </p:grpSpPr>
        <p:graphicFrame>
          <p:nvGraphicFramePr>
            <p:cNvPr id="9291" name="Object 75"/>
            <p:cNvGraphicFramePr>
              <a:graphicFrameLocks noChangeAspect="1"/>
            </p:cNvGraphicFramePr>
            <p:nvPr/>
          </p:nvGraphicFramePr>
          <p:xfrm>
            <a:off x="1403648" y="4005064"/>
            <a:ext cx="2932112" cy="952500"/>
          </p:xfrm>
          <a:graphic>
            <a:graphicData uri="http://schemas.openxmlformats.org/presentationml/2006/ole">
              <p:oleObj spid="_x0000_s9423" name="Формула" r:id="rId9" imgW="698197" imgH="317362" progId="Equation.3">
                <p:embed/>
              </p:oleObj>
            </a:graphicData>
          </a:graphic>
        </p:graphicFrame>
        <p:graphicFrame>
          <p:nvGraphicFramePr>
            <p:cNvPr id="9292" name="Object 76"/>
            <p:cNvGraphicFramePr>
              <a:graphicFrameLocks noChangeAspect="1"/>
            </p:cNvGraphicFramePr>
            <p:nvPr/>
          </p:nvGraphicFramePr>
          <p:xfrm>
            <a:off x="5076056" y="3933056"/>
            <a:ext cx="3032125" cy="1028700"/>
          </p:xfrm>
          <a:graphic>
            <a:graphicData uri="http://schemas.openxmlformats.org/presentationml/2006/ole">
              <p:oleObj spid="_x0000_s9424" name="Формула" r:id="rId10" imgW="723586" imgH="342751" progId="Equation.3">
                <p:embed/>
              </p:oleObj>
            </a:graphicData>
          </a:graphic>
        </p:graphicFrame>
      </p:grpSp>
      <p:grpSp>
        <p:nvGrpSpPr>
          <p:cNvPr id="9302" name="Группа 18"/>
          <p:cNvGrpSpPr>
            <a:grpSpLocks/>
          </p:cNvGrpSpPr>
          <p:nvPr/>
        </p:nvGrpSpPr>
        <p:grpSpPr bwMode="auto">
          <a:xfrm>
            <a:off x="1651000" y="5229225"/>
            <a:ext cx="5984875" cy="1028700"/>
            <a:chOff x="1723008" y="3933081"/>
            <a:chExt cx="5984875" cy="1028700"/>
          </a:xfrm>
        </p:grpSpPr>
        <p:graphicFrame>
          <p:nvGraphicFramePr>
            <p:cNvPr id="9293" name="Object 77"/>
            <p:cNvGraphicFramePr>
              <a:graphicFrameLocks noChangeAspect="1"/>
            </p:cNvGraphicFramePr>
            <p:nvPr/>
          </p:nvGraphicFramePr>
          <p:xfrm>
            <a:off x="1723008" y="4004519"/>
            <a:ext cx="2292350" cy="952500"/>
          </p:xfrm>
          <a:graphic>
            <a:graphicData uri="http://schemas.openxmlformats.org/presentationml/2006/ole">
              <p:oleObj spid="_x0000_s9425" name="Формула" r:id="rId11" imgW="545626" imgH="317225" progId="Equation.3">
                <p:embed/>
              </p:oleObj>
            </a:graphicData>
          </a:graphic>
        </p:graphicFrame>
        <p:graphicFrame>
          <p:nvGraphicFramePr>
            <p:cNvPr id="9294" name="Object 78"/>
            <p:cNvGraphicFramePr>
              <a:graphicFrameLocks noChangeAspect="1"/>
            </p:cNvGraphicFramePr>
            <p:nvPr/>
          </p:nvGraphicFramePr>
          <p:xfrm>
            <a:off x="5474271" y="3933081"/>
            <a:ext cx="2233612" cy="1028700"/>
          </p:xfrm>
          <a:graphic>
            <a:graphicData uri="http://schemas.openxmlformats.org/presentationml/2006/ole">
              <p:oleObj spid="_x0000_s9426" name="Формула" r:id="rId12" imgW="533169" imgH="342751" progId="Equation.3">
                <p:embed/>
              </p:oleObj>
            </a:graphicData>
          </a:graphic>
        </p:graphicFrame>
      </p:grpSp>
      <p:graphicFrame>
        <p:nvGraphicFramePr>
          <p:cNvPr id="9295" name="Object 7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9427" name="Формула" r:id="rId13" imgW="114151" imgH="215619" progId="Equation.3">
              <p:embed/>
            </p:oleObj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75138" y="1455738"/>
            <a:ext cx="530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&lt;</a:t>
            </a:r>
            <a:endParaRPr lang="ru-RU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81488" y="227647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&lt;</a:t>
            </a:r>
            <a:endParaRPr lang="ru-RU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275138" y="3068638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&gt;</a:t>
            </a:r>
            <a:endParaRPr lang="ru-RU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281488" y="3992563"/>
            <a:ext cx="530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&gt;</a:t>
            </a:r>
            <a:endParaRPr lang="ru-RU" sz="54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275138" y="5229225"/>
            <a:ext cx="5302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libri" pitchFamily="34" charset="0"/>
              </a:rPr>
              <a:t>=</a:t>
            </a:r>
            <a:endParaRPr lang="ru-RU" sz="5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857224" y="1428736"/>
            <a:ext cx="7715272" cy="5054875"/>
            <a:chOff x="714348" y="1428736"/>
            <a:chExt cx="7715272" cy="5054875"/>
          </a:xfrm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714348" y="3929066"/>
              <a:ext cx="4857784" cy="255454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solidFill>
                    <a:srgbClr val="3366FF"/>
                  </a:solidFill>
                  <a:latin typeface="Arial" pitchFamily="34" charset="0"/>
                </a:rPr>
                <a:t>Автомобиль </a:t>
              </a:r>
              <a:r>
                <a:rPr lang="ru-RU" sz="3200" b="1" dirty="0">
                  <a:solidFill>
                    <a:srgbClr val="3366FF"/>
                  </a:solidFill>
                  <a:latin typeface="Arial" pitchFamily="34" charset="0"/>
                </a:rPr>
                <a:t>движется </a:t>
              </a:r>
              <a:endParaRPr lang="ru-RU" sz="3200" b="1" dirty="0" smtClean="0">
                <a:solidFill>
                  <a:srgbClr val="3366FF"/>
                </a:solidFill>
                <a:latin typeface="Arial" pitchFamily="34" charset="0"/>
              </a:endParaRPr>
            </a:p>
            <a:p>
              <a:pPr algn="ctr">
                <a:defRPr/>
              </a:pPr>
              <a:r>
                <a:rPr lang="ru-RU" sz="3200" b="1" dirty="0" smtClean="0">
                  <a:solidFill>
                    <a:srgbClr val="3366FF"/>
                  </a:solidFill>
                  <a:latin typeface="Arial" pitchFamily="34" charset="0"/>
                </a:rPr>
                <a:t>со скоростью </a:t>
              </a:r>
              <a:r>
                <a:rPr lang="ru-RU" sz="3200" b="1" dirty="0">
                  <a:solidFill>
                    <a:srgbClr val="3366FF"/>
                  </a:solidFill>
                  <a:latin typeface="Arial" pitchFamily="34" charset="0"/>
                </a:rPr>
                <a:t>36 км/ч.</a:t>
              </a:r>
            </a:p>
            <a:p>
              <a:pPr algn="ctr">
                <a:defRPr/>
              </a:pPr>
              <a:r>
                <a:rPr lang="ru-RU" sz="3200" b="1" dirty="0" smtClean="0">
                  <a:solidFill>
                    <a:srgbClr val="3366FF"/>
                  </a:solidFill>
                  <a:latin typeface="Arial" pitchFamily="34" charset="0"/>
                </a:rPr>
                <a:t> Выразите эту </a:t>
              </a:r>
            </a:p>
            <a:p>
              <a:pPr algn="ctr">
                <a:defRPr/>
              </a:pPr>
              <a:r>
                <a:rPr lang="ru-RU" sz="3200" b="1" dirty="0" smtClean="0">
                  <a:solidFill>
                    <a:srgbClr val="3366FF"/>
                  </a:solidFill>
                  <a:latin typeface="Arial" pitchFamily="34" charset="0"/>
                </a:rPr>
                <a:t>скорость в </a:t>
              </a:r>
              <a:r>
                <a:rPr lang="ru-RU" sz="3200" b="1" dirty="0">
                  <a:solidFill>
                    <a:srgbClr val="3366FF"/>
                  </a:solidFill>
                  <a:latin typeface="Arial" pitchFamily="34" charset="0"/>
                </a:rPr>
                <a:t>м/с. </a:t>
              </a:r>
            </a:p>
            <a:p>
              <a:pPr algn="ctr" eaLnBrk="0" hangingPunct="0">
                <a:defRPr/>
              </a:pP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  <p:pic>
          <p:nvPicPr>
            <p:cNvPr id="10" name="Рисунок 9" descr="C:\Users\serega\Desktop\Avtomobili-1680x1050.jpg"/>
            <p:cNvPicPr/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8992" y="1428736"/>
              <a:ext cx="5000628" cy="2428892"/>
            </a:xfrm>
            <a:prstGeom prst="rect">
              <a:avLst/>
            </a:prstGeom>
            <a:noFill/>
          </p:spPr>
        </p:pic>
      </p:grpSp>
      <p:sp>
        <p:nvSpPr>
          <p:cNvPr id="17" name="Прямоугольник 16"/>
          <p:cNvSpPr/>
          <p:nvPr/>
        </p:nvSpPr>
        <p:spPr>
          <a:xfrm>
            <a:off x="2071670" y="357166"/>
            <a:ext cx="4533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</a:rPr>
              <a:t>РЕШИ ЗАДАЧУ</a:t>
            </a:r>
            <a:endParaRPr kumimoji="0" lang="ru-RU" sz="5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serega\Desktop\0_6fc43_57e992c0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9322" y="1285860"/>
            <a:ext cx="2957741" cy="311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erega\Desktop\dolphin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57223" y="4429132"/>
            <a:ext cx="4543501" cy="215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00100" y="2071678"/>
            <a:ext cx="5214974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3366FF"/>
                </a:solidFill>
                <a:latin typeface="Arial" pitchFamily="34" charset="0"/>
              </a:rPr>
              <a:t>Скорость зайца 15 м/с,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3366FF"/>
                </a:solidFill>
                <a:latin typeface="Arial" pitchFamily="34" charset="0"/>
              </a:rPr>
              <a:t>а дельфина 72 км/ч.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3366FF"/>
                </a:solidFill>
                <a:latin typeface="Arial" pitchFamily="34" charset="0"/>
              </a:rPr>
              <a:t>Кто из них имеет большую скорость?</a:t>
            </a:r>
          </a:p>
          <a:p>
            <a:pPr algn="ctr" eaLnBrk="0" hangingPunct="0">
              <a:defRPr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357166"/>
            <a:ext cx="4533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</a:rPr>
              <a:t>РЕШИ ЗАДАЧУ</a:t>
            </a:r>
            <a:endParaRPr kumimoji="0" lang="ru-RU" sz="5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7686" y="1643050"/>
            <a:ext cx="4546198" cy="312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24" y="3857628"/>
            <a:ext cx="4857784" cy="25545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ru-RU" sz="3200" b="1" dirty="0" smtClean="0">
                <a:solidFill>
                  <a:srgbClr val="3366FF"/>
                </a:solidFill>
                <a:latin typeface="Arial" pitchFamily="34" charset="0"/>
              </a:rPr>
              <a:t>Вычислите среднюю скорость лыжника, </a:t>
            </a:r>
          </a:p>
          <a:p>
            <a:pPr lvl="0" algn="ctr">
              <a:defRPr/>
            </a:pPr>
            <a:r>
              <a:rPr lang="ru-RU" sz="3200" b="1" dirty="0" smtClean="0">
                <a:solidFill>
                  <a:srgbClr val="3366FF"/>
                </a:solidFill>
                <a:latin typeface="Arial" pitchFamily="34" charset="0"/>
              </a:rPr>
              <a:t>прошедшего путь в </a:t>
            </a:r>
            <a:endParaRPr lang="en-US" sz="3200" b="1" dirty="0" smtClean="0">
              <a:solidFill>
                <a:srgbClr val="3366FF"/>
              </a:solidFill>
              <a:latin typeface="Arial" pitchFamily="34" charset="0"/>
            </a:endParaRPr>
          </a:p>
          <a:p>
            <a:pPr lvl="0" algn="ctr">
              <a:defRPr/>
            </a:pPr>
            <a:r>
              <a:rPr lang="ru-RU" sz="3200" b="1" dirty="0" smtClean="0">
                <a:solidFill>
                  <a:srgbClr val="3366FF"/>
                </a:solidFill>
                <a:latin typeface="Arial" pitchFamily="34" charset="0"/>
              </a:rPr>
              <a:t>20 км за 4 ч.</a:t>
            </a:r>
          </a:p>
          <a:p>
            <a:pPr algn="ctr" eaLnBrk="0" hangingPunct="0">
              <a:defRPr/>
            </a:pP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357166"/>
            <a:ext cx="4533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</a:rPr>
              <a:t>РЕШИ ЗАДАЧУ</a:t>
            </a:r>
            <a:endParaRPr kumimoji="0" lang="ru-RU" sz="5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714488"/>
            <a:ext cx="6357950" cy="47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4282" y="1571612"/>
            <a:ext cx="54916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669900"/>
                </a:solidFill>
              </a:rPr>
              <a:t>Картофелина массой 59 г </a:t>
            </a:r>
          </a:p>
          <a:p>
            <a:pPr algn="ctr"/>
            <a:r>
              <a:rPr lang="ru-RU" sz="3200" b="1" dirty="0">
                <a:solidFill>
                  <a:srgbClr val="669900"/>
                </a:solidFill>
              </a:rPr>
              <a:t>имеет </a:t>
            </a:r>
            <a:r>
              <a:rPr lang="ru-RU" sz="3200" b="1" dirty="0" smtClean="0">
                <a:solidFill>
                  <a:srgbClr val="669900"/>
                </a:solidFill>
              </a:rPr>
              <a:t>объём </a:t>
            </a:r>
            <a:r>
              <a:rPr lang="ru-RU" sz="3200" b="1" dirty="0">
                <a:solidFill>
                  <a:srgbClr val="669900"/>
                </a:solidFill>
              </a:rPr>
              <a:t>50 см</a:t>
            </a:r>
            <a:r>
              <a:rPr lang="ru-RU" sz="3200" b="1" baseline="30000" dirty="0">
                <a:solidFill>
                  <a:srgbClr val="669900"/>
                </a:solidFill>
              </a:rPr>
              <a:t>3</a:t>
            </a:r>
            <a:r>
              <a:rPr lang="ru-RU" sz="3200" b="1" dirty="0">
                <a:solidFill>
                  <a:srgbClr val="669900"/>
                </a:solidFill>
              </a:rPr>
              <a:t>.</a:t>
            </a:r>
          </a:p>
          <a:p>
            <a:pPr algn="ctr"/>
            <a:r>
              <a:rPr lang="ru-RU" sz="3200" b="1" dirty="0">
                <a:solidFill>
                  <a:srgbClr val="669900"/>
                </a:solidFill>
              </a:rPr>
              <a:t>Определите плотность </a:t>
            </a:r>
          </a:p>
          <a:p>
            <a:pPr algn="ctr"/>
            <a:r>
              <a:rPr lang="ru-RU" sz="3200" b="1" dirty="0">
                <a:solidFill>
                  <a:srgbClr val="669900"/>
                </a:solidFill>
              </a:rPr>
              <a:t>картофеля и выразите </a:t>
            </a:r>
          </a:p>
          <a:p>
            <a:pPr algn="ctr"/>
            <a:r>
              <a:rPr lang="ru-RU" sz="3200" b="1" dirty="0" smtClean="0">
                <a:solidFill>
                  <a:srgbClr val="669900"/>
                </a:solidFill>
              </a:rPr>
              <a:t>её </a:t>
            </a:r>
            <a:r>
              <a:rPr lang="ru-RU" sz="3200" b="1" dirty="0">
                <a:solidFill>
                  <a:srgbClr val="669900"/>
                </a:solidFill>
              </a:rPr>
              <a:t>в кг/м</a:t>
            </a:r>
            <a:r>
              <a:rPr lang="ru-RU" sz="3200" b="1" baseline="30000" dirty="0">
                <a:solidFill>
                  <a:srgbClr val="669900"/>
                </a:solidFill>
              </a:rPr>
              <a:t>3</a:t>
            </a:r>
            <a:r>
              <a:rPr lang="ru-RU" sz="3200" b="1" dirty="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71670" y="357166"/>
            <a:ext cx="45336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</a:rPr>
              <a:t>РЕШИ ЗАДАЧУ</a:t>
            </a:r>
            <a:endParaRPr kumimoji="0" lang="ru-RU" sz="54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05038"/>
            <a:ext cx="2571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9379" name="Picture 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341438"/>
            <a:ext cx="6011863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9380" name="WordArt 8" descr="Почтовая бумага"/>
          <p:cNvSpPr>
            <a:spLocks noChangeArrowheads="1" noChangeShapeType="1" noTextEdit="1"/>
          </p:cNvSpPr>
          <p:nvPr/>
        </p:nvSpPr>
        <p:spPr bwMode="auto">
          <a:xfrm>
            <a:off x="6218237" y="1921767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>
                <a:ln w="38100">
                  <a:solidFill>
                    <a:srgbClr val="996633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43768" y="785794"/>
            <a:ext cx="86414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99663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</a:t>
            </a:r>
            <a:endParaRPr lang="ru-RU" sz="8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99663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6"/>
          <p:cNvSpPr txBox="1">
            <a:spLocks noChangeArrowheads="1"/>
          </p:cNvSpPr>
          <p:nvPr/>
        </p:nvSpPr>
        <p:spPr bwMode="auto">
          <a:xfrm rot="-627579">
            <a:off x="1547813" y="0"/>
            <a:ext cx="15128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 dirty="0">
                <a:solidFill>
                  <a:srgbClr val="006699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231427" name="Text Box 7"/>
          <p:cNvSpPr txBox="1">
            <a:spLocks noChangeArrowheads="1"/>
          </p:cNvSpPr>
          <p:nvPr/>
        </p:nvSpPr>
        <p:spPr bwMode="auto">
          <a:xfrm rot="-1590018">
            <a:off x="6732588" y="3429000"/>
            <a:ext cx="241141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i="1" dirty="0">
                <a:solidFill>
                  <a:srgbClr val="CC6600"/>
                </a:solidFill>
                <a:latin typeface="Garamond" pitchFamily="18" charset="0"/>
              </a:rPr>
              <a:t>ИК</a:t>
            </a:r>
          </a:p>
        </p:txBody>
      </p:sp>
      <p:sp>
        <p:nvSpPr>
          <p:cNvPr id="231428" name="Line 14"/>
          <p:cNvSpPr>
            <a:spLocks noChangeShapeType="1"/>
          </p:cNvSpPr>
          <p:nvPr/>
        </p:nvSpPr>
        <p:spPr bwMode="auto">
          <a:xfrm flipV="1">
            <a:off x="1116013" y="549275"/>
            <a:ext cx="2232025" cy="431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1429" name="WordArt 15"/>
          <p:cNvSpPr>
            <a:spLocks noChangeArrowheads="1" noChangeShapeType="1" noTextEdit="1"/>
          </p:cNvSpPr>
          <p:nvPr/>
        </p:nvSpPr>
        <p:spPr bwMode="auto">
          <a:xfrm flipV="1">
            <a:off x="7019925" y="188913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31430" name="WordArt 16"/>
          <p:cNvSpPr>
            <a:spLocks noChangeArrowheads="1" noChangeShapeType="1" noTextEdit="1"/>
          </p:cNvSpPr>
          <p:nvPr/>
        </p:nvSpPr>
        <p:spPr bwMode="auto">
          <a:xfrm>
            <a:off x="3276600" y="4868863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</a:p>
        </p:txBody>
      </p:sp>
      <p:pic>
        <p:nvPicPr>
          <p:cNvPr id="231431" name="Picture 17" descr="чер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060575"/>
            <a:ext cx="309245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32" name="Picture 18" descr="дверь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620713"/>
            <a:ext cx="24860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4"/>
          <p:cNvSpPr txBox="1">
            <a:spLocks noChangeArrowheads="1"/>
          </p:cNvSpPr>
          <p:nvPr/>
        </p:nvSpPr>
        <p:spPr bwMode="auto">
          <a:xfrm>
            <a:off x="1547813" y="908050"/>
            <a:ext cx="5645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</a:rPr>
              <a:t>ЧЕТВЕРИК</a:t>
            </a:r>
          </a:p>
        </p:txBody>
      </p:sp>
      <p:sp>
        <p:nvSpPr>
          <p:cNvPr id="232450" name="Text Box 5"/>
          <p:cNvSpPr txBox="1">
            <a:spLocks noChangeArrowheads="1"/>
          </p:cNvSpPr>
          <p:nvPr/>
        </p:nvSpPr>
        <p:spPr bwMode="auto">
          <a:xfrm>
            <a:off x="900113" y="2636838"/>
            <a:ext cx="68468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   Мера </a:t>
            </a:r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объёма</a:t>
            </a:r>
            <a:r>
              <a:rPr lang="en-US" sz="3600" b="1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жидких</a:t>
            </a:r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 и </a:t>
            </a:r>
            <a:endParaRPr lang="en-US" sz="3600" b="1">
              <a:solidFill>
                <a:srgbClr val="000000"/>
              </a:solidFill>
              <a:latin typeface="Arial Black" pitchFamily="34" charset="0"/>
            </a:endParaRPr>
          </a:p>
          <a:p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    </a:t>
            </a:r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сыпучих тел, </a:t>
            </a:r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равная</a:t>
            </a:r>
          </a:p>
          <a:p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               </a:t>
            </a:r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26,24 л</a:t>
            </a:r>
          </a:p>
        </p:txBody>
      </p:sp>
      <p:sp>
        <p:nvSpPr>
          <p:cNvPr id="232451" name="Text Box 6"/>
          <p:cNvSpPr txBox="1">
            <a:spLocks noChangeArrowheads="1"/>
          </p:cNvSpPr>
          <p:nvPr/>
        </p:nvSpPr>
        <p:spPr bwMode="auto">
          <a:xfrm>
            <a:off x="2411413" y="5084763"/>
            <a:ext cx="4086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660066"/>
                </a:solidFill>
                <a:latin typeface="Times New Roman" pitchFamily="18" charset="0"/>
              </a:rPr>
              <a:t>«Четверик ржи»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4" descr="фрукты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484313"/>
            <a:ext cx="6696075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7571" name="WordArt 5"/>
          <p:cNvSpPr>
            <a:spLocks noChangeArrowheads="1" noChangeShapeType="1" noTextEdit="1"/>
          </p:cNvSpPr>
          <p:nvPr/>
        </p:nvSpPr>
        <p:spPr bwMode="auto">
          <a:xfrm flipV="1">
            <a:off x="7451725" y="188913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996633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37572" name="WordArt 6"/>
          <p:cNvSpPr>
            <a:spLocks noChangeArrowheads="1" noChangeShapeType="1" noTextEdit="1"/>
          </p:cNvSpPr>
          <p:nvPr/>
        </p:nvSpPr>
        <p:spPr bwMode="auto">
          <a:xfrm>
            <a:off x="3276600" y="260350"/>
            <a:ext cx="2971800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Monotype Corsiva"/>
              </a:rPr>
              <a:t>К = Н</a:t>
            </a:r>
          </a:p>
        </p:txBody>
      </p:sp>
      <p:sp>
        <p:nvSpPr>
          <p:cNvPr id="237573" name="WordArt 7"/>
          <p:cNvSpPr>
            <a:spLocks noChangeArrowheads="1" noChangeShapeType="1" noTextEdit="1"/>
          </p:cNvSpPr>
          <p:nvPr/>
        </p:nvSpPr>
        <p:spPr bwMode="auto">
          <a:xfrm rot="-747568">
            <a:off x="611188" y="908050"/>
            <a:ext cx="1944687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Р</a:t>
            </a:r>
          </a:p>
        </p:txBody>
      </p:sp>
      <p:sp>
        <p:nvSpPr>
          <p:cNvPr id="237574" name="Line 8"/>
          <p:cNvSpPr>
            <a:spLocks noChangeShapeType="1"/>
          </p:cNvSpPr>
          <p:nvPr/>
        </p:nvSpPr>
        <p:spPr bwMode="auto">
          <a:xfrm flipV="1">
            <a:off x="323850" y="981075"/>
            <a:ext cx="2519363" cy="10795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969" y="404664"/>
            <a:ext cx="7151766" cy="280076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Один за всех,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399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все за одного!</a:t>
            </a:r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3230563"/>
            <a:ext cx="2667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ext Box 4"/>
          <p:cNvSpPr txBox="1">
            <a:spLocks noChangeArrowheads="1"/>
          </p:cNvSpPr>
          <p:nvPr/>
        </p:nvSpPr>
        <p:spPr bwMode="auto">
          <a:xfrm>
            <a:off x="2700338" y="404813"/>
            <a:ext cx="3019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</a:rPr>
              <a:t>ФУНТ</a:t>
            </a:r>
          </a:p>
        </p:txBody>
      </p:sp>
      <p:sp>
        <p:nvSpPr>
          <p:cNvPr id="238594" name="Text Box 5"/>
          <p:cNvSpPr txBox="1">
            <a:spLocks noChangeArrowheads="1"/>
          </p:cNvSpPr>
          <p:nvPr/>
        </p:nvSpPr>
        <p:spPr bwMode="auto">
          <a:xfrm>
            <a:off x="1600200" y="33766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8595" name="Rectangle 6"/>
          <p:cNvSpPr>
            <a:spLocks noChangeArrowheads="1"/>
          </p:cNvSpPr>
          <p:nvPr/>
        </p:nvSpPr>
        <p:spPr bwMode="auto">
          <a:xfrm>
            <a:off x="1042988" y="1989138"/>
            <a:ext cx="7367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Мера массы </a:t>
            </a:r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(веса),</a:t>
            </a:r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 равная </a:t>
            </a:r>
          </a:p>
          <a:p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          0, 40951241 кг</a:t>
            </a:r>
            <a:endParaRPr lang="ru-RU" sz="3600" b="1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38596" name="Text Box 7"/>
          <p:cNvSpPr txBox="1">
            <a:spLocks noChangeArrowheads="1"/>
          </p:cNvSpPr>
          <p:nvPr/>
        </p:nvSpPr>
        <p:spPr bwMode="auto">
          <a:xfrm>
            <a:off x="1908175" y="5516563"/>
            <a:ext cx="47529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660066"/>
                </a:solidFill>
                <a:latin typeface="Times New Roman" pitchFamily="18" charset="0"/>
              </a:rPr>
              <a:t>«Почём фунт лиха»</a:t>
            </a:r>
          </a:p>
        </p:txBody>
      </p:sp>
      <p:sp>
        <p:nvSpPr>
          <p:cNvPr id="238597" name="Rectangle 8"/>
          <p:cNvSpPr>
            <a:spLocks noChangeArrowheads="1"/>
          </p:cNvSpPr>
          <p:nvPr/>
        </p:nvSpPr>
        <p:spPr bwMode="auto">
          <a:xfrm>
            <a:off x="468313" y="3287713"/>
            <a:ext cx="7256462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620838" algn="ctr"/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Так во всем ведется мире –</a:t>
            </a:r>
          </a:p>
          <a:p>
            <a:pPr indent="1620838" algn="ctr"/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отливают в граммах гири.</a:t>
            </a:r>
          </a:p>
          <a:p>
            <a:pPr indent="1620838" algn="ctr"/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Перевод и прост и прям:</a:t>
            </a:r>
          </a:p>
          <a:p>
            <a:pPr indent="1620838" algn="ctr"/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четверть фунта </a:t>
            </a:r>
            <a:r>
              <a:rPr lang="en-US" sz="2800" b="1">
                <a:solidFill>
                  <a:srgbClr val="008000"/>
                </a:solidFill>
                <a:latin typeface="Tahoma" pitchFamily="34" charset="0"/>
              </a:rPr>
              <a:t>–</a:t>
            </a:r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 сотня </a:t>
            </a:r>
            <a:r>
              <a:rPr lang="en-US" sz="2800" b="1">
                <a:solidFill>
                  <a:srgbClr val="008000"/>
                </a:solidFill>
                <a:latin typeface="Tahoma" pitchFamily="34" charset="0"/>
              </a:rPr>
              <a:t>     </a:t>
            </a:r>
          </a:p>
          <a:p>
            <a:pPr indent="1620838" algn="ctr"/>
            <a:r>
              <a:rPr lang="ru-RU" sz="2800" b="1">
                <a:solidFill>
                  <a:srgbClr val="008000"/>
                </a:solidFill>
                <a:latin typeface="Tahoma" pitchFamily="34" charset="0"/>
              </a:rPr>
              <a:t>грамм.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1283" name="Формула" r:id="rId3" imgW="114151" imgH="215619" progId="Equation.3">
              <p:embed/>
            </p:oleObj>
          </a:graphicData>
        </a:graphic>
      </p:graphicFrame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539750" y="2349500"/>
            <a:ext cx="1743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600" b="1">
                <a:solidFill>
                  <a:srgbClr val="CC0000"/>
                </a:solidFill>
                <a:latin typeface="Times New Roman" pitchFamily="18" charset="0"/>
              </a:rPr>
              <a:t>А</a:t>
            </a:r>
            <a:r>
              <a:rPr lang="en-US" sz="9600" b="1">
                <a:solidFill>
                  <a:srgbClr val="CC0000"/>
                </a:solidFill>
                <a:latin typeface="Times New Roman" pitchFamily="18" charset="0"/>
              </a:rPr>
              <a:t>u</a:t>
            </a:r>
            <a:endParaRPr lang="ru-RU" sz="9600" b="1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2555875" y="2565400"/>
            <a:ext cx="692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79</a:t>
            </a:r>
            <a:endParaRPr lang="ru-RU" sz="4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2195513" y="3429000"/>
            <a:ext cx="1581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196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,</a:t>
            </a:r>
            <a:r>
              <a:rPr lang="en-US" sz="4000" b="1">
                <a:solidFill>
                  <a:srgbClr val="000000"/>
                </a:solidFill>
                <a:latin typeface="Times New Roman" pitchFamily="18" charset="0"/>
              </a:rPr>
              <a:t>97</a:t>
            </a:r>
            <a:endParaRPr lang="ru-RU" sz="4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395288" y="2420938"/>
            <a:ext cx="0" cy="1727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V="1">
            <a:off x="395288" y="2420938"/>
            <a:ext cx="345598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851275" y="2420938"/>
            <a:ext cx="0" cy="17287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395288" y="4149725"/>
            <a:ext cx="345598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WordArt 20"/>
          <p:cNvSpPr>
            <a:spLocks noChangeArrowheads="1" noChangeShapeType="1" noTextEdit="1"/>
          </p:cNvSpPr>
          <p:nvPr/>
        </p:nvSpPr>
        <p:spPr bwMode="auto">
          <a:xfrm flipV="1">
            <a:off x="2916238" y="476250"/>
            <a:ext cx="1008062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1281" name="WordArt 22"/>
          <p:cNvSpPr>
            <a:spLocks noChangeArrowheads="1" noChangeShapeType="1" noTextEdit="1"/>
          </p:cNvSpPr>
          <p:nvPr/>
        </p:nvSpPr>
        <p:spPr bwMode="auto">
          <a:xfrm>
            <a:off x="3924300" y="4724400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156325" y="981075"/>
            <a:ext cx="1065213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9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Т</a:t>
            </a:r>
          </a:p>
        </p:txBody>
      </p:sp>
      <p:sp>
        <p:nvSpPr>
          <p:cNvPr id="11283" name="Line 24"/>
          <p:cNvSpPr>
            <a:spLocks noChangeShapeType="1"/>
          </p:cNvSpPr>
          <p:nvPr/>
        </p:nvSpPr>
        <p:spPr bwMode="auto">
          <a:xfrm flipV="1">
            <a:off x="5795963" y="1557338"/>
            <a:ext cx="1800225" cy="4318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84" name="Picture 25" descr="зонтик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2420938"/>
            <a:ext cx="38004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WordArt 26"/>
          <p:cNvSpPr>
            <a:spLocks noChangeArrowheads="1" noChangeShapeType="1" noTextEdit="1"/>
          </p:cNvSpPr>
          <p:nvPr/>
        </p:nvSpPr>
        <p:spPr bwMode="auto">
          <a:xfrm>
            <a:off x="3924300" y="4724400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1286" name="WordArt 27"/>
          <p:cNvSpPr>
            <a:spLocks noChangeArrowheads="1" noChangeShapeType="1" noTextEdit="1"/>
          </p:cNvSpPr>
          <p:nvPr/>
        </p:nvSpPr>
        <p:spPr bwMode="auto">
          <a:xfrm>
            <a:off x="5003800" y="4724400"/>
            <a:ext cx="1008063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,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33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ext Box 4"/>
          <p:cNvSpPr txBox="1">
            <a:spLocks noChangeArrowheads="1"/>
          </p:cNvSpPr>
          <p:nvPr/>
        </p:nvSpPr>
        <p:spPr bwMode="auto">
          <a:xfrm>
            <a:off x="1835150" y="765175"/>
            <a:ext cx="58245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 i="1">
                <a:solidFill>
                  <a:srgbClr val="FF0000"/>
                </a:solidFill>
              </a:rPr>
              <a:t>ЗОЛОТНИК</a:t>
            </a:r>
          </a:p>
        </p:txBody>
      </p:sp>
      <p:sp>
        <p:nvSpPr>
          <p:cNvPr id="241666" name="Rectangle 5"/>
          <p:cNvSpPr>
            <a:spLocks noChangeArrowheads="1"/>
          </p:cNvSpPr>
          <p:nvPr/>
        </p:nvSpPr>
        <p:spPr bwMode="auto">
          <a:xfrm>
            <a:off x="971550" y="2565400"/>
            <a:ext cx="7489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Мера массы </a:t>
            </a:r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(веса),</a:t>
            </a:r>
            <a:r>
              <a:rPr lang="ru-RU" sz="3600" b="1">
                <a:solidFill>
                  <a:srgbClr val="000000"/>
                </a:solidFill>
                <a:latin typeface="Arial Black" pitchFamily="34" charset="0"/>
              </a:rPr>
              <a:t> равная         </a:t>
            </a:r>
          </a:p>
          <a:p>
            <a:r>
              <a:rPr lang="ru-RU" sz="3600" b="1">
                <a:solidFill>
                  <a:srgbClr val="0000FF"/>
                </a:solidFill>
                <a:latin typeface="Arial Black" pitchFamily="34" charset="0"/>
              </a:rPr>
              <a:t>                4,266 г</a:t>
            </a:r>
          </a:p>
        </p:txBody>
      </p:sp>
      <p:sp>
        <p:nvSpPr>
          <p:cNvPr id="241667" name="Text Box 6"/>
          <p:cNvSpPr txBox="1">
            <a:spLocks noChangeArrowheads="1"/>
          </p:cNvSpPr>
          <p:nvPr/>
        </p:nvSpPr>
        <p:spPr bwMode="auto">
          <a:xfrm>
            <a:off x="1547813" y="4149725"/>
            <a:ext cx="60594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660066"/>
                </a:solidFill>
                <a:latin typeface="Times New Roman" pitchFamily="18" charset="0"/>
              </a:rPr>
              <a:t>«Мал золотник, да дорог»</a:t>
            </a:r>
          </a:p>
        </p:txBody>
      </p:sp>
      <p:sp>
        <p:nvSpPr>
          <p:cNvPr id="241668" name="Rectangle 7"/>
          <p:cNvSpPr>
            <a:spLocks noChangeArrowheads="1"/>
          </p:cNvSpPr>
          <p:nvPr/>
        </p:nvSpPr>
        <p:spPr bwMode="auto">
          <a:xfrm>
            <a:off x="900113" y="4868863"/>
            <a:ext cx="7478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 b="1" i="1">
                <a:solidFill>
                  <a:srgbClr val="660066"/>
                </a:solidFill>
                <a:latin typeface="Times New Roman" pitchFamily="18" charset="0"/>
              </a:rPr>
              <a:t>«Слава приходит золотниками,</a:t>
            </a:r>
          </a:p>
          <a:p>
            <a:r>
              <a:rPr lang="ru-RU" sz="4000" b="1" i="1">
                <a:solidFill>
                  <a:srgbClr val="660066"/>
                </a:solidFill>
                <a:latin typeface="Times New Roman" pitchFamily="18" charset="0"/>
              </a:rPr>
              <a:t>           а уходит рублями»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85728"/>
            <a:ext cx="57900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ОТГАДАЙ ЗАГАДКУ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0034" y="1571612"/>
            <a:ext cx="40846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Две сестры качались,</a:t>
            </a:r>
          </a:p>
          <a:p>
            <a:pPr algn="ctr"/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Правды добивались, </a:t>
            </a:r>
          </a:p>
          <a:p>
            <a:pPr algn="ctr"/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когда добились, </a:t>
            </a:r>
          </a:p>
          <a:p>
            <a:pPr algn="ctr"/>
            <a:r>
              <a:rPr lang="ru-RU" sz="2800" b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 остановились.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714876" y="4357694"/>
            <a:ext cx="33393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Всем поведает,</a:t>
            </a:r>
          </a:p>
          <a:p>
            <a:pPr algn="ctr"/>
            <a:r>
              <a:rPr lang="ru-RU" sz="2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Хоть и без языка.</a:t>
            </a:r>
          </a:p>
          <a:p>
            <a:pPr algn="ctr"/>
            <a:r>
              <a:rPr lang="ru-RU" sz="2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Когда будет ясно,</a:t>
            </a:r>
          </a:p>
          <a:p>
            <a:pPr algn="ctr"/>
            <a:r>
              <a:rPr lang="ru-RU" sz="28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когда – облака.</a:t>
            </a:r>
            <a:endParaRPr lang="ru-RU" sz="2800" b="1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3108" name="Picture 4" descr="C:\Users\serega\Desktop\133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333752"/>
            <a:ext cx="2643186" cy="3524248"/>
          </a:xfrm>
          <a:prstGeom prst="rect">
            <a:avLst/>
          </a:prstGeom>
          <a:noFill/>
        </p:spPr>
      </p:pic>
      <p:pic>
        <p:nvPicPr>
          <p:cNvPr id="303109" name="Picture 5" descr="C:\Users\serega\Desktop\3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142984"/>
            <a:ext cx="3162300" cy="2952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66973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БЕЗ МУКИ НЕТ НАУКИ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428860" y="1857364"/>
            <a:ext cx="4429156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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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596" y="2214554"/>
            <a:ext cx="18223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НАЧАЛО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500298" y="4714884"/>
            <a:ext cx="4429156" cy="1714512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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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</a:t>
            </a:r>
            <a:r>
              <a:rPr kumimoji="0" lang="ru-RU" sz="10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34" y="5072074"/>
            <a:ext cx="1544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КОНЕЦ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УРОКА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" name="Picture 5" descr="j0213505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7922016">
            <a:off x="6142245" y="2951343"/>
            <a:ext cx="2886075" cy="15954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804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ФИЗИЧЕСКАЯ ПРОЩАЛЬНАЯ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57158" y="1285860"/>
            <a:ext cx="5230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нашем классе становится тихо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Уж окончен физический бал …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Загадали загадки мы лихо,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Победил тот, кто всё отгадал.</a:t>
            </a:r>
            <a:endParaRPr lang="ru-RU" sz="2400" b="1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034" y="3071810"/>
            <a:ext cx="50031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Траектория наших движений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бесконечную даль уведёт,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родимой Земли притяженье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Нас удержит, поможет, спасёт.</a:t>
            </a:r>
            <a:endParaRPr lang="ru-RU" sz="2400" b="1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71472" y="4786322"/>
            <a:ext cx="422840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Расстаёмся, друзья,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в душе осталась школа,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Дружбы трепетной свет</a:t>
            </a:r>
          </a:p>
          <a:p>
            <a:pPr algn="ctr"/>
            <a:r>
              <a:rPr lang="ru-RU" sz="24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ближайшие двести лет.</a:t>
            </a:r>
          </a:p>
          <a:p>
            <a:pPr algn="ctr"/>
            <a:endParaRPr lang="ru-RU" sz="2400" b="1" dirty="0">
              <a:solidFill>
                <a:srgbClr val="3366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429124" y="1643050"/>
            <a:ext cx="4471779" cy="4494198"/>
            <a:chOff x="4410179" y="1277418"/>
            <a:chExt cx="4471779" cy="4494198"/>
          </a:xfrm>
        </p:grpSpPr>
        <p:pic>
          <p:nvPicPr>
            <p:cNvPr id="304130" name="Picture 2" descr="C:\Users\serega\Desktop\flower_006.g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19621970">
              <a:off x="4410179" y="1277418"/>
              <a:ext cx="3502183" cy="3067175"/>
            </a:xfrm>
            <a:prstGeom prst="rect">
              <a:avLst/>
            </a:prstGeom>
            <a:noFill/>
          </p:spPr>
        </p:pic>
        <p:pic>
          <p:nvPicPr>
            <p:cNvPr id="10" name="Picture 2" descr="C:\Users\serega\Desktop\flower_006.g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21382655">
              <a:off x="5379775" y="1964935"/>
              <a:ext cx="3502183" cy="3067175"/>
            </a:xfrm>
            <a:prstGeom prst="rect">
              <a:avLst/>
            </a:prstGeom>
            <a:noFill/>
          </p:spPr>
        </p:pic>
        <p:pic>
          <p:nvPicPr>
            <p:cNvPr id="11" name="Picture 2" descr="C:\Users\serega\Desktop\flower_006.gif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 rot="760897">
              <a:off x="5347861" y="2704441"/>
              <a:ext cx="3502183" cy="30671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1196975"/>
            <a:ext cx="42513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180528" y="692696"/>
            <a:ext cx="5123070" cy="14465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СПАСИБО</a:t>
            </a:r>
            <a:r>
              <a:rPr lang="ru-RU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86818" y="2142000"/>
            <a:ext cx="152426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solidFill>
                  <a:srgbClr val="00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52034" y="4402732"/>
            <a:ext cx="5121210" cy="144655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spc="50" dirty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РАБОТУ!!!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785794"/>
            <a:ext cx="3231099" cy="38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erega\Desktop\незнайка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285728"/>
            <a:ext cx="2928958" cy="357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57224" y="5429264"/>
            <a:ext cx="7653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«Стою на крыше, всех труб выше»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302" y="384625"/>
            <a:ext cx="73489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ФИЗИЧЕСКИЕ  ЯВЛЕНИЯ</a:t>
            </a:r>
          </a:p>
        </p:txBody>
      </p:sp>
      <p:sp>
        <p:nvSpPr>
          <p:cNvPr id="214019" name="TextBox 2"/>
          <p:cNvSpPr txBox="1">
            <a:spLocks noChangeArrowheads="1"/>
          </p:cNvSpPr>
          <p:nvPr/>
        </p:nvSpPr>
        <p:spPr bwMode="auto">
          <a:xfrm>
            <a:off x="1835150" y="2085975"/>
            <a:ext cx="24463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МОЛНИЯ</a:t>
            </a:r>
          </a:p>
        </p:txBody>
      </p:sp>
      <p:sp>
        <p:nvSpPr>
          <p:cNvPr id="214020" name="TextBox 4"/>
          <p:cNvSpPr txBox="1">
            <a:spLocks noChangeArrowheads="1"/>
          </p:cNvSpPr>
          <p:nvPr/>
        </p:nvSpPr>
        <p:spPr bwMode="auto">
          <a:xfrm>
            <a:off x="611188" y="3662363"/>
            <a:ext cx="2016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РАДУГА</a:t>
            </a:r>
          </a:p>
        </p:txBody>
      </p:sp>
      <p:sp>
        <p:nvSpPr>
          <p:cNvPr id="214021" name="TextBox 5"/>
          <p:cNvSpPr txBox="1">
            <a:spLocks noChangeArrowheads="1"/>
          </p:cNvSpPr>
          <p:nvPr/>
        </p:nvSpPr>
        <p:spPr bwMode="auto">
          <a:xfrm>
            <a:off x="5400675" y="3662363"/>
            <a:ext cx="3349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НАГРЕВАНИЕ</a:t>
            </a:r>
          </a:p>
        </p:txBody>
      </p:sp>
      <p:sp>
        <p:nvSpPr>
          <p:cNvPr id="214022" name="TextBox 6"/>
          <p:cNvSpPr txBox="1">
            <a:spLocks noChangeArrowheads="1"/>
          </p:cNvSpPr>
          <p:nvPr/>
        </p:nvSpPr>
        <p:spPr bwMode="auto">
          <a:xfrm>
            <a:off x="2359025" y="5516563"/>
            <a:ext cx="30051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ДИФФУЗИЯ</a:t>
            </a:r>
          </a:p>
        </p:txBody>
      </p:sp>
      <p:sp>
        <p:nvSpPr>
          <p:cNvPr id="214023" name="TextBox 7"/>
          <p:cNvSpPr txBox="1">
            <a:spLocks noChangeArrowheads="1"/>
          </p:cNvSpPr>
          <p:nvPr/>
        </p:nvSpPr>
        <p:spPr bwMode="auto">
          <a:xfrm>
            <a:off x="5795963" y="5661025"/>
            <a:ext cx="29543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МОЛЕКУЛА</a:t>
            </a:r>
          </a:p>
        </p:txBody>
      </p:sp>
      <p:pic>
        <p:nvPicPr>
          <p:cNvPr id="2050" name="Picture 2" descr="C:\Users\serega\Desktop\698px-Water_molecule_3D.svg.pn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6467849" y="4431694"/>
            <a:ext cx="1611354" cy="1385118"/>
          </a:xfrm>
          <a:prstGeom prst="rect">
            <a:avLst/>
          </a:prstGeom>
          <a:noFill/>
          <a:scene3d>
            <a:camera prst="orthographicFront">
              <a:rot lat="21299999" lon="0" rev="0"/>
            </a:camera>
            <a:lightRig rig="threePt" dir="t"/>
          </a:scene3d>
          <a:extLst/>
        </p:spPr>
      </p:pic>
      <p:pic>
        <p:nvPicPr>
          <p:cNvPr id="214025" name="Picture 3" descr="C:\Users\serega\Desktop\1320767046_2477_thumbzo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719263"/>
            <a:ext cx="10890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6" name="Picture 4" descr="C:\Users\serega\Desktop\groovywallpapers118forc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32100" y="3417888"/>
            <a:ext cx="20113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4918075"/>
            <a:ext cx="1685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8" name="Picture 6" descr="C:\Users\serega\Desktop\425px-FIS1P048D0001.pn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5213" y="1527175"/>
            <a:ext cx="199072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29" name="Прямоугольник 9"/>
          <p:cNvSpPr>
            <a:spLocks noChangeArrowheads="1"/>
          </p:cNvSpPr>
          <p:nvPr/>
        </p:nvSpPr>
        <p:spPr bwMode="auto">
          <a:xfrm>
            <a:off x="6205538" y="2084388"/>
            <a:ext cx="25447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0070C0"/>
                </a:solidFill>
                <a:latin typeface="Calibri" pitchFamily="34" charset="0"/>
              </a:rPr>
              <a:t>ИНЕРЦИЯ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298" y="359928"/>
            <a:ext cx="7945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ФИЗИЧЕСКИЕ  ВЕЛИЧИНЫ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1909011"/>
            <a:ext cx="19368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МАССА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40358" y="3021632"/>
            <a:ext cx="283282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ПЛОЩАДЬ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73185" y="1909010"/>
            <a:ext cx="317042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ПЛОТНОСТЬ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01711" y="4774505"/>
            <a:ext cx="189346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ВРЕМЯ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13310" y="4221088"/>
            <a:ext cx="273837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СКОРОСТЬ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975948" y="5302835"/>
            <a:ext cx="99815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ГАЗ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366" y="332656"/>
            <a:ext cx="75332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ФИЗИЧЕСКИЕ  ПРИБОРЫ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012"/>
            <a:ext cx="16659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ВЕСЫ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48714" y="1424672"/>
            <a:ext cx="328339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ЖИДКОСТЬ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66554" y="3682137"/>
            <a:ext cx="31546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МЕНЗУРКА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3998" y="2405368"/>
            <a:ext cx="364811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СПИДОМЕТР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699" y="5744889"/>
            <a:ext cx="283282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ЛИНЕЙКА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45335" y="4725144"/>
            <a:ext cx="360675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ТЕРМОМЕТР</a:t>
            </a:r>
          </a:p>
        </p:txBody>
      </p:sp>
      <p:pic>
        <p:nvPicPr>
          <p:cNvPr id="216073" name="Picture 2" descr="C:\Users\serega\Desktop\prodam_vesy_mehanicheskie_rn_10ts13u_26792421_1_F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9775" y="1412875"/>
            <a:ext cx="14747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4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079750"/>
            <a:ext cx="1509713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5" name="Picture 4" descr="C:\Users\serega\Desktop\1236402_3853488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065338"/>
            <a:ext cx="19764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6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610225"/>
            <a:ext cx="20764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7" name="Picture 7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3384550"/>
            <a:ext cx="164782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3580" y="260648"/>
            <a:ext cx="72168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ЕДИНИЦЫ ИЗМЕРЕНИЯ</a:t>
            </a:r>
          </a:p>
        </p:txBody>
      </p:sp>
      <p:graphicFrame>
        <p:nvGraphicFramePr>
          <p:cNvPr id="5152" name="Object 32"/>
          <p:cNvGraphicFramePr>
            <a:graphicFrameLocks noChangeAspect="1"/>
          </p:cNvGraphicFramePr>
          <p:nvPr/>
        </p:nvGraphicFramePr>
        <p:xfrm>
          <a:off x="3995738" y="4005263"/>
          <a:ext cx="1152525" cy="1055687"/>
        </p:xfrm>
        <a:graphic>
          <a:graphicData uri="http://schemas.openxmlformats.org/presentationml/2006/ole">
            <p:oleObj spid="_x0000_s5224" name="Формула" r:id="rId3" imgW="152334" imgH="139639" progId="Equation.3">
              <p:embed/>
            </p:oleObj>
          </a:graphicData>
        </a:graphic>
      </p:graphicFrame>
      <p:graphicFrame>
        <p:nvGraphicFramePr>
          <p:cNvPr id="5153" name="Object 33"/>
          <p:cNvGraphicFramePr>
            <a:graphicFrameLocks noChangeAspect="1"/>
          </p:cNvGraphicFramePr>
          <p:nvPr/>
        </p:nvGraphicFramePr>
        <p:xfrm>
          <a:off x="290513" y="1268413"/>
          <a:ext cx="1346200" cy="2974975"/>
        </p:xfrm>
        <a:graphic>
          <a:graphicData uri="http://schemas.openxmlformats.org/presentationml/2006/ole">
            <p:oleObj spid="_x0000_s5225" name="Формула" r:id="rId4" imgW="177646" imgH="393359" progId="Equation.3">
              <p:embed/>
            </p:oleObj>
          </a:graphicData>
        </a:graphic>
      </p:graphicFrame>
      <p:graphicFrame>
        <p:nvGraphicFramePr>
          <p:cNvPr id="5154" name="Object 34"/>
          <p:cNvGraphicFramePr>
            <a:graphicFrameLocks noChangeAspect="1"/>
          </p:cNvGraphicFramePr>
          <p:nvPr/>
        </p:nvGraphicFramePr>
        <p:xfrm>
          <a:off x="7235825" y="1184275"/>
          <a:ext cx="1533525" cy="1535113"/>
        </p:xfrm>
        <a:graphic>
          <a:graphicData uri="http://schemas.openxmlformats.org/presentationml/2006/ole">
            <p:oleObj spid="_x0000_s5226" name="Формула" r:id="rId5" imgW="203024" imgH="203024" progId="Equation.3">
              <p:embed/>
            </p:oleObj>
          </a:graphicData>
        </a:graphic>
      </p:graphicFrame>
      <p:graphicFrame>
        <p:nvGraphicFramePr>
          <p:cNvPr id="5155" name="Object 35"/>
          <p:cNvGraphicFramePr>
            <a:graphicFrameLocks noChangeAspect="1"/>
          </p:cNvGraphicFramePr>
          <p:nvPr/>
        </p:nvGraphicFramePr>
        <p:xfrm>
          <a:off x="6804025" y="3644900"/>
          <a:ext cx="1827213" cy="2974975"/>
        </p:xfrm>
        <a:graphic>
          <a:graphicData uri="http://schemas.openxmlformats.org/presentationml/2006/ole">
            <p:oleObj spid="_x0000_s5227" name="Формула" r:id="rId6" imgW="241195" imgH="393529" progId="Equation.3">
              <p:embed/>
            </p:oleObj>
          </a:graphicData>
        </a:graphic>
      </p:graphicFrame>
      <p:graphicFrame>
        <p:nvGraphicFramePr>
          <p:cNvPr id="5156" name="Object 36"/>
          <p:cNvGraphicFramePr>
            <a:graphicFrameLocks noChangeAspect="1"/>
          </p:cNvGraphicFramePr>
          <p:nvPr/>
        </p:nvGraphicFramePr>
        <p:xfrm>
          <a:off x="2270125" y="2205038"/>
          <a:ext cx="4603750" cy="1535112"/>
        </p:xfrm>
        <a:graphic>
          <a:graphicData uri="http://schemas.openxmlformats.org/presentationml/2006/ole">
            <p:oleObj spid="_x0000_s5228" name="Формула" r:id="rId7" imgW="609336" imgH="203112" progId="Equation.3">
              <p:embed/>
            </p:oleObj>
          </a:graphicData>
        </a:graphic>
      </p:graphicFrame>
      <p:graphicFrame>
        <p:nvGraphicFramePr>
          <p:cNvPr id="5157" name="Object 37"/>
          <p:cNvGraphicFramePr>
            <a:graphicFrameLocks noChangeAspect="1"/>
          </p:cNvGraphicFramePr>
          <p:nvPr/>
        </p:nvGraphicFramePr>
        <p:xfrm>
          <a:off x="755650" y="5084763"/>
          <a:ext cx="4508500" cy="1343025"/>
        </p:xfrm>
        <a:graphic>
          <a:graphicData uri="http://schemas.openxmlformats.org/presentationml/2006/ole">
            <p:oleObj spid="_x0000_s5229" name="Формула" r:id="rId8" imgW="596641" imgH="177723" progId="Equation.3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6" name="Object 32"/>
          <p:cNvGraphicFramePr>
            <a:graphicFrameLocks noChangeAspect="1"/>
          </p:cNvGraphicFramePr>
          <p:nvPr/>
        </p:nvGraphicFramePr>
        <p:xfrm>
          <a:off x="468313" y="4437063"/>
          <a:ext cx="2038350" cy="1725612"/>
        </p:xfrm>
        <a:graphic>
          <a:graphicData uri="http://schemas.openxmlformats.org/presentationml/2006/ole">
            <p:oleObj spid="_x0000_s6248" name="Формула" r:id="rId3" imgW="164957" imgH="139579" progId="Equation.3">
              <p:embed/>
            </p:oleObj>
          </a:graphicData>
        </a:graphic>
      </p:graphicFrame>
      <p:graphicFrame>
        <p:nvGraphicFramePr>
          <p:cNvPr id="6177" name="Object 33"/>
          <p:cNvGraphicFramePr>
            <a:graphicFrameLocks noChangeAspect="1"/>
          </p:cNvGraphicFramePr>
          <p:nvPr/>
        </p:nvGraphicFramePr>
        <p:xfrm>
          <a:off x="3598863" y="4005263"/>
          <a:ext cx="1725612" cy="2195512"/>
        </p:xfrm>
        <a:graphic>
          <a:graphicData uri="http://schemas.openxmlformats.org/presentationml/2006/ole">
            <p:oleObj spid="_x0000_s6249" name="Формула" r:id="rId4" imgW="139579" imgH="177646" progId="Equation.3">
              <p:embed/>
            </p:oleObj>
          </a:graphicData>
        </a:graphic>
      </p:graphicFrame>
      <p:graphicFrame>
        <p:nvGraphicFramePr>
          <p:cNvPr id="6178" name="Object 34"/>
          <p:cNvGraphicFramePr>
            <a:graphicFrameLocks noChangeAspect="1"/>
          </p:cNvGraphicFramePr>
          <p:nvPr/>
        </p:nvGraphicFramePr>
        <p:xfrm>
          <a:off x="827088" y="1700213"/>
          <a:ext cx="1882775" cy="2197100"/>
        </p:xfrm>
        <a:graphic>
          <a:graphicData uri="http://schemas.openxmlformats.org/presentationml/2006/ole">
            <p:oleObj spid="_x0000_s6250" name="Формула" r:id="rId5" imgW="152202" imgH="177569" progId="Equation.3">
              <p:embed/>
            </p:oleObj>
          </a:graphicData>
        </a:graphic>
      </p:graphicFrame>
      <p:graphicFrame>
        <p:nvGraphicFramePr>
          <p:cNvPr id="6179" name="Object 35"/>
          <p:cNvGraphicFramePr>
            <a:graphicFrameLocks noChangeAspect="1"/>
          </p:cNvGraphicFramePr>
          <p:nvPr/>
        </p:nvGraphicFramePr>
        <p:xfrm>
          <a:off x="4067175" y="1184275"/>
          <a:ext cx="1096963" cy="1882775"/>
        </p:xfrm>
        <a:graphic>
          <a:graphicData uri="http://schemas.openxmlformats.org/presentationml/2006/ole">
            <p:oleObj spid="_x0000_s6251" name="Формула" r:id="rId6" imgW="88746" imgH="152136" progId="Equation.3">
              <p:embed/>
            </p:oleObj>
          </a:graphicData>
        </a:graphic>
      </p:graphicFrame>
      <p:graphicFrame>
        <p:nvGraphicFramePr>
          <p:cNvPr id="6180" name="Object 36"/>
          <p:cNvGraphicFramePr>
            <a:graphicFrameLocks noChangeAspect="1"/>
          </p:cNvGraphicFramePr>
          <p:nvPr/>
        </p:nvGraphicFramePr>
        <p:xfrm>
          <a:off x="6227763" y="4724400"/>
          <a:ext cx="1570037" cy="1725613"/>
        </p:xfrm>
        <a:graphic>
          <a:graphicData uri="http://schemas.openxmlformats.org/presentationml/2006/ole">
            <p:oleObj spid="_x0000_s6252" name="Формула" r:id="rId7" imgW="126835" imgH="139518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03648" y="260648"/>
            <a:ext cx="611577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СОСТАВЬ ФОРМУЛУ</a:t>
            </a:r>
          </a:p>
        </p:txBody>
      </p:sp>
      <p:graphicFrame>
        <p:nvGraphicFramePr>
          <p:cNvPr id="6181" name="Object 37"/>
          <p:cNvGraphicFramePr>
            <a:graphicFrameLocks noChangeAspect="1"/>
          </p:cNvGraphicFramePr>
          <p:nvPr/>
        </p:nvGraphicFramePr>
        <p:xfrm>
          <a:off x="6372225" y="2133600"/>
          <a:ext cx="1882775" cy="2039938"/>
        </p:xfrm>
        <a:graphic>
          <a:graphicData uri="http://schemas.openxmlformats.org/presentationml/2006/ole">
            <p:oleObj spid="_x0000_s6253" name="Формула" r:id="rId8" imgW="152268" imgH="164957" progId="Equation.3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730" y="332656"/>
            <a:ext cx="809959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УСТАНОВИ СООТВЕТСТВИЕ</a:t>
            </a:r>
          </a:p>
        </p:txBody>
      </p:sp>
      <p:graphicFrame>
        <p:nvGraphicFramePr>
          <p:cNvPr id="7205" name="Object 37"/>
          <p:cNvGraphicFramePr>
            <a:graphicFrameLocks noChangeAspect="1"/>
          </p:cNvGraphicFramePr>
          <p:nvPr/>
        </p:nvGraphicFramePr>
        <p:xfrm>
          <a:off x="488950" y="1412875"/>
          <a:ext cx="649288" cy="593725"/>
        </p:xfrm>
        <a:graphic>
          <a:graphicData uri="http://schemas.openxmlformats.org/presentationml/2006/ole">
            <p:oleObj spid="_x0000_s7277" name="Формула" r:id="rId3" imgW="152334" imgH="139639" progId="Equation.3">
              <p:embed/>
            </p:oleObj>
          </a:graphicData>
        </a:graphic>
      </p:graphicFrame>
      <p:graphicFrame>
        <p:nvGraphicFramePr>
          <p:cNvPr id="7206" name="Object 38"/>
          <p:cNvGraphicFramePr>
            <a:graphicFrameLocks noChangeAspect="1"/>
          </p:cNvGraphicFramePr>
          <p:nvPr/>
        </p:nvGraphicFramePr>
        <p:xfrm>
          <a:off x="2268538" y="2133600"/>
          <a:ext cx="809625" cy="593725"/>
        </p:xfrm>
        <a:graphic>
          <a:graphicData uri="http://schemas.openxmlformats.org/presentationml/2006/ole">
            <p:oleObj spid="_x0000_s7278" name="Формула" r:id="rId4" imgW="190417" imgH="139639" progId="Equation.3">
              <p:embed/>
            </p:oleObj>
          </a:graphicData>
        </a:graphic>
      </p:graphicFrame>
      <p:graphicFrame>
        <p:nvGraphicFramePr>
          <p:cNvPr id="7207" name="Object 39"/>
          <p:cNvGraphicFramePr>
            <a:graphicFrameLocks noChangeAspect="1"/>
          </p:cNvGraphicFramePr>
          <p:nvPr/>
        </p:nvGraphicFramePr>
        <p:xfrm>
          <a:off x="900113" y="2460625"/>
          <a:ext cx="1079500" cy="1295400"/>
        </p:xfrm>
        <a:graphic>
          <a:graphicData uri="http://schemas.openxmlformats.org/presentationml/2006/ole">
            <p:oleObj spid="_x0000_s7279" name="Формула" r:id="rId5" imgW="253780" imgH="304536" progId="Equation.3">
              <p:embed/>
            </p:oleObj>
          </a:graphicData>
        </a:graphic>
      </p:graphicFrame>
      <p:graphicFrame>
        <p:nvGraphicFramePr>
          <p:cNvPr id="7208" name="Object 40"/>
          <p:cNvGraphicFramePr>
            <a:graphicFrameLocks noChangeAspect="1"/>
          </p:cNvGraphicFramePr>
          <p:nvPr/>
        </p:nvGraphicFramePr>
        <p:xfrm>
          <a:off x="2555875" y="3741738"/>
          <a:ext cx="485775" cy="593725"/>
        </p:xfrm>
        <a:graphic>
          <a:graphicData uri="http://schemas.openxmlformats.org/presentationml/2006/ole">
            <p:oleObj spid="_x0000_s7280" name="Формула" r:id="rId6" imgW="114201" imgH="139579" progId="Equation.3">
              <p:embed/>
            </p:oleObj>
          </a:graphicData>
        </a:graphic>
      </p:graphicFrame>
      <p:graphicFrame>
        <p:nvGraphicFramePr>
          <p:cNvPr id="7209" name="Object 41"/>
          <p:cNvGraphicFramePr>
            <a:graphicFrameLocks noChangeAspect="1"/>
          </p:cNvGraphicFramePr>
          <p:nvPr/>
        </p:nvGraphicFramePr>
        <p:xfrm>
          <a:off x="755650" y="4221163"/>
          <a:ext cx="1619250" cy="1349375"/>
        </p:xfrm>
        <a:graphic>
          <a:graphicData uri="http://schemas.openxmlformats.org/presentationml/2006/ole">
            <p:oleObj spid="_x0000_s7281" name="Формула" r:id="rId7" imgW="380670" imgH="317225" progId="Equation.3">
              <p:embed/>
            </p:oleObj>
          </a:graphicData>
        </a:graphic>
      </p:graphicFrame>
      <p:graphicFrame>
        <p:nvGraphicFramePr>
          <p:cNvPr id="7210" name="Object 42"/>
          <p:cNvGraphicFramePr>
            <a:graphicFrameLocks noChangeAspect="1"/>
          </p:cNvGraphicFramePr>
          <p:nvPr/>
        </p:nvGraphicFramePr>
        <p:xfrm>
          <a:off x="2484438" y="5619750"/>
          <a:ext cx="863600" cy="863600"/>
        </p:xfrm>
        <a:graphic>
          <a:graphicData uri="http://schemas.openxmlformats.org/presentationml/2006/ole">
            <p:oleObj spid="_x0000_s7282" name="Формула" r:id="rId8" imgW="203024" imgH="203024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131141" y="1340768"/>
            <a:ext cx="3170419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ПЛОТНОСТЬ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76054" y="2420888"/>
            <a:ext cx="2738378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СКОРОСТЬ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29320" y="3401619"/>
            <a:ext cx="189346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ВРЕМЯ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12571" y="4234264"/>
            <a:ext cx="1936877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МАССА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17147" y="5085184"/>
            <a:ext cx="199535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ОБЪЕМ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870933" y="5733256"/>
            <a:ext cx="1441420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ПУТЬ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384</Words>
  <Application>Microsoft Office PowerPoint</Application>
  <PresentationFormat>Экран (4:3)</PresentationFormat>
  <Paragraphs>137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Тема Office</vt:lpstr>
      <vt:lpstr>Шары</vt:lpstr>
      <vt:lpstr>Оформление по умолчанию</vt:lpstr>
      <vt:lpstr>1_Оформление по умолчанию</vt:lpstr>
      <vt:lpstr>8_Оформление по умолчанию</vt:lpstr>
      <vt:lpstr>10_Оформление по умолчанию</vt:lpstr>
      <vt:lpstr>6_Тема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serega</dc:creator>
  <cp:lastModifiedBy>revaz</cp:lastModifiedBy>
  <cp:revision>62</cp:revision>
  <dcterms:created xsi:type="dcterms:W3CDTF">2011-12-12T19:58:30Z</dcterms:created>
  <dcterms:modified xsi:type="dcterms:W3CDTF">2013-04-07T18:30:15Z</dcterms:modified>
</cp:coreProperties>
</file>