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56" r:id="rId3"/>
    <p:sldId id="257" r:id="rId4"/>
    <p:sldId id="259" r:id="rId5"/>
    <p:sldId id="261" r:id="rId6"/>
    <p:sldId id="265" r:id="rId7"/>
    <p:sldId id="277" r:id="rId8"/>
    <p:sldId id="267" r:id="rId9"/>
    <p:sldId id="268" r:id="rId10"/>
    <p:sldId id="281" r:id="rId11"/>
    <p:sldId id="282" r:id="rId12"/>
    <p:sldId id="283" r:id="rId13"/>
    <p:sldId id="269" r:id="rId14"/>
    <p:sldId id="273" r:id="rId15"/>
    <p:sldId id="275" r:id="rId16"/>
    <p:sldId id="278" r:id="rId17"/>
    <p:sldId id="271" r:id="rId18"/>
    <p:sldId id="274" r:id="rId19"/>
    <p:sldId id="276" r:id="rId20"/>
    <p:sldId id="280" r:id="rId21"/>
    <p:sldId id="279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33CCFF"/>
    <a:srgbClr val="336600"/>
    <a:srgbClr val="00FF99"/>
    <a:srgbClr val="0099CC"/>
    <a:srgbClr val="00CCFF"/>
    <a:srgbClr val="003366"/>
    <a:srgbClr val="33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61" autoAdjust="0"/>
    <p:restoredTop sz="94664" autoAdjust="0"/>
  </p:normalViewPr>
  <p:slideViewPr>
    <p:cSldViewPr>
      <p:cViewPr varScale="1">
        <p:scale>
          <a:sx n="65" d="100"/>
          <a:sy n="65" d="100"/>
        </p:scale>
        <p:origin x="-7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681F46-3403-4FE7-9B0D-366E139A5EF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8E9E1-D1CE-4733-9293-2AE75F2544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888EF-95E2-4656-BFE8-28C2575EFF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5B598ED-DFFE-48E6-89EB-B99328591D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2F3E68-5187-43D6-8EE9-05D912F6C8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4D29DE-768B-46F3-90C9-2E6542DD69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100" y="1447800"/>
            <a:ext cx="3673475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60975" y="1447800"/>
            <a:ext cx="3673475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4C73B8-87AD-451E-B81A-C15B33D45C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97A6CA-C315-413A-A2F7-CCC3AA672F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3DD0091-73F5-47B2-A29C-3FA9868CD3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0421AA-AA1A-4002-918B-1F9076CD66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4F42F51-595F-4BE1-93B2-171A62AC4B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19797-998D-4DBD-9EEC-74D1547CDDE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5224E65-FE4D-41BD-96CB-2524FF9C62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3D08CF-F60D-45BF-9853-C375894487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59613" y="274638"/>
            <a:ext cx="1874837" cy="5973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435100" y="274638"/>
            <a:ext cx="5472113" cy="5973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912E7BA-12BA-4DCB-B5CF-746452359B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698F7C-231D-40FE-B96A-B29F9A9502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DE2BD4-63D8-4F96-AC9D-1B204DBD2AF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0B4A6-B00E-4638-A333-3DC0379A83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FF5183-CF55-4FF2-80CF-BB21AE0318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B42BC8-6F42-4B7E-B5A3-67AA7413DB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896480-F8B0-48E8-9BA4-1F37CDE7873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E4D8C7-6A4B-4372-8D44-32322037F3B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0695CCD-E753-4BD3-AB29-90A87F15DE1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3" name="Овал 12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4" name="Овал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5134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6" name="Дата 6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7" name="Нижний колонтитул 1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9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3EC3BE76-652C-41D1-9097-1830979885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>
          <a:solidFill>
            <a:schemeClr val="tx1"/>
          </a:solidFill>
          <a:latin typeface="+mn-lt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>
          <a:solidFill>
            <a:schemeClr val="tx1"/>
          </a:solidFill>
          <a:latin typeface="+mn-lt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5pPr>
      <a:lvl6pPr marL="17541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6pPr>
      <a:lvl7pPr marL="22113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7pPr>
      <a:lvl8pPr marL="26685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8pPr>
      <a:lvl9pPr marL="31257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2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.wmf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.wmf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9" name="Group 15"/>
          <p:cNvGrpSpPr>
            <a:grpSpLocks/>
          </p:cNvGrpSpPr>
          <p:nvPr/>
        </p:nvGrpSpPr>
        <p:grpSpPr bwMode="auto">
          <a:xfrm>
            <a:off x="990600" y="0"/>
            <a:ext cx="8153400" cy="6858000"/>
            <a:chOff x="624" y="0"/>
            <a:chExt cx="5136" cy="4320"/>
          </a:xfrm>
        </p:grpSpPr>
        <p:sp>
          <p:nvSpPr>
            <p:cNvPr id="6153" name="Rectangle 9"/>
            <p:cNvSpPr>
              <a:spLocks noChangeArrowheads="1"/>
            </p:cNvSpPr>
            <p:nvPr/>
          </p:nvSpPr>
          <p:spPr bwMode="auto">
            <a:xfrm>
              <a:off x="624" y="0"/>
              <a:ext cx="5136" cy="4320"/>
            </a:xfrm>
            <a:prstGeom prst="rect">
              <a:avLst/>
            </a:prstGeom>
            <a:solidFill>
              <a:srgbClr val="FFFF00">
                <a:alpha val="35001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0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104" y="480"/>
              <a:ext cx="4416" cy="2736"/>
            </a:xfrm>
            <a:prstGeom prst="rect">
              <a:avLst/>
            </a:prstGeom>
          </p:spPr>
          <p:txBody>
            <a:bodyPr wrap="none" fromWordArt="1">
              <a:prstTxWarp prst="textDeflateBottom">
                <a:avLst>
                  <a:gd name="adj" fmla="val 53125"/>
                </a:avLst>
              </a:prstTxWarp>
            </a:bodyPr>
            <a:lstStyle/>
            <a:p>
              <a:pPr algn="ctr"/>
              <a:r>
                <a:rPr lang="ru-RU" sz="3600" kern="10">
                  <a:ln w="25400">
                    <a:solidFill>
                      <a:srgbClr val="0066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effectLst>
                    <a:outerShdw dist="45791" dir="2021404" algn="ctr" rotWithShape="0">
                      <a:srgbClr val="808080">
                        <a:alpha val="80000"/>
                      </a:srgbClr>
                    </a:outerShdw>
                  </a:effectLst>
                  <a:latin typeface="Arial"/>
                  <a:cs typeface="Arial"/>
                </a:rPr>
                <a:t>Тригонометрия. </a:t>
              </a:r>
            </a:p>
            <a:p>
              <a:pPr algn="ctr"/>
              <a:r>
                <a:rPr lang="ru-RU" sz="3600" kern="10">
                  <a:ln w="25400">
                    <a:solidFill>
                      <a:srgbClr val="0066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effectLst>
                    <a:outerShdw dist="45791" dir="2021404" algn="ctr" rotWithShape="0">
                      <a:srgbClr val="808080">
                        <a:alpha val="80000"/>
                      </a:srgbClr>
                    </a:outerShdw>
                  </a:effectLst>
                  <a:latin typeface="Arial"/>
                  <a:cs typeface="Arial"/>
                </a:rPr>
                <a:t>Единичная окружность.</a:t>
              </a:r>
            </a:p>
          </p:txBody>
        </p:sp>
        <p:sp>
          <p:nvSpPr>
            <p:cNvPr id="6157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3648" y="3264"/>
              <a:ext cx="1920" cy="86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i="1" kern="10">
                  <a:ln w="6350">
                    <a:solidFill>
                      <a:srgbClr val="336600"/>
                    </a:solidFill>
                    <a:round/>
                    <a:headEnd/>
                    <a:tailEnd/>
                  </a:ln>
                  <a:solidFill>
                    <a:srgbClr val="336600"/>
                  </a:solidFill>
                  <a:latin typeface="Arial"/>
                  <a:cs typeface="Arial"/>
                </a:rPr>
                <a:t>Методическая разработка</a:t>
              </a:r>
            </a:p>
            <a:p>
              <a:pPr algn="ctr"/>
              <a:r>
                <a:rPr lang="ru-RU" sz="3600" i="1" kern="10">
                  <a:ln w="6350">
                    <a:solidFill>
                      <a:srgbClr val="336600"/>
                    </a:solidFill>
                    <a:round/>
                    <a:headEnd/>
                    <a:tailEnd/>
                  </a:ln>
                  <a:solidFill>
                    <a:srgbClr val="336600"/>
                  </a:solidFill>
                  <a:latin typeface="Arial"/>
                  <a:cs typeface="Arial"/>
                </a:rPr>
                <a:t>Патракеевой Е.В.</a:t>
              </a:r>
            </a:p>
            <a:p>
              <a:pPr algn="ctr"/>
              <a:r>
                <a:rPr lang="ru-RU" sz="3600" i="1" kern="10">
                  <a:ln w="6350">
                    <a:solidFill>
                      <a:srgbClr val="336600"/>
                    </a:solidFill>
                    <a:round/>
                    <a:headEnd/>
                    <a:tailEnd/>
                  </a:ln>
                  <a:solidFill>
                    <a:srgbClr val="336600"/>
                  </a:solidFill>
                  <a:latin typeface="Arial"/>
                  <a:cs typeface="Arial"/>
                </a:rPr>
                <a:t>МОУ "Ошевенская СОШ" </a:t>
              </a:r>
            </a:p>
            <a:p>
              <a:pPr algn="ctr"/>
              <a:r>
                <a:rPr lang="ru-RU" sz="3600" i="1" kern="10">
                  <a:ln w="6350">
                    <a:solidFill>
                      <a:srgbClr val="336600"/>
                    </a:solidFill>
                    <a:round/>
                    <a:headEnd/>
                    <a:tailEnd/>
                  </a:ln>
                  <a:solidFill>
                    <a:srgbClr val="336600"/>
                  </a:solidFill>
                  <a:latin typeface="Arial"/>
                  <a:cs typeface="Arial"/>
                </a:rPr>
                <a:t>п/о Ширяиха </a:t>
              </a:r>
            </a:p>
            <a:p>
              <a:pPr algn="ctr"/>
              <a:r>
                <a:rPr lang="ru-RU" sz="3600" i="1" kern="10">
                  <a:ln w="6350">
                    <a:solidFill>
                      <a:srgbClr val="336600"/>
                    </a:solidFill>
                    <a:round/>
                    <a:headEnd/>
                    <a:tailEnd/>
                  </a:ln>
                  <a:solidFill>
                    <a:srgbClr val="336600"/>
                  </a:solidFill>
                  <a:latin typeface="Arial"/>
                  <a:cs typeface="Arial"/>
                </a:rPr>
                <a:t>Каргопольского района </a:t>
              </a:r>
            </a:p>
            <a:p>
              <a:pPr algn="ctr"/>
              <a:r>
                <a:rPr lang="ru-RU" sz="3600" i="1" kern="10">
                  <a:ln w="6350">
                    <a:solidFill>
                      <a:srgbClr val="336600"/>
                    </a:solidFill>
                    <a:round/>
                    <a:headEnd/>
                    <a:tailEnd/>
                  </a:ln>
                  <a:solidFill>
                    <a:srgbClr val="336600"/>
                  </a:solidFill>
                  <a:latin typeface="Arial"/>
                  <a:cs typeface="Arial"/>
                </a:rPr>
                <a:t>Архангельской области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67587" name="Rectangle 3"/>
            <p:cNvSpPr>
              <a:spLocks noChangeArrowheads="1"/>
            </p:cNvSpPr>
            <p:nvPr/>
          </p:nvSpPr>
          <p:spPr bwMode="auto">
            <a:xfrm>
              <a:off x="672" y="0"/>
              <a:ext cx="5088" cy="4320"/>
            </a:xfrm>
            <a:prstGeom prst="rect">
              <a:avLst/>
            </a:prstGeom>
            <a:solidFill>
              <a:srgbClr val="336600"/>
            </a:solidFill>
            <a:ln w="7620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/>
            </a:p>
          </p:txBody>
        </p:sp>
        <p:sp>
          <p:nvSpPr>
            <p:cNvPr id="67588" name="Rectangle 4"/>
            <p:cNvSpPr>
              <a:spLocks noChangeArrowheads="1"/>
            </p:cNvSpPr>
            <p:nvPr/>
          </p:nvSpPr>
          <p:spPr bwMode="auto">
            <a:xfrm>
              <a:off x="3120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589" name="Rectangle 5"/>
            <p:cNvSpPr>
              <a:spLocks noChangeArrowheads="1"/>
            </p:cNvSpPr>
            <p:nvPr/>
          </p:nvSpPr>
          <p:spPr bwMode="auto">
            <a:xfrm>
              <a:off x="3120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590" name="Rectangle 6"/>
            <p:cNvSpPr>
              <a:spLocks noChangeArrowheads="1"/>
            </p:cNvSpPr>
            <p:nvPr/>
          </p:nvSpPr>
          <p:spPr bwMode="auto">
            <a:xfrm>
              <a:off x="3120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591" name="Rectangle 7"/>
            <p:cNvSpPr>
              <a:spLocks noChangeArrowheads="1"/>
            </p:cNvSpPr>
            <p:nvPr/>
          </p:nvSpPr>
          <p:spPr bwMode="auto">
            <a:xfrm>
              <a:off x="3792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592" name="Rectangle 8"/>
            <p:cNvSpPr>
              <a:spLocks noChangeArrowheads="1"/>
            </p:cNvSpPr>
            <p:nvPr/>
          </p:nvSpPr>
          <p:spPr bwMode="auto">
            <a:xfrm>
              <a:off x="3792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593" name="Rectangle 9"/>
            <p:cNvSpPr>
              <a:spLocks noChangeArrowheads="1"/>
            </p:cNvSpPr>
            <p:nvPr/>
          </p:nvSpPr>
          <p:spPr bwMode="auto">
            <a:xfrm>
              <a:off x="3792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594" name="Rectangle 10"/>
            <p:cNvSpPr>
              <a:spLocks noChangeArrowheads="1"/>
            </p:cNvSpPr>
            <p:nvPr/>
          </p:nvSpPr>
          <p:spPr bwMode="auto">
            <a:xfrm>
              <a:off x="1776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595" name="Rectangle 11"/>
            <p:cNvSpPr>
              <a:spLocks noChangeArrowheads="1"/>
            </p:cNvSpPr>
            <p:nvPr/>
          </p:nvSpPr>
          <p:spPr bwMode="auto">
            <a:xfrm>
              <a:off x="1776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596" name="Rectangle 12"/>
            <p:cNvSpPr>
              <a:spLocks noChangeArrowheads="1"/>
            </p:cNvSpPr>
            <p:nvPr/>
          </p:nvSpPr>
          <p:spPr bwMode="auto">
            <a:xfrm>
              <a:off x="1776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597" name="Rectangle 13"/>
            <p:cNvSpPr>
              <a:spLocks noChangeArrowheads="1"/>
            </p:cNvSpPr>
            <p:nvPr/>
          </p:nvSpPr>
          <p:spPr bwMode="auto">
            <a:xfrm>
              <a:off x="2448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598" name="Rectangle 14"/>
            <p:cNvSpPr>
              <a:spLocks noChangeArrowheads="1"/>
            </p:cNvSpPr>
            <p:nvPr/>
          </p:nvSpPr>
          <p:spPr bwMode="auto">
            <a:xfrm>
              <a:off x="2448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599" name="Rectangle 15"/>
            <p:cNvSpPr>
              <a:spLocks noChangeArrowheads="1"/>
            </p:cNvSpPr>
            <p:nvPr/>
          </p:nvSpPr>
          <p:spPr bwMode="auto">
            <a:xfrm>
              <a:off x="2448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600" name="Rectangle 16"/>
            <p:cNvSpPr>
              <a:spLocks noChangeArrowheads="1"/>
            </p:cNvSpPr>
            <p:nvPr/>
          </p:nvSpPr>
          <p:spPr bwMode="auto">
            <a:xfrm>
              <a:off x="2448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601" name="Rectangle 17"/>
            <p:cNvSpPr>
              <a:spLocks noChangeArrowheads="1"/>
            </p:cNvSpPr>
            <p:nvPr/>
          </p:nvSpPr>
          <p:spPr bwMode="auto">
            <a:xfrm>
              <a:off x="3792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602" name="Rectangle 18"/>
            <p:cNvSpPr>
              <a:spLocks noChangeArrowheads="1"/>
            </p:cNvSpPr>
            <p:nvPr/>
          </p:nvSpPr>
          <p:spPr bwMode="auto">
            <a:xfrm>
              <a:off x="1776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603" name="Line 19"/>
            <p:cNvSpPr>
              <a:spLocks noChangeShapeType="1"/>
            </p:cNvSpPr>
            <p:nvPr/>
          </p:nvSpPr>
          <p:spPr bwMode="auto">
            <a:xfrm>
              <a:off x="1488" y="2352"/>
              <a:ext cx="3936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04" name="Line 20"/>
            <p:cNvSpPr>
              <a:spLocks noChangeShapeType="1"/>
            </p:cNvSpPr>
            <p:nvPr/>
          </p:nvSpPr>
          <p:spPr bwMode="auto">
            <a:xfrm flipH="1" flipV="1">
              <a:off x="3120" y="480"/>
              <a:ext cx="0" cy="36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605" name="Text Box 21"/>
            <p:cNvSpPr txBox="1">
              <a:spLocks noChangeArrowheads="1"/>
            </p:cNvSpPr>
            <p:nvPr/>
          </p:nvSpPr>
          <p:spPr bwMode="auto">
            <a:xfrm>
              <a:off x="5184" y="254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>
                  <a:solidFill>
                    <a:srgbClr val="FBFBFB"/>
                  </a:solidFill>
                </a:rPr>
                <a:t>Х</a:t>
              </a:r>
            </a:p>
          </p:txBody>
        </p:sp>
        <p:sp>
          <p:nvSpPr>
            <p:cNvPr id="67606" name="Text Box 22"/>
            <p:cNvSpPr txBox="1">
              <a:spLocks noChangeArrowheads="1"/>
            </p:cNvSpPr>
            <p:nvPr/>
          </p:nvSpPr>
          <p:spPr bwMode="auto">
            <a:xfrm>
              <a:off x="2784" y="43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8F8F8"/>
                  </a:solidFill>
                </a:rPr>
                <a:t>у</a:t>
              </a:r>
            </a:p>
          </p:txBody>
        </p:sp>
        <p:sp>
          <p:nvSpPr>
            <p:cNvPr id="67607" name="Text Box 23"/>
            <p:cNvSpPr txBox="1">
              <a:spLocks noChangeArrowheads="1"/>
            </p:cNvSpPr>
            <p:nvPr/>
          </p:nvSpPr>
          <p:spPr bwMode="auto">
            <a:xfrm>
              <a:off x="3120" y="369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67608" name="Text Box 24"/>
            <p:cNvSpPr txBox="1">
              <a:spLocks noChangeArrowheads="1"/>
            </p:cNvSpPr>
            <p:nvPr/>
          </p:nvSpPr>
          <p:spPr bwMode="auto">
            <a:xfrm>
              <a:off x="3120" y="76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67609" name="Text Box 25"/>
            <p:cNvSpPr txBox="1">
              <a:spLocks noChangeArrowheads="1"/>
            </p:cNvSpPr>
            <p:nvPr/>
          </p:nvSpPr>
          <p:spPr bwMode="auto">
            <a:xfrm>
              <a:off x="4464" y="206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67610" name="Text Box 26"/>
            <p:cNvSpPr txBox="1">
              <a:spLocks noChangeArrowheads="1"/>
            </p:cNvSpPr>
            <p:nvPr/>
          </p:nvSpPr>
          <p:spPr bwMode="auto">
            <a:xfrm>
              <a:off x="1488" y="235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67611" name="Oval 27"/>
            <p:cNvSpPr>
              <a:spLocks noChangeArrowheads="1"/>
            </p:cNvSpPr>
            <p:nvPr/>
          </p:nvSpPr>
          <p:spPr bwMode="auto">
            <a:xfrm>
              <a:off x="1728" y="230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67612" name="Oval 28"/>
            <p:cNvSpPr>
              <a:spLocks noChangeArrowheads="1"/>
            </p:cNvSpPr>
            <p:nvPr/>
          </p:nvSpPr>
          <p:spPr bwMode="auto">
            <a:xfrm>
              <a:off x="3072" y="3648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67613" name="Oval 29"/>
            <p:cNvSpPr>
              <a:spLocks noChangeArrowheads="1"/>
            </p:cNvSpPr>
            <p:nvPr/>
          </p:nvSpPr>
          <p:spPr bwMode="auto">
            <a:xfrm>
              <a:off x="3072" y="960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67614" name="Oval 30"/>
            <p:cNvSpPr>
              <a:spLocks noChangeArrowheads="1"/>
            </p:cNvSpPr>
            <p:nvPr/>
          </p:nvSpPr>
          <p:spPr bwMode="auto">
            <a:xfrm>
              <a:off x="4416" y="2256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pic>
          <p:nvPicPr>
            <p:cNvPr id="67615" name="Picture 31" descr="SCRIBEC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2976"/>
              <a:ext cx="919" cy="1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7616" name="Rectangle 32"/>
            <p:cNvSpPr>
              <a:spLocks noChangeArrowheads="1"/>
            </p:cNvSpPr>
            <p:nvPr/>
          </p:nvSpPr>
          <p:spPr bwMode="auto">
            <a:xfrm>
              <a:off x="3120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67617" name="Group 33"/>
            <p:cNvGrpSpPr>
              <a:grpSpLocks/>
            </p:cNvGrpSpPr>
            <p:nvPr/>
          </p:nvGrpSpPr>
          <p:grpSpPr bwMode="auto">
            <a:xfrm>
              <a:off x="1200" y="336"/>
              <a:ext cx="4320" cy="3696"/>
              <a:chOff x="1200" y="336"/>
              <a:chExt cx="4320" cy="3696"/>
            </a:xfrm>
          </p:grpSpPr>
          <p:sp>
            <p:nvSpPr>
              <p:cNvPr id="67618" name="Text Box 34"/>
              <p:cNvSpPr txBox="1">
                <a:spLocks noChangeArrowheads="1"/>
              </p:cNvSpPr>
              <p:nvPr/>
            </p:nvSpPr>
            <p:spPr bwMode="auto">
              <a:xfrm>
                <a:off x="5040" y="336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8F8F8"/>
                    </a:solidFill>
                    <a:cs typeface="Arial" charset="0"/>
                  </a:rPr>
                  <a:t>I</a:t>
                </a:r>
              </a:p>
            </p:txBody>
          </p:sp>
          <p:sp>
            <p:nvSpPr>
              <p:cNvPr id="67619" name="Text Box 35"/>
              <p:cNvSpPr txBox="1">
                <a:spLocks noChangeArrowheads="1"/>
              </p:cNvSpPr>
              <p:nvPr/>
            </p:nvSpPr>
            <p:spPr bwMode="auto">
              <a:xfrm>
                <a:off x="1344" y="384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8F8F8"/>
                    </a:solidFill>
                    <a:cs typeface="Arial" charset="0"/>
                  </a:rPr>
                  <a:t>II</a:t>
                </a:r>
              </a:p>
            </p:txBody>
          </p:sp>
          <p:sp>
            <p:nvSpPr>
              <p:cNvPr id="67620" name="Text Box 36"/>
              <p:cNvSpPr txBox="1">
                <a:spLocks noChangeArrowheads="1"/>
              </p:cNvSpPr>
              <p:nvPr/>
            </p:nvSpPr>
            <p:spPr bwMode="auto">
              <a:xfrm>
                <a:off x="1200" y="3744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8F8F8"/>
                    </a:solidFill>
                    <a:cs typeface="Arial" charset="0"/>
                  </a:rPr>
                  <a:t>III</a:t>
                </a:r>
              </a:p>
            </p:txBody>
          </p:sp>
          <p:sp>
            <p:nvSpPr>
              <p:cNvPr id="67621" name="Text Box 37"/>
              <p:cNvSpPr txBox="1">
                <a:spLocks noChangeArrowheads="1"/>
              </p:cNvSpPr>
              <p:nvPr/>
            </p:nvSpPr>
            <p:spPr bwMode="auto">
              <a:xfrm>
                <a:off x="5088" y="3744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8F8F8"/>
                    </a:solidFill>
                    <a:cs typeface="Arial" charset="0"/>
                  </a:rPr>
                  <a:t>IV</a:t>
                </a:r>
              </a:p>
            </p:txBody>
          </p:sp>
        </p:grpSp>
      </p:grpSp>
      <p:sp>
        <p:nvSpPr>
          <p:cNvPr id="67622" name="PubChord"/>
          <p:cNvSpPr>
            <a:spLocks noEditPoints="1" noChangeArrowheads="1"/>
          </p:cNvSpPr>
          <p:nvPr/>
        </p:nvSpPr>
        <p:spPr bwMode="auto">
          <a:xfrm rot="13558377">
            <a:off x="2808288" y="1622425"/>
            <a:ext cx="4279900" cy="4191000"/>
          </a:xfrm>
          <a:custGeom>
            <a:avLst/>
            <a:gdLst>
              <a:gd name="G0" fmla="+- 0 0 0"/>
              <a:gd name="G1" fmla="sin 10800 -8871711"/>
              <a:gd name="G2" fmla="cos 10800 -8871711"/>
              <a:gd name="G3" fmla="sin 10800 2809456"/>
              <a:gd name="G4" fmla="cos 10800 2809456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G10" fmla="+/ G5 G7 2"/>
              <a:gd name="G11" fmla="+/ G6 G8 2"/>
              <a:gd name="T0" fmla="*/ 3113 w 21600"/>
              <a:gd name="T1" fmla="*/ 3212 h 21600"/>
              <a:gd name="T2" fmla="*/ 10914 w 21600"/>
              <a:gd name="T3" fmla="*/ 10679 h 21600"/>
              <a:gd name="T4" fmla="*/ 18715 w 21600"/>
              <a:gd name="T5" fmla="*/ 18147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3113" y="3212"/>
                </a:moveTo>
                <a:cubicBezTo>
                  <a:pt x="1118" y="5234"/>
                  <a:pt x="0" y="7959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803" y="21600"/>
                  <a:pt x="16671" y="20348"/>
                  <a:pt x="18715" y="18147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623" name="Rectangle 39"/>
          <p:cNvSpPr>
            <a:spLocks/>
          </p:cNvSpPr>
          <p:nvPr/>
        </p:nvSpPr>
        <p:spPr bwMode="auto">
          <a:xfrm>
            <a:off x="7696200" y="29718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>
                <a:solidFill>
                  <a:srgbClr val="FFFF00"/>
                </a:solidFill>
              </a:rPr>
              <a:t>cos</a:t>
            </a:r>
            <a:r>
              <a:rPr lang="en-US" sz="2400" i="1">
                <a:solidFill>
                  <a:srgbClr val="FFFF00"/>
                </a:solidFill>
              </a:rPr>
              <a:t> </a:t>
            </a:r>
            <a:r>
              <a:rPr lang="el-GR" sz="2800" i="1">
                <a:solidFill>
                  <a:srgbClr val="FFFF00"/>
                </a:solidFill>
                <a:cs typeface="Arial" charset="0"/>
              </a:rPr>
              <a:t>α</a:t>
            </a:r>
          </a:p>
        </p:txBody>
      </p:sp>
      <p:sp>
        <p:nvSpPr>
          <p:cNvPr id="67624" name="Freeform 40"/>
          <p:cNvSpPr>
            <a:spLocks/>
          </p:cNvSpPr>
          <p:nvPr/>
        </p:nvSpPr>
        <p:spPr bwMode="auto">
          <a:xfrm>
            <a:off x="4953000" y="3733800"/>
            <a:ext cx="3657600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304" y="0"/>
              </a:cxn>
            </a:cxnLst>
            <a:rect l="0" t="0" r="r" b="b"/>
            <a:pathLst>
              <a:path w="2304" h="1">
                <a:moveTo>
                  <a:pt x="0" y="0"/>
                </a:moveTo>
                <a:lnTo>
                  <a:pt x="2304" y="0"/>
                </a:lnTo>
              </a:path>
            </a:pathLst>
          </a:custGeom>
          <a:noFill/>
          <a:ln w="57150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626" name="Rectangle 42"/>
          <p:cNvSpPr>
            <a:spLocks/>
          </p:cNvSpPr>
          <p:nvPr/>
        </p:nvSpPr>
        <p:spPr bwMode="auto">
          <a:xfrm>
            <a:off x="5486400" y="2667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600" b="1">
                <a:solidFill>
                  <a:srgbClr val="CC3300"/>
                </a:solidFill>
              </a:rPr>
              <a:t>+</a:t>
            </a:r>
          </a:p>
        </p:txBody>
      </p:sp>
      <p:sp>
        <p:nvSpPr>
          <p:cNvPr id="67627" name="PubChord"/>
          <p:cNvSpPr>
            <a:spLocks noEditPoints="1" noChangeArrowheads="1"/>
          </p:cNvSpPr>
          <p:nvPr/>
        </p:nvSpPr>
        <p:spPr bwMode="auto">
          <a:xfrm rot="2739794">
            <a:off x="2820193" y="1675607"/>
            <a:ext cx="4214813" cy="4191000"/>
          </a:xfrm>
          <a:custGeom>
            <a:avLst/>
            <a:gdLst>
              <a:gd name="G0" fmla="+- 0 0 0"/>
              <a:gd name="G1" fmla="sin 10800 -8871711"/>
              <a:gd name="G2" fmla="cos 10800 -8871711"/>
              <a:gd name="G3" fmla="sin 10800 2854175"/>
              <a:gd name="G4" fmla="cos 10800 2854175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G10" fmla="+/ G5 G7 2"/>
              <a:gd name="G11" fmla="+/ G6 G8 2"/>
              <a:gd name="T0" fmla="*/ 3113 w 21600"/>
              <a:gd name="T1" fmla="*/ 3212 h 21600"/>
              <a:gd name="T2" fmla="*/ 10870 w 21600"/>
              <a:gd name="T3" fmla="*/ 10726 h 21600"/>
              <a:gd name="T4" fmla="*/ 18627 w 21600"/>
              <a:gd name="T5" fmla="*/ 18241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3113" y="3212"/>
                </a:moveTo>
                <a:cubicBezTo>
                  <a:pt x="1118" y="5234"/>
                  <a:pt x="0" y="7959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759" y="21600"/>
                  <a:pt x="16588" y="20385"/>
                  <a:pt x="18627" y="18241"/>
                </a:cubicBezTo>
                <a:close/>
              </a:path>
            </a:pathLst>
          </a:custGeom>
          <a:solidFill>
            <a:srgbClr val="66FFFF"/>
          </a:solidFill>
          <a:ln w="9525">
            <a:solidFill>
              <a:srgbClr val="0099FF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628" name="Line 44"/>
          <p:cNvSpPr>
            <a:spLocks noChangeShapeType="1"/>
          </p:cNvSpPr>
          <p:nvPr/>
        </p:nvSpPr>
        <p:spPr bwMode="auto">
          <a:xfrm rot="5400000">
            <a:off x="3580606" y="2362994"/>
            <a:ext cx="1588" cy="274320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629" name="Rectangle 45"/>
          <p:cNvSpPr>
            <a:spLocks/>
          </p:cNvSpPr>
          <p:nvPr/>
        </p:nvSpPr>
        <p:spPr bwMode="auto">
          <a:xfrm>
            <a:off x="3962400" y="41148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600" b="1">
                <a:solidFill>
                  <a:srgbClr val="0033CC"/>
                </a:solidFill>
                <a:cs typeface="Arial" charset="0"/>
              </a:rPr>
              <a:t>–</a:t>
            </a:r>
            <a:r>
              <a:rPr lang="en-US" sz="3600" b="1">
                <a:solidFill>
                  <a:srgbClr val="FFFF00"/>
                </a:solidFill>
              </a:rPr>
              <a:t> </a:t>
            </a:r>
            <a:endParaRPr lang="ru-RU" sz="3600" b="1">
              <a:solidFill>
                <a:srgbClr val="FFFF00"/>
              </a:solidFill>
            </a:endParaRPr>
          </a:p>
        </p:txBody>
      </p:sp>
      <p:sp>
        <p:nvSpPr>
          <p:cNvPr id="67630" name="Rectangle 46"/>
          <p:cNvSpPr>
            <a:spLocks/>
          </p:cNvSpPr>
          <p:nvPr/>
        </p:nvSpPr>
        <p:spPr bwMode="auto">
          <a:xfrm>
            <a:off x="5410200" y="41148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600" b="1">
                <a:solidFill>
                  <a:srgbClr val="CC3300"/>
                </a:solidFill>
                <a:cs typeface="Arial" charset="0"/>
              </a:rPr>
              <a:t>+</a:t>
            </a:r>
            <a:r>
              <a:rPr lang="en-US" sz="3600" b="1">
                <a:solidFill>
                  <a:srgbClr val="FFFF00"/>
                </a:solidFill>
              </a:rPr>
              <a:t> </a:t>
            </a:r>
            <a:endParaRPr lang="ru-RU" sz="3600" b="1">
              <a:solidFill>
                <a:srgbClr val="FFFF00"/>
              </a:solidFill>
            </a:endParaRPr>
          </a:p>
        </p:txBody>
      </p:sp>
      <p:sp>
        <p:nvSpPr>
          <p:cNvPr id="67631" name="Oval 47"/>
          <p:cNvSpPr>
            <a:spLocks noChangeArrowheads="1"/>
          </p:cNvSpPr>
          <p:nvPr/>
        </p:nvSpPr>
        <p:spPr bwMode="auto">
          <a:xfrm rot="5400000">
            <a:off x="2819400" y="1600200"/>
            <a:ext cx="4267200" cy="4267200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32" name="Freeform 48"/>
          <p:cNvSpPr>
            <a:spLocks/>
          </p:cNvSpPr>
          <p:nvPr/>
        </p:nvSpPr>
        <p:spPr bwMode="auto">
          <a:xfrm>
            <a:off x="4946650" y="781050"/>
            <a:ext cx="6350" cy="5695950"/>
          </a:xfrm>
          <a:custGeom>
            <a:avLst/>
            <a:gdLst/>
            <a:ahLst/>
            <a:cxnLst>
              <a:cxn ang="0">
                <a:pos x="0" y="3588"/>
              </a:cxn>
              <a:cxn ang="0">
                <a:pos x="0" y="0"/>
              </a:cxn>
              <a:cxn ang="0">
                <a:pos x="4" y="0"/>
              </a:cxn>
            </a:cxnLst>
            <a:rect l="0" t="0" r="r" b="b"/>
            <a:pathLst>
              <a:path w="4" h="3588">
                <a:moveTo>
                  <a:pt x="0" y="3588"/>
                </a:moveTo>
                <a:lnTo>
                  <a:pt x="0" y="0"/>
                </a:lnTo>
                <a:lnTo>
                  <a:pt x="4" y="0"/>
                </a:lnTo>
              </a:path>
            </a:pathLst>
          </a:cu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625" name="Rectangle 41"/>
          <p:cNvSpPr>
            <a:spLocks/>
          </p:cNvSpPr>
          <p:nvPr/>
        </p:nvSpPr>
        <p:spPr bwMode="auto">
          <a:xfrm>
            <a:off x="3962400" y="2667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600" b="1">
                <a:solidFill>
                  <a:srgbClr val="0033CC"/>
                </a:solidFill>
                <a:cs typeface="Arial" charset="0"/>
              </a:rPr>
              <a:t>–</a:t>
            </a:r>
            <a:endParaRPr lang="ru-RU" sz="3600" b="1">
              <a:solidFill>
                <a:srgbClr val="0033CC"/>
              </a:solidFill>
              <a:cs typeface="Arial" charset="0"/>
            </a:endParaRPr>
          </a:p>
        </p:txBody>
      </p:sp>
      <p:sp>
        <p:nvSpPr>
          <p:cNvPr id="67633" name="Rectangle 4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7634" name="Rectangle 50"/>
          <p:cNvSpPr>
            <a:spLocks noGrp="1"/>
          </p:cNvSpPr>
          <p:nvPr>
            <p:ph type="title" idx="4294967295"/>
          </p:nvPr>
        </p:nvSpPr>
        <p:spPr bwMode="auto">
          <a:xfrm>
            <a:off x="1258888" y="2878138"/>
            <a:ext cx="7558087" cy="1079500"/>
          </a:xfrm>
          <a:noFill/>
        </p:spPr>
        <p:txBody>
          <a:bodyPr/>
          <a:lstStyle/>
          <a:p>
            <a:pPr algn="ctr"/>
            <a:r>
              <a:rPr lang="ru-RU" sz="2400" b="1">
                <a:solidFill>
                  <a:srgbClr val="008000"/>
                </a:solidFill>
                <a:latin typeface="Arial" charset="0"/>
              </a:rPr>
              <a:t>Знаки функции </a:t>
            </a:r>
            <a:r>
              <a:rPr lang="en-US" sz="2400" b="1" i="1">
                <a:solidFill>
                  <a:srgbClr val="008000"/>
                </a:solidFill>
                <a:latin typeface="Arial" charset="0"/>
              </a:rPr>
              <a:t>cos</a:t>
            </a:r>
            <a:r>
              <a:rPr lang="ru-RU" sz="2400" b="1" i="1">
                <a:solidFill>
                  <a:srgbClr val="008000"/>
                </a:solidFill>
                <a:latin typeface="Arial" charset="0"/>
              </a:rPr>
              <a:t> </a:t>
            </a:r>
            <a:r>
              <a:rPr lang="ru-RU" sz="3200" b="1" i="1">
                <a:solidFill>
                  <a:srgbClr val="008000"/>
                </a:solidFill>
                <a:latin typeface="Arial" charset="0"/>
              </a:rPr>
              <a:t>α</a:t>
            </a:r>
            <a:r>
              <a:rPr lang="ru-RU" sz="2400" b="1" i="1">
                <a:solidFill>
                  <a:srgbClr val="008000"/>
                </a:solidFill>
                <a:latin typeface="Arial" charset="0"/>
              </a:rPr>
              <a:t>.</a:t>
            </a:r>
            <a:r>
              <a:rPr lang="ru-RU" i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676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7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7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7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7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7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7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7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7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7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7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7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7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7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7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7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7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7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7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7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7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67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67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67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67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67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67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22" grpId="0" animBg="1"/>
      <p:bldP spid="67623" grpId="0"/>
      <p:bldP spid="67624" grpId="0" animBg="1"/>
      <p:bldP spid="67626" grpId="0"/>
      <p:bldP spid="67627" grpId="0" animBg="1"/>
      <p:bldP spid="67628" grpId="0" animBg="1"/>
      <p:bldP spid="67629" grpId="0"/>
      <p:bldP spid="67630" grpId="0"/>
      <p:bldP spid="67625" grpId="0"/>
      <p:bldP spid="67633" grpId="0" animBg="1"/>
      <p:bldP spid="676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61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68611" name="Rectangle 3"/>
            <p:cNvSpPr>
              <a:spLocks noChangeArrowheads="1"/>
            </p:cNvSpPr>
            <p:nvPr/>
          </p:nvSpPr>
          <p:spPr bwMode="auto">
            <a:xfrm>
              <a:off x="672" y="0"/>
              <a:ext cx="5088" cy="4320"/>
            </a:xfrm>
            <a:prstGeom prst="rect">
              <a:avLst/>
            </a:prstGeom>
            <a:solidFill>
              <a:srgbClr val="336600"/>
            </a:solidFill>
            <a:ln w="7620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/>
            </a:p>
          </p:txBody>
        </p:sp>
        <p:sp>
          <p:nvSpPr>
            <p:cNvPr id="68612" name="Rectangle 4"/>
            <p:cNvSpPr>
              <a:spLocks noChangeArrowheads="1"/>
            </p:cNvSpPr>
            <p:nvPr/>
          </p:nvSpPr>
          <p:spPr bwMode="auto">
            <a:xfrm>
              <a:off x="3120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8613" name="Rectangle 5"/>
            <p:cNvSpPr>
              <a:spLocks noChangeArrowheads="1"/>
            </p:cNvSpPr>
            <p:nvPr/>
          </p:nvSpPr>
          <p:spPr bwMode="auto">
            <a:xfrm>
              <a:off x="3120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8614" name="Rectangle 6"/>
            <p:cNvSpPr>
              <a:spLocks noChangeArrowheads="1"/>
            </p:cNvSpPr>
            <p:nvPr/>
          </p:nvSpPr>
          <p:spPr bwMode="auto">
            <a:xfrm>
              <a:off x="3120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8615" name="Rectangle 7"/>
            <p:cNvSpPr>
              <a:spLocks noChangeArrowheads="1"/>
            </p:cNvSpPr>
            <p:nvPr/>
          </p:nvSpPr>
          <p:spPr bwMode="auto">
            <a:xfrm>
              <a:off x="3792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8616" name="Rectangle 8"/>
            <p:cNvSpPr>
              <a:spLocks noChangeArrowheads="1"/>
            </p:cNvSpPr>
            <p:nvPr/>
          </p:nvSpPr>
          <p:spPr bwMode="auto">
            <a:xfrm>
              <a:off x="3792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8617" name="Rectangle 9"/>
            <p:cNvSpPr>
              <a:spLocks noChangeArrowheads="1"/>
            </p:cNvSpPr>
            <p:nvPr/>
          </p:nvSpPr>
          <p:spPr bwMode="auto">
            <a:xfrm>
              <a:off x="3792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8618" name="Rectangle 10"/>
            <p:cNvSpPr>
              <a:spLocks noChangeArrowheads="1"/>
            </p:cNvSpPr>
            <p:nvPr/>
          </p:nvSpPr>
          <p:spPr bwMode="auto">
            <a:xfrm>
              <a:off x="1776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8619" name="Rectangle 11"/>
            <p:cNvSpPr>
              <a:spLocks noChangeArrowheads="1"/>
            </p:cNvSpPr>
            <p:nvPr/>
          </p:nvSpPr>
          <p:spPr bwMode="auto">
            <a:xfrm>
              <a:off x="1776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8620" name="Rectangle 12"/>
            <p:cNvSpPr>
              <a:spLocks noChangeArrowheads="1"/>
            </p:cNvSpPr>
            <p:nvPr/>
          </p:nvSpPr>
          <p:spPr bwMode="auto">
            <a:xfrm>
              <a:off x="1776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8621" name="Rectangle 13"/>
            <p:cNvSpPr>
              <a:spLocks noChangeArrowheads="1"/>
            </p:cNvSpPr>
            <p:nvPr/>
          </p:nvSpPr>
          <p:spPr bwMode="auto">
            <a:xfrm>
              <a:off x="2448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8622" name="Rectangle 14"/>
            <p:cNvSpPr>
              <a:spLocks noChangeArrowheads="1"/>
            </p:cNvSpPr>
            <p:nvPr/>
          </p:nvSpPr>
          <p:spPr bwMode="auto">
            <a:xfrm>
              <a:off x="2448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8623" name="Rectangle 15"/>
            <p:cNvSpPr>
              <a:spLocks noChangeArrowheads="1"/>
            </p:cNvSpPr>
            <p:nvPr/>
          </p:nvSpPr>
          <p:spPr bwMode="auto">
            <a:xfrm>
              <a:off x="2448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8624" name="Rectangle 16"/>
            <p:cNvSpPr>
              <a:spLocks noChangeArrowheads="1"/>
            </p:cNvSpPr>
            <p:nvPr/>
          </p:nvSpPr>
          <p:spPr bwMode="auto">
            <a:xfrm>
              <a:off x="2448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8625" name="Rectangle 17"/>
            <p:cNvSpPr>
              <a:spLocks noChangeArrowheads="1"/>
            </p:cNvSpPr>
            <p:nvPr/>
          </p:nvSpPr>
          <p:spPr bwMode="auto">
            <a:xfrm>
              <a:off x="3792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8626" name="Rectangle 18"/>
            <p:cNvSpPr>
              <a:spLocks noChangeArrowheads="1"/>
            </p:cNvSpPr>
            <p:nvPr/>
          </p:nvSpPr>
          <p:spPr bwMode="auto">
            <a:xfrm>
              <a:off x="1776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8627" name="Line 19"/>
            <p:cNvSpPr>
              <a:spLocks noChangeShapeType="1"/>
            </p:cNvSpPr>
            <p:nvPr/>
          </p:nvSpPr>
          <p:spPr bwMode="auto">
            <a:xfrm>
              <a:off x="1488" y="2352"/>
              <a:ext cx="3936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8628" name="Line 20"/>
            <p:cNvSpPr>
              <a:spLocks noChangeShapeType="1"/>
            </p:cNvSpPr>
            <p:nvPr/>
          </p:nvSpPr>
          <p:spPr bwMode="auto">
            <a:xfrm flipH="1" flipV="1">
              <a:off x="3120" y="480"/>
              <a:ext cx="0" cy="36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8629" name="Text Box 21"/>
            <p:cNvSpPr txBox="1">
              <a:spLocks noChangeArrowheads="1"/>
            </p:cNvSpPr>
            <p:nvPr/>
          </p:nvSpPr>
          <p:spPr bwMode="auto">
            <a:xfrm>
              <a:off x="5184" y="254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>
                  <a:solidFill>
                    <a:srgbClr val="FBFBFB"/>
                  </a:solidFill>
                </a:rPr>
                <a:t>Х</a:t>
              </a:r>
            </a:p>
          </p:txBody>
        </p:sp>
        <p:sp>
          <p:nvSpPr>
            <p:cNvPr id="68630" name="Text Box 22"/>
            <p:cNvSpPr txBox="1">
              <a:spLocks noChangeArrowheads="1"/>
            </p:cNvSpPr>
            <p:nvPr/>
          </p:nvSpPr>
          <p:spPr bwMode="auto">
            <a:xfrm>
              <a:off x="2784" y="43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8F8F8"/>
                  </a:solidFill>
                </a:rPr>
                <a:t>у</a:t>
              </a:r>
            </a:p>
          </p:txBody>
        </p:sp>
        <p:sp>
          <p:nvSpPr>
            <p:cNvPr id="68631" name="Text Box 23"/>
            <p:cNvSpPr txBox="1">
              <a:spLocks noChangeArrowheads="1"/>
            </p:cNvSpPr>
            <p:nvPr/>
          </p:nvSpPr>
          <p:spPr bwMode="auto">
            <a:xfrm>
              <a:off x="3120" y="369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68632" name="Text Box 24"/>
            <p:cNvSpPr txBox="1">
              <a:spLocks noChangeArrowheads="1"/>
            </p:cNvSpPr>
            <p:nvPr/>
          </p:nvSpPr>
          <p:spPr bwMode="auto">
            <a:xfrm>
              <a:off x="3120" y="76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68633" name="Text Box 25"/>
            <p:cNvSpPr txBox="1">
              <a:spLocks noChangeArrowheads="1"/>
            </p:cNvSpPr>
            <p:nvPr/>
          </p:nvSpPr>
          <p:spPr bwMode="auto">
            <a:xfrm>
              <a:off x="4464" y="206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68634" name="Text Box 26"/>
            <p:cNvSpPr txBox="1">
              <a:spLocks noChangeArrowheads="1"/>
            </p:cNvSpPr>
            <p:nvPr/>
          </p:nvSpPr>
          <p:spPr bwMode="auto">
            <a:xfrm>
              <a:off x="1488" y="235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68635" name="Oval 27"/>
            <p:cNvSpPr>
              <a:spLocks noChangeArrowheads="1"/>
            </p:cNvSpPr>
            <p:nvPr/>
          </p:nvSpPr>
          <p:spPr bwMode="auto">
            <a:xfrm>
              <a:off x="1728" y="230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68636" name="Oval 28"/>
            <p:cNvSpPr>
              <a:spLocks noChangeArrowheads="1"/>
            </p:cNvSpPr>
            <p:nvPr/>
          </p:nvSpPr>
          <p:spPr bwMode="auto">
            <a:xfrm>
              <a:off x="3072" y="3648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68637" name="Oval 29"/>
            <p:cNvSpPr>
              <a:spLocks noChangeArrowheads="1"/>
            </p:cNvSpPr>
            <p:nvPr/>
          </p:nvSpPr>
          <p:spPr bwMode="auto">
            <a:xfrm>
              <a:off x="3072" y="960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68638" name="Oval 30"/>
            <p:cNvSpPr>
              <a:spLocks noChangeArrowheads="1"/>
            </p:cNvSpPr>
            <p:nvPr/>
          </p:nvSpPr>
          <p:spPr bwMode="auto">
            <a:xfrm>
              <a:off x="4416" y="2256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pic>
          <p:nvPicPr>
            <p:cNvPr id="68639" name="Picture 31" descr="SCRIBEC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2976"/>
              <a:ext cx="919" cy="1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8640" name="Rectangle 32"/>
            <p:cNvSpPr>
              <a:spLocks noChangeArrowheads="1"/>
            </p:cNvSpPr>
            <p:nvPr/>
          </p:nvSpPr>
          <p:spPr bwMode="auto">
            <a:xfrm>
              <a:off x="3120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68641" name="Group 33"/>
            <p:cNvGrpSpPr>
              <a:grpSpLocks/>
            </p:cNvGrpSpPr>
            <p:nvPr/>
          </p:nvGrpSpPr>
          <p:grpSpPr bwMode="auto">
            <a:xfrm>
              <a:off x="1200" y="336"/>
              <a:ext cx="4320" cy="3696"/>
              <a:chOff x="1200" y="336"/>
              <a:chExt cx="4320" cy="3696"/>
            </a:xfrm>
          </p:grpSpPr>
          <p:sp>
            <p:nvSpPr>
              <p:cNvPr id="68642" name="Text Box 34"/>
              <p:cNvSpPr txBox="1">
                <a:spLocks noChangeArrowheads="1"/>
              </p:cNvSpPr>
              <p:nvPr/>
            </p:nvSpPr>
            <p:spPr bwMode="auto">
              <a:xfrm>
                <a:off x="5040" y="336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8F8F8"/>
                    </a:solidFill>
                    <a:cs typeface="Arial" charset="0"/>
                  </a:rPr>
                  <a:t>I</a:t>
                </a:r>
              </a:p>
            </p:txBody>
          </p:sp>
          <p:sp>
            <p:nvSpPr>
              <p:cNvPr id="68643" name="Text Box 35"/>
              <p:cNvSpPr txBox="1">
                <a:spLocks noChangeArrowheads="1"/>
              </p:cNvSpPr>
              <p:nvPr/>
            </p:nvSpPr>
            <p:spPr bwMode="auto">
              <a:xfrm>
                <a:off x="1344" y="384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8F8F8"/>
                    </a:solidFill>
                    <a:cs typeface="Arial" charset="0"/>
                  </a:rPr>
                  <a:t>II</a:t>
                </a:r>
              </a:p>
            </p:txBody>
          </p:sp>
          <p:sp>
            <p:nvSpPr>
              <p:cNvPr id="68644" name="Text Box 36"/>
              <p:cNvSpPr txBox="1">
                <a:spLocks noChangeArrowheads="1"/>
              </p:cNvSpPr>
              <p:nvPr/>
            </p:nvSpPr>
            <p:spPr bwMode="auto">
              <a:xfrm>
                <a:off x="1200" y="3744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8F8F8"/>
                    </a:solidFill>
                    <a:cs typeface="Arial" charset="0"/>
                  </a:rPr>
                  <a:t>III</a:t>
                </a:r>
              </a:p>
            </p:txBody>
          </p:sp>
          <p:sp>
            <p:nvSpPr>
              <p:cNvPr id="68645" name="Text Box 37"/>
              <p:cNvSpPr txBox="1">
                <a:spLocks noChangeArrowheads="1"/>
              </p:cNvSpPr>
              <p:nvPr/>
            </p:nvSpPr>
            <p:spPr bwMode="auto">
              <a:xfrm>
                <a:off x="5088" y="3744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8F8F8"/>
                    </a:solidFill>
                    <a:cs typeface="Arial" charset="0"/>
                  </a:rPr>
                  <a:t>IV</a:t>
                </a:r>
              </a:p>
            </p:txBody>
          </p:sp>
        </p:grpSp>
      </p:grpSp>
      <p:sp>
        <p:nvSpPr>
          <p:cNvPr id="68647" name="Rectangle 39"/>
          <p:cNvSpPr>
            <a:spLocks/>
          </p:cNvSpPr>
          <p:nvPr/>
        </p:nvSpPr>
        <p:spPr bwMode="auto">
          <a:xfrm>
            <a:off x="7162800" y="51816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>
                <a:solidFill>
                  <a:srgbClr val="00FF99"/>
                </a:solidFill>
              </a:rPr>
              <a:t>tg</a:t>
            </a:r>
            <a:r>
              <a:rPr lang="en-US" sz="2400" i="1">
                <a:solidFill>
                  <a:srgbClr val="00FF99"/>
                </a:solidFill>
              </a:rPr>
              <a:t> </a:t>
            </a:r>
            <a:r>
              <a:rPr lang="el-GR" sz="2800" i="1">
                <a:solidFill>
                  <a:srgbClr val="00FF99"/>
                </a:solidFill>
                <a:cs typeface="Arial" charset="0"/>
              </a:rPr>
              <a:t>α</a:t>
            </a:r>
          </a:p>
        </p:txBody>
      </p:sp>
      <p:sp>
        <p:nvSpPr>
          <p:cNvPr id="68656" name="Line 48"/>
          <p:cNvSpPr>
            <a:spLocks noChangeShapeType="1"/>
          </p:cNvSpPr>
          <p:nvPr/>
        </p:nvSpPr>
        <p:spPr bwMode="auto">
          <a:xfrm>
            <a:off x="2438400" y="3733800"/>
            <a:ext cx="617220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8662" name="Rectangle 54"/>
          <p:cNvSpPr>
            <a:spLocks noChangeArrowheads="1"/>
          </p:cNvSpPr>
          <p:nvPr/>
        </p:nvSpPr>
        <p:spPr bwMode="auto">
          <a:xfrm>
            <a:off x="4953000" y="1600200"/>
            <a:ext cx="2133600" cy="2133600"/>
          </a:xfrm>
          <a:prstGeom prst="rect">
            <a:avLst/>
          </a:prstGeom>
          <a:solidFill>
            <a:srgbClr val="FF99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8663" name="Rectangle 55"/>
          <p:cNvSpPr>
            <a:spLocks noChangeArrowheads="1"/>
          </p:cNvSpPr>
          <p:nvPr/>
        </p:nvSpPr>
        <p:spPr bwMode="auto">
          <a:xfrm>
            <a:off x="2819400" y="3733800"/>
            <a:ext cx="2133600" cy="2133600"/>
          </a:xfrm>
          <a:prstGeom prst="rect">
            <a:avLst/>
          </a:prstGeom>
          <a:solidFill>
            <a:srgbClr val="FF99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8664" name="Rectangle 56"/>
          <p:cNvSpPr>
            <a:spLocks noChangeArrowheads="1"/>
          </p:cNvSpPr>
          <p:nvPr/>
        </p:nvSpPr>
        <p:spPr bwMode="auto">
          <a:xfrm>
            <a:off x="4953000" y="3733800"/>
            <a:ext cx="2133600" cy="2133600"/>
          </a:xfrm>
          <a:prstGeom prst="rect">
            <a:avLst/>
          </a:prstGeom>
          <a:solidFill>
            <a:srgbClr val="33CCFF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8665" name="Rectangle 57"/>
          <p:cNvSpPr>
            <a:spLocks noChangeArrowheads="1"/>
          </p:cNvSpPr>
          <p:nvPr/>
        </p:nvSpPr>
        <p:spPr bwMode="auto">
          <a:xfrm>
            <a:off x="2819400" y="1600200"/>
            <a:ext cx="2133600" cy="2133600"/>
          </a:xfrm>
          <a:prstGeom prst="rect">
            <a:avLst/>
          </a:prstGeom>
          <a:solidFill>
            <a:srgbClr val="33CCFF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8649" name="Rectangle 41"/>
          <p:cNvSpPr>
            <a:spLocks/>
          </p:cNvSpPr>
          <p:nvPr/>
        </p:nvSpPr>
        <p:spPr bwMode="auto">
          <a:xfrm>
            <a:off x="3962400" y="2667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600" b="1">
                <a:solidFill>
                  <a:srgbClr val="0033CC"/>
                </a:solidFill>
                <a:cs typeface="Arial" charset="0"/>
              </a:rPr>
              <a:t>–</a:t>
            </a:r>
            <a:endParaRPr lang="ru-RU" sz="3600" b="1">
              <a:solidFill>
                <a:srgbClr val="0033CC"/>
              </a:solidFill>
              <a:cs typeface="Arial" charset="0"/>
            </a:endParaRPr>
          </a:p>
        </p:txBody>
      </p:sp>
      <p:sp>
        <p:nvSpPr>
          <p:cNvPr id="68650" name="Rectangle 42"/>
          <p:cNvSpPr>
            <a:spLocks/>
          </p:cNvSpPr>
          <p:nvPr/>
        </p:nvSpPr>
        <p:spPr bwMode="auto">
          <a:xfrm>
            <a:off x="5486400" y="2667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600" b="1">
                <a:solidFill>
                  <a:srgbClr val="CC3300"/>
                </a:solidFill>
              </a:rPr>
              <a:t>+</a:t>
            </a:r>
          </a:p>
        </p:txBody>
      </p:sp>
      <p:sp>
        <p:nvSpPr>
          <p:cNvPr id="68653" name="Rectangle 45"/>
          <p:cNvSpPr>
            <a:spLocks/>
          </p:cNvSpPr>
          <p:nvPr/>
        </p:nvSpPr>
        <p:spPr bwMode="auto">
          <a:xfrm>
            <a:off x="3962400" y="41148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600" b="1">
                <a:solidFill>
                  <a:srgbClr val="CC3300"/>
                </a:solidFill>
                <a:cs typeface="Arial" charset="0"/>
              </a:rPr>
              <a:t>+</a:t>
            </a:r>
            <a:r>
              <a:rPr lang="en-US" sz="3600" b="1">
                <a:solidFill>
                  <a:srgbClr val="FFFF00"/>
                </a:solidFill>
              </a:rPr>
              <a:t> </a:t>
            </a:r>
            <a:endParaRPr lang="ru-RU" sz="3600" b="1">
              <a:solidFill>
                <a:srgbClr val="FFFF00"/>
              </a:solidFill>
            </a:endParaRPr>
          </a:p>
        </p:txBody>
      </p:sp>
      <p:sp>
        <p:nvSpPr>
          <p:cNvPr id="68654" name="Rectangle 46"/>
          <p:cNvSpPr>
            <a:spLocks/>
          </p:cNvSpPr>
          <p:nvPr/>
        </p:nvSpPr>
        <p:spPr bwMode="auto">
          <a:xfrm>
            <a:off x="5410200" y="41148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600" b="1">
                <a:solidFill>
                  <a:srgbClr val="0033CC"/>
                </a:solidFill>
                <a:cs typeface="Arial" charset="0"/>
              </a:rPr>
              <a:t>–</a:t>
            </a:r>
            <a:r>
              <a:rPr lang="en-US" sz="3600" b="1">
                <a:solidFill>
                  <a:srgbClr val="FFFF00"/>
                </a:solidFill>
              </a:rPr>
              <a:t> </a:t>
            </a:r>
            <a:endParaRPr lang="ru-RU" sz="3600" b="1">
              <a:solidFill>
                <a:srgbClr val="FFFF00"/>
              </a:solidFill>
            </a:endParaRPr>
          </a:p>
        </p:txBody>
      </p:sp>
      <p:sp>
        <p:nvSpPr>
          <p:cNvPr id="68669" name="Line 61"/>
          <p:cNvSpPr>
            <a:spLocks noChangeShapeType="1"/>
          </p:cNvSpPr>
          <p:nvPr/>
        </p:nvSpPr>
        <p:spPr bwMode="auto">
          <a:xfrm>
            <a:off x="1524000" y="1600200"/>
            <a:ext cx="7391400" cy="0"/>
          </a:xfrm>
          <a:prstGeom prst="line">
            <a:avLst/>
          </a:prstGeom>
          <a:noFill/>
          <a:ln w="571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8661" name="Freeform 53"/>
          <p:cNvSpPr>
            <a:spLocks/>
          </p:cNvSpPr>
          <p:nvPr/>
        </p:nvSpPr>
        <p:spPr bwMode="auto">
          <a:xfrm>
            <a:off x="1530350" y="1593850"/>
            <a:ext cx="3346450" cy="6350"/>
          </a:xfrm>
          <a:custGeom>
            <a:avLst/>
            <a:gdLst/>
            <a:ahLst/>
            <a:cxnLst>
              <a:cxn ang="0">
                <a:pos x="2108" y="4"/>
              </a:cxn>
              <a:cxn ang="0">
                <a:pos x="0" y="0"/>
              </a:cxn>
            </a:cxnLst>
            <a:rect l="0" t="0" r="r" b="b"/>
            <a:pathLst>
              <a:path w="2108" h="4">
                <a:moveTo>
                  <a:pt x="2108" y="4"/>
                </a:moveTo>
                <a:lnTo>
                  <a:pt x="0" y="0"/>
                </a:lnTo>
              </a:path>
            </a:pathLst>
          </a:custGeom>
          <a:noFill/>
          <a:ln w="57150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8668" name="Line 60"/>
          <p:cNvSpPr>
            <a:spLocks noChangeShapeType="1"/>
          </p:cNvSpPr>
          <p:nvPr/>
        </p:nvSpPr>
        <p:spPr bwMode="auto">
          <a:xfrm flipV="1">
            <a:off x="7086600" y="228600"/>
            <a:ext cx="0" cy="6324600"/>
          </a:xfrm>
          <a:prstGeom prst="line">
            <a:avLst/>
          </a:prstGeom>
          <a:noFill/>
          <a:ln w="57150">
            <a:solidFill>
              <a:srgbClr val="00FF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8652" name="Freeform 44"/>
          <p:cNvSpPr>
            <a:spLocks/>
          </p:cNvSpPr>
          <p:nvPr/>
        </p:nvSpPr>
        <p:spPr bwMode="auto">
          <a:xfrm>
            <a:off x="7080250" y="3733800"/>
            <a:ext cx="6350" cy="2806700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0" y="1768"/>
              </a:cxn>
            </a:cxnLst>
            <a:rect l="0" t="0" r="r" b="b"/>
            <a:pathLst>
              <a:path w="4" h="1768">
                <a:moveTo>
                  <a:pt x="4" y="0"/>
                </a:moveTo>
                <a:lnTo>
                  <a:pt x="0" y="1768"/>
                </a:lnTo>
              </a:path>
            </a:pathLst>
          </a:custGeom>
          <a:noFill/>
          <a:ln w="57150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8648" name="Freeform 40"/>
          <p:cNvSpPr>
            <a:spLocks/>
          </p:cNvSpPr>
          <p:nvPr/>
        </p:nvSpPr>
        <p:spPr bwMode="auto">
          <a:xfrm>
            <a:off x="7086600" y="228600"/>
            <a:ext cx="6350" cy="3517900"/>
          </a:xfrm>
          <a:custGeom>
            <a:avLst/>
            <a:gdLst/>
            <a:ahLst/>
            <a:cxnLst>
              <a:cxn ang="0">
                <a:pos x="4" y="2216"/>
              </a:cxn>
              <a:cxn ang="0">
                <a:pos x="0" y="0"/>
              </a:cxn>
            </a:cxnLst>
            <a:rect l="0" t="0" r="r" b="b"/>
            <a:pathLst>
              <a:path w="4" h="2216">
                <a:moveTo>
                  <a:pt x="4" y="2216"/>
                </a:moveTo>
                <a:lnTo>
                  <a:pt x="0" y="0"/>
                </a:lnTo>
              </a:path>
            </a:pathLst>
          </a:custGeom>
          <a:noFill/>
          <a:ln w="57150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8660" name="Freeform 52"/>
          <p:cNvSpPr>
            <a:spLocks/>
          </p:cNvSpPr>
          <p:nvPr/>
        </p:nvSpPr>
        <p:spPr bwMode="auto">
          <a:xfrm>
            <a:off x="4876800" y="1600200"/>
            <a:ext cx="4038600" cy="6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544" y="4"/>
              </a:cxn>
            </a:cxnLst>
            <a:rect l="0" t="0" r="r" b="b"/>
            <a:pathLst>
              <a:path w="2544" h="4">
                <a:moveTo>
                  <a:pt x="0" y="0"/>
                </a:moveTo>
                <a:lnTo>
                  <a:pt x="2544" y="4"/>
                </a:lnTo>
              </a:path>
            </a:pathLst>
          </a:custGeom>
          <a:noFill/>
          <a:ln w="57150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8655" name="Oval 47"/>
          <p:cNvSpPr>
            <a:spLocks noChangeArrowheads="1"/>
          </p:cNvSpPr>
          <p:nvPr/>
        </p:nvSpPr>
        <p:spPr bwMode="auto">
          <a:xfrm>
            <a:off x="2819400" y="1600200"/>
            <a:ext cx="4267200" cy="4267200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8666" name="Rectangle 58"/>
          <p:cNvSpPr>
            <a:spLocks/>
          </p:cNvSpPr>
          <p:nvPr/>
        </p:nvSpPr>
        <p:spPr bwMode="auto">
          <a:xfrm>
            <a:off x="1981200" y="10668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>
                <a:solidFill>
                  <a:srgbClr val="33CCFF"/>
                </a:solidFill>
              </a:rPr>
              <a:t>ctg</a:t>
            </a:r>
            <a:r>
              <a:rPr lang="en-US" sz="2400" i="1">
                <a:solidFill>
                  <a:srgbClr val="33CCFF"/>
                </a:solidFill>
              </a:rPr>
              <a:t> </a:t>
            </a:r>
            <a:r>
              <a:rPr lang="el-GR" sz="2800" i="1">
                <a:solidFill>
                  <a:srgbClr val="33CCFF"/>
                </a:solidFill>
                <a:cs typeface="Arial" charset="0"/>
              </a:rPr>
              <a:t>α</a:t>
            </a:r>
          </a:p>
        </p:txBody>
      </p:sp>
      <p:sp>
        <p:nvSpPr>
          <p:cNvPr id="68657" name="Rectangle 49"/>
          <p:cNvSpPr>
            <a:spLocks noChangeArrowheads="1"/>
          </p:cNvSpPr>
          <p:nvPr/>
        </p:nvSpPr>
        <p:spPr bwMode="auto">
          <a:xfrm>
            <a:off x="0" y="0"/>
            <a:ext cx="9144000" cy="7086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8658" name="Rectangle 50"/>
          <p:cNvSpPr>
            <a:spLocks noGrp="1"/>
          </p:cNvSpPr>
          <p:nvPr>
            <p:ph type="title" idx="4294967295"/>
          </p:nvPr>
        </p:nvSpPr>
        <p:spPr bwMode="auto">
          <a:xfrm>
            <a:off x="1258888" y="2878138"/>
            <a:ext cx="7558087" cy="1079500"/>
          </a:xfrm>
          <a:noFill/>
        </p:spPr>
        <p:txBody>
          <a:bodyPr/>
          <a:lstStyle/>
          <a:p>
            <a:pPr algn="ctr"/>
            <a:r>
              <a:rPr lang="ru-RU" sz="2400" b="1">
                <a:solidFill>
                  <a:srgbClr val="008000"/>
                </a:solidFill>
                <a:latin typeface="Arial" charset="0"/>
              </a:rPr>
              <a:t>Знаки функций </a:t>
            </a:r>
            <a:r>
              <a:rPr lang="en-US" sz="2400" b="1" i="1">
                <a:solidFill>
                  <a:srgbClr val="008000"/>
                </a:solidFill>
                <a:latin typeface="Arial" charset="0"/>
              </a:rPr>
              <a:t>tg</a:t>
            </a:r>
            <a:r>
              <a:rPr lang="ru-RU" sz="2400" b="1" i="1">
                <a:solidFill>
                  <a:srgbClr val="008000"/>
                </a:solidFill>
                <a:latin typeface="Arial" charset="0"/>
              </a:rPr>
              <a:t> </a:t>
            </a:r>
            <a:r>
              <a:rPr lang="ru-RU" sz="3200" b="1" i="1">
                <a:solidFill>
                  <a:srgbClr val="008000"/>
                </a:solidFill>
                <a:latin typeface="Arial" charset="0"/>
              </a:rPr>
              <a:t>α</a:t>
            </a:r>
            <a:r>
              <a:rPr lang="ru-RU" sz="2400" b="1" i="1"/>
              <a:t> </a:t>
            </a:r>
            <a:r>
              <a:rPr lang="ru-RU" sz="2400" b="1" i="1">
                <a:solidFill>
                  <a:srgbClr val="008000"/>
                </a:solidFill>
              </a:rPr>
              <a:t>и</a:t>
            </a:r>
            <a:r>
              <a:rPr lang="ru-RU" sz="2400" b="1" i="1"/>
              <a:t> </a:t>
            </a:r>
            <a:r>
              <a:rPr lang="en-US" sz="2400" b="1" i="1">
                <a:solidFill>
                  <a:srgbClr val="008000"/>
                </a:solidFill>
                <a:latin typeface="Arial" charset="0"/>
              </a:rPr>
              <a:t>ctg</a:t>
            </a:r>
            <a:r>
              <a:rPr lang="ru-RU" sz="2400" b="1" i="1">
                <a:solidFill>
                  <a:srgbClr val="008000"/>
                </a:solidFill>
                <a:latin typeface="Arial" charset="0"/>
              </a:rPr>
              <a:t> </a:t>
            </a:r>
            <a:r>
              <a:rPr lang="ru-RU" sz="3200" b="1" i="1">
                <a:solidFill>
                  <a:srgbClr val="008000"/>
                </a:solidFill>
                <a:latin typeface="Arial" charset="0"/>
              </a:rPr>
              <a:t>α</a:t>
            </a:r>
            <a:r>
              <a:rPr lang="ru-RU" sz="2400" b="1" i="1">
                <a:solidFill>
                  <a:srgbClr val="008000"/>
                </a:solidFill>
                <a:latin typeface="Arial" charset="0"/>
              </a:rPr>
              <a:t>.</a:t>
            </a:r>
            <a:r>
              <a:rPr lang="ru-RU" i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68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8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8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8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8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8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8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8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8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8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8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8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8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8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8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8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8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8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8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8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68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68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68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8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68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68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68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68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000"/>
                            </p:stCondLst>
                            <p:childTnLst>
                              <p:par>
                                <p:cTn id="75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7" dur="500"/>
                                        <p:tgtEl>
                                          <p:spTgt spid="68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68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68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68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6000"/>
                            </p:stCondLst>
                            <p:childTnLst>
                              <p:par>
                                <p:cTn id="8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6" dur="500"/>
                                        <p:tgtEl>
                                          <p:spTgt spid="68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68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68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68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47" grpId="0"/>
      <p:bldP spid="68662" grpId="0" animBg="1"/>
      <p:bldP spid="68663" grpId="0" animBg="1"/>
      <p:bldP spid="68664" grpId="0" animBg="1"/>
      <p:bldP spid="68665" grpId="0" animBg="1"/>
      <p:bldP spid="68649" grpId="0"/>
      <p:bldP spid="68650" grpId="0"/>
      <p:bldP spid="68653" grpId="0"/>
      <p:bldP spid="68654" grpId="0"/>
      <p:bldP spid="68669" grpId="0" animBg="1"/>
      <p:bldP spid="68661" grpId="0" animBg="1"/>
      <p:bldP spid="68668" grpId="0" animBg="1"/>
      <p:bldP spid="68652" grpId="0" animBg="1"/>
      <p:bldP spid="68648" grpId="0" animBg="1"/>
      <p:bldP spid="68660" grpId="0" animBg="1"/>
      <p:bldP spid="68666" grpId="0"/>
      <p:bldP spid="68657" grpId="0" animBg="1"/>
      <p:bldP spid="686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159" name="Group 15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43118" name="Group 110"/>
            <p:cNvGrpSpPr>
              <a:grpSpLocks/>
            </p:cNvGrpSpPr>
            <p:nvPr/>
          </p:nvGrpSpPr>
          <p:grpSpPr bwMode="auto">
            <a:xfrm>
              <a:off x="672" y="0"/>
              <a:ext cx="5088" cy="4320"/>
              <a:chOff x="672" y="0"/>
              <a:chExt cx="5088" cy="4320"/>
            </a:xfrm>
          </p:grpSpPr>
          <p:sp>
            <p:nvSpPr>
              <p:cNvPr id="43092" name="Rectangle 84"/>
              <p:cNvSpPr>
                <a:spLocks noChangeArrowheads="1"/>
              </p:cNvSpPr>
              <p:nvPr/>
            </p:nvSpPr>
            <p:spPr bwMode="auto">
              <a:xfrm>
                <a:off x="672" y="0"/>
                <a:ext cx="5088" cy="4320"/>
              </a:xfrm>
              <a:prstGeom prst="rect">
                <a:avLst/>
              </a:prstGeom>
              <a:solidFill>
                <a:srgbClr val="336600"/>
              </a:solidFill>
              <a:ln w="76200">
                <a:solidFill>
                  <a:srgbClr val="FFFF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1800"/>
              </a:p>
            </p:txBody>
          </p:sp>
          <p:sp>
            <p:nvSpPr>
              <p:cNvPr id="43093" name="Rectangle 85"/>
              <p:cNvSpPr>
                <a:spLocks noChangeArrowheads="1"/>
              </p:cNvSpPr>
              <p:nvPr/>
            </p:nvSpPr>
            <p:spPr bwMode="auto">
              <a:xfrm>
                <a:off x="3120" y="2352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094" name="Rectangle 86"/>
              <p:cNvSpPr>
                <a:spLocks noChangeArrowheads="1"/>
              </p:cNvSpPr>
              <p:nvPr/>
            </p:nvSpPr>
            <p:spPr bwMode="auto">
              <a:xfrm>
                <a:off x="3120" y="1008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095" name="Rectangle 87"/>
              <p:cNvSpPr>
                <a:spLocks noChangeArrowheads="1"/>
              </p:cNvSpPr>
              <p:nvPr/>
            </p:nvSpPr>
            <p:spPr bwMode="auto">
              <a:xfrm>
                <a:off x="3120" y="1680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096" name="Rectangle 88"/>
              <p:cNvSpPr>
                <a:spLocks noChangeArrowheads="1"/>
              </p:cNvSpPr>
              <p:nvPr/>
            </p:nvSpPr>
            <p:spPr bwMode="auto">
              <a:xfrm>
                <a:off x="3792" y="2352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097" name="Rectangle 89"/>
              <p:cNvSpPr>
                <a:spLocks noChangeArrowheads="1"/>
              </p:cNvSpPr>
              <p:nvPr/>
            </p:nvSpPr>
            <p:spPr bwMode="auto">
              <a:xfrm>
                <a:off x="3792" y="1680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098" name="Rectangle 90"/>
              <p:cNvSpPr>
                <a:spLocks noChangeArrowheads="1"/>
              </p:cNvSpPr>
              <p:nvPr/>
            </p:nvSpPr>
            <p:spPr bwMode="auto">
              <a:xfrm>
                <a:off x="3792" y="1008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099" name="Rectangle 91"/>
              <p:cNvSpPr>
                <a:spLocks noChangeArrowheads="1"/>
              </p:cNvSpPr>
              <p:nvPr/>
            </p:nvSpPr>
            <p:spPr bwMode="auto">
              <a:xfrm>
                <a:off x="1776" y="2352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100" name="Rectangle 92"/>
              <p:cNvSpPr>
                <a:spLocks noChangeArrowheads="1"/>
              </p:cNvSpPr>
              <p:nvPr/>
            </p:nvSpPr>
            <p:spPr bwMode="auto">
              <a:xfrm>
                <a:off x="1776" y="1008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101" name="Rectangle 93"/>
              <p:cNvSpPr>
                <a:spLocks noChangeArrowheads="1"/>
              </p:cNvSpPr>
              <p:nvPr/>
            </p:nvSpPr>
            <p:spPr bwMode="auto">
              <a:xfrm>
                <a:off x="1776" y="1680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102" name="Rectangle 94"/>
              <p:cNvSpPr>
                <a:spLocks noChangeArrowheads="1"/>
              </p:cNvSpPr>
              <p:nvPr/>
            </p:nvSpPr>
            <p:spPr bwMode="auto">
              <a:xfrm>
                <a:off x="2448" y="2352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103" name="Rectangle 95"/>
              <p:cNvSpPr>
                <a:spLocks noChangeArrowheads="1"/>
              </p:cNvSpPr>
              <p:nvPr/>
            </p:nvSpPr>
            <p:spPr bwMode="auto">
              <a:xfrm>
                <a:off x="2448" y="1680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104" name="Rectangle 96"/>
              <p:cNvSpPr>
                <a:spLocks noChangeArrowheads="1"/>
              </p:cNvSpPr>
              <p:nvPr/>
            </p:nvSpPr>
            <p:spPr bwMode="auto">
              <a:xfrm>
                <a:off x="2448" y="1008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105" name="Rectangle 97"/>
              <p:cNvSpPr>
                <a:spLocks noChangeArrowheads="1"/>
              </p:cNvSpPr>
              <p:nvPr/>
            </p:nvSpPr>
            <p:spPr bwMode="auto">
              <a:xfrm>
                <a:off x="3120" y="3024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106" name="Rectangle 98"/>
              <p:cNvSpPr>
                <a:spLocks noChangeArrowheads="1"/>
              </p:cNvSpPr>
              <p:nvPr/>
            </p:nvSpPr>
            <p:spPr bwMode="auto">
              <a:xfrm>
                <a:off x="2448" y="3024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107" name="Rectangle 99"/>
              <p:cNvSpPr>
                <a:spLocks noChangeArrowheads="1"/>
              </p:cNvSpPr>
              <p:nvPr/>
            </p:nvSpPr>
            <p:spPr bwMode="auto">
              <a:xfrm>
                <a:off x="3792" y="3024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108" name="Rectangle 100"/>
              <p:cNvSpPr>
                <a:spLocks noChangeArrowheads="1"/>
              </p:cNvSpPr>
              <p:nvPr/>
            </p:nvSpPr>
            <p:spPr bwMode="auto">
              <a:xfrm>
                <a:off x="1776" y="3024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3109" name="Line 101"/>
              <p:cNvSpPr>
                <a:spLocks noChangeShapeType="1"/>
              </p:cNvSpPr>
              <p:nvPr/>
            </p:nvSpPr>
            <p:spPr bwMode="auto">
              <a:xfrm>
                <a:off x="1488" y="2352"/>
                <a:ext cx="3936" cy="1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110" name="Line 102"/>
              <p:cNvSpPr>
                <a:spLocks noChangeShapeType="1"/>
              </p:cNvSpPr>
              <p:nvPr/>
            </p:nvSpPr>
            <p:spPr bwMode="auto">
              <a:xfrm flipH="1" flipV="1">
                <a:off x="3120" y="480"/>
                <a:ext cx="0" cy="3600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111" name="Text Box 103"/>
              <p:cNvSpPr txBox="1">
                <a:spLocks noChangeArrowheads="1"/>
              </p:cNvSpPr>
              <p:nvPr/>
            </p:nvSpPr>
            <p:spPr bwMode="auto">
              <a:xfrm>
                <a:off x="5184" y="2544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000" b="1">
                    <a:solidFill>
                      <a:srgbClr val="FBFBFB"/>
                    </a:solidFill>
                  </a:rPr>
                  <a:t>Х</a:t>
                </a:r>
              </a:p>
            </p:txBody>
          </p:sp>
          <p:sp>
            <p:nvSpPr>
              <p:cNvPr id="43112" name="Text Box 104"/>
              <p:cNvSpPr txBox="1">
                <a:spLocks noChangeArrowheads="1"/>
              </p:cNvSpPr>
              <p:nvPr/>
            </p:nvSpPr>
            <p:spPr bwMode="auto">
              <a:xfrm>
                <a:off x="2784" y="432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8F8F8"/>
                    </a:solidFill>
                  </a:rPr>
                  <a:t>у</a:t>
                </a:r>
              </a:p>
            </p:txBody>
          </p:sp>
          <p:sp>
            <p:nvSpPr>
              <p:cNvPr id="43113" name="Text Box 105"/>
              <p:cNvSpPr txBox="1">
                <a:spLocks noChangeArrowheads="1"/>
              </p:cNvSpPr>
              <p:nvPr/>
            </p:nvSpPr>
            <p:spPr bwMode="auto">
              <a:xfrm>
                <a:off x="3120" y="3696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FF00"/>
                    </a:solidFill>
                  </a:rPr>
                  <a:t>-1</a:t>
                </a:r>
              </a:p>
            </p:txBody>
          </p:sp>
          <p:sp>
            <p:nvSpPr>
              <p:cNvPr id="43114" name="Text Box 106"/>
              <p:cNvSpPr txBox="1">
                <a:spLocks noChangeArrowheads="1"/>
              </p:cNvSpPr>
              <p:nvPr/>
            </p:nvSpPr>
            <p:spPr bwMode="auto">
              <a:xfrm>
                <a:off x="3120" y="768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FF00"/>
                    </a:solidFill>
                  </a:rPr>
                  <a:t>1</a:t>
                </a:r>
              </a:p>
            </p:txBody>
          </p:sp>
          <p:sp>
            <p:nvSpPr>
              <p:cNvPr id="43115" name="Text Box 107"/>
              <p:cNvSpPr txBox="1">
                <a:spLocks noChangeArrowheads="1"/>
              </p:cNvSpPr>
              <p:nvPr/>
            </p:nvSpPr>
            <p:spPr bwMode="auto">
              <a:xfrm>
                <a:off x="4464" y="2064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FF00"/>
                    </a:solidFill>
                  </a:rPr>
                  <a:t>1</a:t>
                </a:r>
              </a:p>
            </p:txBody>
          </p:sp>
          <p:sp>
            <p:nvSpPr>
              <p:cNvPr id="43116" name="Text Box 108"/>
              <p:cNvSpPr txBox="1">
                <a:spLocks noChangeArrowheads="1"/>
              </p:cNvSpPr>
              <p:nvPr/>
            </p:nvSpPr>
            <p:spPr bwMode="auto">
              <a:xfrm>
                <a:off x="1488" y="2352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FF00"/>
                    </a:solidFill>
                  </a:rPr>
                  <a:t>-1</a:t>
                </a:r>
              </a:p>
            </p:txBody>
          </p:sp>
          <p:sp>
            <p:nvSpPr>
              <p:cNvPr id="43117" name="Oval 109"/>
              <p:cNvSpPr>
                <a:spLocks noChangeArrowheads="1"/>
              </p:cNvSpPr>
              <p:nvPr/>
            </p:nvSpPr>
            <p:spPr bwMode="auto">
              <a:xfrm>
                <a:off x="1776" y="1008"/>
                <a:ext cx="2688" cy="2688"/>
              </a:xfrm>
              <a:prstGeom prst="ellips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pic>
          <p:nvPicPr>
            <p:cNvPr id="43158" name="Picture 150" descr="SCRIBEC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2976"/>
              <a:ext cx="919" cy="1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3119" name="Oval 111"/>
          <p:cNvSpPr>
            <a:spLocks noChangeArrowheads="1"/>
          </p:cNvSpPr>
          <p:nvPr/>
        </p:nvSpPr>
        <p:spPr bwMode="auto">
          <a:xfrm>
            <a:off x="6705600" y="25908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43120" name="Text Box 112"/>
          <p:cNvSpPr txBox="1">
            <a:spLocks noChangeArrowheads="1"/>
          </p:cNvSpPr>
          <p:nvPr/>
        </p:nvSpPr>
        <p:spPr bwMode="auto">
          <a:xfrm>
            <a:off x="6858000" y="25146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3300"/>
                </a:solidFill>
              </a:rPr>
              <a:t>30</a:t>
            </a:r>
            <a:r>
              <a:rPr lang="en-US" sz="2800" b="1">
                <a:solidFill>
                  <a:srgbClr val="FF3300"/>
                </a:solidFill>
                <a:cs typeface="Arial" charset="0"/>
              </a:rPr>
              <a:t>°</a:t>
            </a:r>
          </a:p>
        </p:txBody>
      </p:sp>
      <p:sp>
        <p:nvSpPr>
          <p:cNvPr id="43121" name="Oval 113"/>
          <p:cNvSpPr>
            <a:spLocks noChangeArrowheads="1"/>
          </p:cNvSpPr>
          <p:nvPr/>
        </p:nvSpPr>
        <p:spPr bwMode="auto">
          <a:xfrm>
            <a:off x="5943600" y="18288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43122" name="Text Box 114"/>
          <p:cNvSpPr txBox="1">
            <a:spLocks noChangeArrowheads="1"/>
          </p:cNvSpPr>
          <p:nvPr/>
        </p:nvSpPr>
        <p:spPr bwMode="auto">
          <a:xfrm>
            <a:off x="6172200" y="14478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3300"/>
                </a:solidFill>
              </a:rPr>
              <a:t>60</a:t>
            </a:r>
          </a:p>
        </p:txBody>
      </p:sp>
      <p:sp>
        <p:nvSpPr>
          <p:cNvPr id="43123" name="Oval 115"/>
          <p:cNvSpPr>
            <a:spLocks noChangeArrowheads="1"/>
          </p:cNvSpPr>
          <p:nvPr/>
        </p:nvSpPr>
        <p:spPr bwMode="auto">
          <a:xfrm>
            <a:off x="4876800" y="14478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43124" name="Text Box 116"/>
          <p:cNvSpPr txBox="1">
            <a:spLocks noChangeArrowheads="1"/>
          </p:cNvSpPr>
          <p:nvPr/>
        </p:nvSpPr>
        <p:spPr bwMode="auto">
          <a:xfrm>
            <a:off x="5105400" y="10668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3300"/>
                </a:solidFill>
              </a:rPr>
              <a:t>90</a:t>
            </a:r>
            <a:r>
              <a:rPr lang="en-US" sz="2800" b="1">
                <a:solidFill>
                  <a:srgbClr val="FF3300"/>
                </a:solidFill>
                <a:cs typeface="Arial" charset="0"/>
              </a:rPr>
              <a:t>°</a:t>
            </a:r>
          </a:p>
        </p:txBody>
      </p:sp>
      <p:sp>
        <p:nvSpPr>
          <p:cNvPr id="43125" name="Oval 117"/>
          <p:cNvSpPr>
            <a:spLocks noChangeArrowheads="1"/>
          </p:cNvSpPr>
          <p:nvPr/>
        </p:nvSpPr>
        <p:spPr bwMode="auto">
          <a:xfrm>
            <a:off x="7010400" y="35814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43126" name="Text Box 118"/>
          <p:cNvSpPr txBox="1">
            <a:spLocks noChangeArrowheads="1"/>
          </p:cNvSpPr>
          <p:nvPr/>
        </p:nvSpPr>
        <p:spPr bwMode="auto">
          <a:xfrm>
            <a:off x="7162800" y="3733800"/>
            <a:ext cx="99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3300"/>
                </a:solidFill>
              </a:rPr>
              <a:t>0</a:t>
            </a:r>
            <a:r>
              <a:rPr lang="en-US" sz="2800" b="1">
                <a:solidFill>
                  <a:srgbClr val="FF3300"/>
                </a:solidFill>
                <a:cs typeface="Arial" charset="0"/>
              </a:rPr>
              <a:t>°</a:t>
            </a:r>
            <a:r>
              <a:rPr lang="ru-RU" sz="2800" b="1">
                <a:solidFill>
                  <a:srgbClr val="FF3300"/>
                </a:solidFill>
              </a:rPr>
              <a:t> 360</a:t>
            </a:r>
            <a:r>
              <a:rPr lang="en-US" sz="2800" b="1">
                <a:solidFill>
                  <a:srgbClr val="FF3300"/>
                </a:solidFill>
                <a:cs typeface="Arial" charset="0"/>
              </a:rPr>
              <a:t>°</a:t>
            </a:r>
          </a:p>
        </p:txBody>
      </p:sp>
      <p:sp>
        <p:nvSpPr>
          <p:cNvPr id="43127" name="Oval 119"/>
          <p:cNvSpPr>
            <a:spLocks noChangeArrowheads="1"/>
          </p:cNvSpPr>
          <p:nvPr/>
        </p:nvSpPr>
        <p:spPr bwMode="auto">
          <a:xfrm>
            <a:off x="2743200" y="36576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43128" name="Text Box 120"/>
          <p:cNvSpPr txBox="1">
            <a:spLocks noChangeArrowheads="1"/>
          </p:cNvSpPr>
          <p:nvPr/>
        </p:nvSpPr>
        <p:spPr bwMode="auto">
          <a:xfrm>
            <a:off x="1676400" y="31242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3300"/>
                </a:solidFill>
              </a:rPr>
              <a:t>180</a:t>
            </a:r>
            <a:r>
              <a:rPr lang="en-US" sz="2800" b="1">
                <a:solidFill>
                  <a:srgbClr val="FF3300"/>
                </a:solidFill>
                <a:cs typeface="Arial" charset="0"/>
              </a:rPr>
              <a:t>°</a:t>
            </a:r>
          </a:p>
        </p:txBody>
      </p:sp>
      <p:sp>
        <p:nvSpPr>
          <p:cNvPr id="43129" name="Oval 121"/>
          <p:cNvSpPr>
            <a:spLocks noChangeArrowheads="1"/>
          </p:cNvSpPr>
          <p:nvPr/>
        </p:nvSpPr>
        <p:spPr bwMode="auto">
          <a:xfrm>
            <a:off x="4876800" y="57912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43130" name="Text Box 122"/>
          <p:cNvSpPr txBox="1">
            <a:spLocks noChangeArrowheads="1"/>
          </p:cNvSpPr>
          <p:nvPr/>
        </p:nvSpPr>
        <p:spPr bwMode="auto">
          <a:xfrm>
            <a:off x="4114800" y="58674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3300"/>
                </a:solidFill>
              </a:rPr>
              <a:t>270</a:t>
            </a:r>
            <a:r>
              <a:rPr lang="en-US" sz="2800" b="1">
                <a:solidFill>
                  <a:srgbClr val="FF3300"/>
                </a:solidFill>
                <a:cs typeface="Arial" charset="0"/>
              </a:rPr>
              <a:t>°</a:t>
            </a:r>
          </a:p>
        </p:txBody>
      </p:sp>
      <p:sp>
        <p:nvSpPr>
          <p:cNvPr id="43131" name="Oval 123"/>
          <p:cNvSpPr>
            <a:spLocks noChangeArrowheads="1"/>
          </p:cNvSpPr>
          <p:nvPr/>
        </p:nvSpPr>
        <p:spPr bwMode="auto">
          <a:xfrm>
            <a:off x="6324600" y="21336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43132" name="Text Box 124"/>
          <p:cNvSpPr txBox="1">
            <a:spLocks noChangeArrowheads="1"/>
          </p:cNvSpPr>
          <p:nvPr/>
        </p:nvSpPr>
        <p:spPr bwMode="auto">
          <a:xfrm>
            <a:off x="6553200" y="17526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45</a:t>
            </a:r>
            <a:r>
              <a:rPr lang="en-US" sz="2800" b="1">
                <a:solidFill>
                  <a:srgbClr val="FF3300"/>
                </a:solidFill>
                <a:cs typeface="Arial" charset="0"/>
              </a:rPr>
              <a:t>°</a:t>
            </a:r>
          </a:p>
        </p:txBody>
      </p:sp>
      <p:sp>
        <p:nvSpPr>
          <p:cNvPr id="43133" name="Text Box 125"/>
          <p:cNvSpPr txBox="1">
            <a:spLocks noChangeArrowheads="1"/>
          </p:cNvSpPr>
          <p:nvPr/>
        </p:nvSpPr>
        <p:spPr bwMode="auto">
          <a:xfrm>
            <a:off x="6248400" y="304800"/>
            <a:ext cx="2667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2000" b="1">
                <a:solidFill>
                  <a:srgbClr val="FFFF00"/>
                </a:solidFill>
              </a:rPr>
              <a:t>Положительные углы</a:t>
            </a:r>
            <a:endParaRPr lang="en-US" sz="20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43134" name="Text Box 126"/>
          <p:cNvSpPr txBox="1">
            <a:spLocks noChangeArrowheads="1"/>
          </p:cNvSpPr>
          <p:nvPr/>
        </p:nvSpPr>
        <p:spPr bwMode="auto">
          <a:xfrm>
            <a:off x="6248400" y="6156325"/>
            <a:ext cx="2895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2000" b="1">
                <a:solidFill>
                  <a:srgbClr val="FFFF00"/>
                </a:solidFill>
                <a:cs typeface="Arial" charset="0"/>
              </a:rPr>
              <a:t>Отрицательные углы</a:t>
            </a:r>
            <a:endParaRPr lang="en-US" sz="2000" b="1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43135" name="AutoShape 127"/>
          <p:cNvSpPr>
            <a:spLocks noChangeArrowheads="1"/>
          </p:cNvSpPr>
          <p:nvPr/>
        </p:nvSpPr>
        <p:spPr bwMode="auto">
          <a:xfrm rot="5788336">
            <a:off x="6591300" y="5143500"/>
            <a:ext cx="1066800" cy="990600"/>
          </a:xfrm>
          <a:custGeom>
            <a:avLst/>
            <a:gdLst>
              <a:gd name="G0" fmla="+- 357426 0 0"/>
              <a:gd name="G1" fmla="+- -6327330 0 0"/>
              <a:gd name="G2" fmla="+- 357426 0 -6327330"/>
              <a:gd name="G3" fmla="+- 10800 0 0"/>
              <a:gd name="G4" fmla="+- 0 0 357426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10216 0 0"/>
              <a:gd name="G9" fmla="+- 0 0 -6327330"/>
              <a:gd name="G10" fmla="+- 10216 0 2700"/>
              <a:gd name="G11" fmla="cos G10 357426"/>
              <a:gd name="G12" fmla="sin G10 357426"/>
              <a:gd name="G13" fmla="cos 13500 357426"/>
              <a:gd name="G14" fmla="sin 13500 357426"/>
              <a:gd name="G15" fmla="+- G11 10800 0"/>
              <a:gd name="G16" fmla="+- G12 10800 0"/>
              <a:gd name="G17" fmla="+- G13 10800 0"/>
              <a:gd name="G18" fmla="+- G14 10800 0"/>
              <a:gd name="G19" fmla="*/ 10216 1 2"/>
              <a:gd name="G20" fmla="+- G19 5400 0"/>
              <a:gd name="G21" fmla="cos G20 357426"/>
              <a:gd name="G22" fmla="sin G20 357426"/>
              <a:gd name="G23" fmla="+- G21 10800 0"/>
              <a:gd name="G24" fmla="+- G12 G23 G22"/>
              <a:gd name="G25" fmla="+- G22 G23 G11"/>
              <a:gd name="G26" fmla="cos 10800 357426"/>
              <a:gd name="G27" fmla="sin 10800 357426"/>
              <a:gd name="G28" fmla="cos 10216 357426"/>
              <a:gd name="G29" fmla="sin 10216 357426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6327330"/>
              <a:gd name="G36" fmla="sin G34 -6327330"/>
              <a:gd name="G37" fmla="+/ -6327330 357426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10216 G39"/>
              <a:gd name="G43" fmla="sin 10216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8363 w 21600"/>
              <a:gd name="T5" fmla="*/ 3090 h 21600"/>
              <a:gd name="T6" fmla="*/ 9601 w 21600"/>
              <a:gd name="T7" fmla="*/ 360 h 21600"/>
              <a:gd name="T8" fmla="*/ 17954 w 21600"/>
              <a:gd name="T9" fmla="*/ 3507 h 21600"/>
              <a:gd name="T10" fmla="*/ 24238 w 21600"/>
              <a:gd name="T11" fmla="*/ 12083 h 21600"/>
              <a:gd name="T12" fmla="*/ 20976 w 21600"/>
              <a:gd name="T13" fmla="*/ 14777 h 21600"/>
              <a:gd name="T14" fmla="*/ 18281 w 21600"/>
              <a:gd name="T15" fmla="*/ 11514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20969" y="11770"/>
                </a:moveTo>
                <a:cubicBezTo>
                  <a:pt x="21000" y="11448"/>
                  <a:pt x="21016" y="11124"/>
                  <a:pt x="21016" y="10800"/>
                </a:cubicBezTo>
                <a:cubicBezTo>
                  <a:pt x="21016" y="5157"/>
                  <a:pt x="16442" y="584"/>
                  <a:pt x="10800" y="584"/>
                </a:cubicBezTo>
                <a:cubicBezTo>
                  <a:pt x="10410" y="583"/>
                  <a:pt x="10021" y="606"/>
                  <a:pt x="9635" y="650"/>
                </a:cubicBezTo>
                <a:lnTo>
                  <a:pt x="9568" y="70"/>
                </a:lnTo>
                <a:cubicBezTo>
                  <a:pt x="9977" y="23"/>
                  <a:pt x="10388" y="-1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142"/>
                  <a:pt x="21583" y="11485"/>
                  <a:pt x="21551" y="11826"/>
                </a:cubicBezTo>
                <a:lnTo>
                  <a:pt x="24238" y="12083"/>
                </a:lnTo>
                <a:lnTo>
                  <a:pt x="20976" y="14777"/>
                </a:lnTo>
                <a:lnTo>
                  <a:pt x="18281" y="11514"/>
                </a:lnTo>
                <a:lnTo>
                  <a:pt x="20969" y="1177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136" name="AutoShape 128"/>
          <p:cNvSpPr>
            <a:spLocks noChangeArrowheads="1"/>
          </p:cNvSpPr>
          <p:nvPr/>
        </p:nvSpPr>
        <p:spPr bwMode="auto">
          <a:xfrm rot="15701797" flipV="1">
            <a:off x="6781800" y="1066800"/>
            <a:ext cx="1219200" cy="1371600"/>
          </a:xfrm>
          <a:custGeom>
            <a:avLst/>
            <a:gdLst>
              <a:gd name="G0" fmla="+- -289279 0 0"/>
              <a:gd name="G1" fmla="+- -6304660 0 0"/>
              <a:gd name="G2" fmla="+- -289279 0 -6304660"/>
              <a:gd name="G3" fmla="+- 10800 0 0"/>
              <a:gd name="G4" fmla="+- 0 0 -28927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10316 0 0"/>
              <a:gd name="G9" fmla="+- 0 0 -6304660"/>
              <a:gd name="G10" fmla="+- 10316 0 2700"/>
              <a:gd name="G11" fmla="cos G10 -289279"/>
              <a:gd name="G12" fmla="sin G10 -289279"/>
              <a:gd name="G13" fmla="cos 13500 -289279"/>
              <a:gd name="G14" fmla="sin 13500 -289279"/>
              <a:gd name="G15" fmla="+- G11 10800 0"/>
              <a:gd name="G16" fmla="+- G12 10800 0"/>
              <a:gd name="G17" fmla="+- G13 10800 0"/>
              <a:gd name="G18" fmla="+- G14 10800 0"/>
              <a:gd name="G19" fmla="*/ 10316 1 2"/>
              <a:gd name="G20" fmla="+- G19 5400 0"/>
              <a:gd name="G21" fmla="cos G20 -289279"/>
              <a:gd name="G22" fmla="sin G20 -289279"/>
              <a:gd name="G23" fmla="+- G21 10800 0"/>
              <a:gd name="G24" fmla="+- G12 G23 G22"/>
              <a:gd name="G25" fmla="+- G22 G23 G11"/>
              <a:gd name="G26" fmla="cos 10800 -289279"/>
              <a:gd name="G27" fmla="sin 10800 -289279"/>
              <a:gd name="G28" fmla="cos 10316 -289279"/>
              <a:gd name="G29" fmla="sin 10316 -28927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6304660"/>
              <a:gd name="G36" fmla="sin G34 -6304660"/>
              <a:gd name="G37" fmla="+/ -6304660 -28927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10316 G39"/>
              <a:gd name="G43" fmla="sin 10316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7697 w 21600"/>
              <a:gd name="T5" fmla="*/ 2489 h 21600"/>
              <a:gd name="T6" fmla="*/ 9659 w 21600"/>
              <a:gd name="T7" fmla="*/ 303 h 21600"/>
              <a:gd name="T8" fmla="*/ 17388 w 21600"/>
              <a:gd name="T9" fmla="*/ 2861 h 21600"/>
              <a:gd name="T10" fmla="*/ 24259 w 21600"/>
              <a:gd name="T11" fmla="*/ 9760 h 21600"/>
              <a:gd name="T12" fmla="*/ 21552 w 21600"/>
              <a:gd name="T13" fmla="*/ 12920 h 21600"/>
              <a:gd name="T14" fmla="*/ 18393 w 21600"/>
              <a:gd name="T15" fmla="*/ 1021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21085" y="10006"/>
                </a:moveTo>
                <a:cubicBezTo>
                  <a:pt x="20670" y="4632"/>
                  <a:pt x="16189" y="484"/>
                  <a:pt x="10800" y="484"/>
                </a:cubicBezTo>
                <a:cubicBezTo>
                  <a:pt x="10427" y="483"/>
                  <a:pt x="10055" y="504"/>
                  <a:pt x="9685" y="544"/>
                </a:cubicBezTo>
                <a:lnTo>
                  <a:pt x="9633" y="63"/>
                </a:lnTo>
                <a:cubicBezTo>
                  <a:pt x="10020" y="21"/>
                  <a:pt x="10410" y="-1"/>
                  <a:pt x="10800" y="0"/>
                </a:cubicBezTo>
                <a:cubicBezTo>
                  <a:pt x="16442" y="0"/>
                  <a:pt x="21133" y="4343"/>
                  <a:pt x="21567" y="9968"/>
                </a:cubicBezTo>
                <a:lnTo>
                  <a:pt x="24259" y="9760"/>
                </a:lnTo>
                <a:lnTo>
                  <a:pt x="21552" y="12920"/>
                </a:lnTo>
                <a:lnTo>
                  <a:pt x="18393" y="10213"/>
                </a:lnTo>
                <a:lnTo>
                  <a:pt x="21085" y="10006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137" name="Oval 129"/>
          <p:cNvSpPr>
            <a:spLocks noChangeArrowheads="1"/>
          </p:cNvSpPr>
          <p:nvPr/>
        </p:nvSpPr>
        <p:spPr bwMode="auto">
          <a:xfrm>
            <a:off x="6705600" y="4724400"/>
            <a:ext cx="179388" cy="179388"/>
          </a:xfrm>
          <a:prstGeom prst="ellipse">
            <a:avLst/>
          </a:prstGeom>
          <a:solidFill>
            <a:srgbClr val="00CCFF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43138" name="Text Box 130"/>
          <p:cNvSpPr txBox="1">
            <a:spLocks noChangeArrowheads="1"/>
          </p:cNvSpPr>
          <p:nvPr/>
        </p:nvSpPr>
        <p:spPr bwMode="auto">
          <a:xfrm>
            <a:off x="6858000" y="46482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66FFFF"/>
                </a:solidFill>
              </a:rPr>
              <a:t>- 30</a:t>
            </a:r>
            <a:r>
              <a:rPr lang="en-US" sz="2800" b="1">
                <a:solidFill>
                  <a:srgbClr val="66FFFF"/>
                </a:solidFill>
                <a:cs typeface="Arial" charset="0"/>
              </a:rPr>
              <a:t>°</a:t>
            </a:r>
          </a:p>
        </p:txBody>
      </p:sp>
      <p:sp>
        <p:nvSpPr>
          <p:cNvPr id="43139" name="Text Box 131"/>
          <p:cNvSpPr txBox="1">
            <a:spLocks noChangeArrowheads="1"/>
          </p:cNvSpPr>
          <p:nvPr/>
        </p:nvSpPr>
        <p:spPr bwMode="auto">
          <a:xfrm>
            <a:off x="6553200" y="5181600"/>
            <a:ext cx="1143000" cy="528638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66FFFF"/>
                </a:solidFill>
              </a:rPr>
              <a:t>- 45</a:t>
            </a:r>
            <a:r>
              <a:rPr lang="en-US" sz="2800" b="1">
                <a:solidFill>
                  <a:srgbClr val="66FFFF"/>
                </a:solidFill>
                <a:cs typeface="Arial" charset="0"/>
              </a:rPr>
              <a:t>°</a:t>
            </a:r>
          </a:p>
        </p:txBody>
      </p:sp>
      <p:sp>
        <p:nvSpPr>
          <p:cNvPr id="43140" name="Text Box 132"/>
          <p:cNvSpPr txBox="1">
            <a:spLocks noChangeArrowheads="1"/>
          </p:cNvSpPr>
          <p:nvPr/>
        </p:nvSpPr>
        <p:spPr bwMode="auto">
          <a:xfrm>
            <a:off x="5715000" y="57912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66FFFF"/>
                </a:solidFill>
              </a:rPr>
              <a:t>- 60</a:t>
            </a:r>
            <a:r>
              <a:rPr lang="en-US" sz="2800" b="1">
                <a:solidFill>
                  <a:srgbClr val="66FFFF"/>
                </a:solidFill>
                <a:cs typeface="Arial" charset="0"/>
              </a:rPr>
              <a:t>°</a:t>
            </a:r>
          </a:p>
        </p:txBody>
      </p:sp>
      <p:sp>
        <p:nvSpPr>
          <p:cNvPr id="43141" name="Oval 133"/>
          <p:cNvSpPr>
            <a:spLocks noChangeArrowheads="1"/>
          </p:cNvSpPr>
          <p:nvPr/>
        </p:nvSpPr>
        <p:spPr bwMode="auto">
          <a:xfrm>
            <a:off x="5943600" y="5486400"/>
            <a:ext cx="179388" cy="179388"/>
          </a:xfrm>
          <a:prstGeom prst="ellipse">
            <a:avLst/>
          </a:prstGeom>
          <a:solidFill>
            <a:srgbClr val="00CCFF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43142" name="Oval 134"/>
          <p:cNvSpPr>
            <a:spLocks noChangeArrowheads="1"/>
          </p:cNvSpPr>
          <p:nvPr/>
        </p:nvSpPr>
        <p:spPr bwMode="auto">
          <a:xfrm>
            <a:off x="6400800" y="5181600"/>
            <a:ext cx="179388" cy="179388"/>
          </a:xfrm>
          <a:prstGeom prst="ellipse">
            <a:avLst/>
          </a:prstGeom>
          <a:solidFill>
            <a:srgbClr val="00CCFF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grpSp>
        <p:nvGrpSpPr>
          <p:cNvPr id="43143" name="Group 135"/>
          <p:cNvGrpSpPr>
            <a:grpSpLocks/>
          </p:cNvGrpSpPr>
          <p:nvPr/>
        </p:nvGrpSpPr>
        <p:grpSpPr bwMode="auto">
          <a:xfrm>
            <a:off x="152400" y="533400"/>
            <a:ext cx="5045075" cy="2424113"/>
            <a:chOff x="96" y="336"/>
            <a:chExt cx="3178" cy="1527"/>
          </a:xfrm>
        </p:grpSpPr>
        <p:sp>
          <p:nvSpPr>
            <p:cNvPr id="43144" name="Rectangle 136"/>
            <p:cNvSpPr>
              <a:spLocks noChangeArrowheads="1"/>
            </p:cNvSpPr>
            <p:nvPr/>
          </p:nvSpPr>
          <p:spPr bwMode="auto">
            <a:xfrm>
              <a:off x="96" y="336"/>
              <a:ext cx="3178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43145" name="Text Box 137"/>
            <p:cNvSpPr txBox="1">
              <a:spLocks noChangeArrowheads="1"/>
            </p:cNvSpPr>
            <p:nvPr/>
          </p:nvSpPr>
          <p:spPr bwMode="auto">
            <a:xfrm>
              <a:off x="1104" y="1536"/>
              <a:ext cx="72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150</a:t>
              </a:r>
              <a:r>
                <a:rPr lang="en-US" sz="2800" b="1">
                  <a:solidFill>
                    <a:srgbClr val="FF3300"/>
                  </a:solidFill>
                  <a:cs typeface="Arial" charset="0"/>
                </a:rPr>
                <a:t>°</a:t>
              </a:r>
            </a:p>
          </p:txBody>
        </p:sp>
        <p:sp>
          <p:nvSpPr>
            <p:cNvPr id="43146" name="Oval 138"/>
            <p:cNvSpPr>
              <a:spLocks noChangeArrowheads="1"/>
            </p:cNvSpPr>
            <p:nvPr/>
          </p:nvSpPr>
          <p:spPr bwMode="auto">
            <a:xfrm>
              <a:off x="1920" y="163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3147" name="Oval 139"/>
            <p:cNvSpPr>
              <a:spLocks noChangeArrowheads="1"/>
            </p:cNvSpPr>
            <p:nvPr/>
          </p:nvSpPr>
          <p:spPr bwMode="auto">
            <a:xfrm>
              <a:off x="2400" y="115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3148" name="Oval 140"/>
            <p:cNvSpPr>
              <a:spLocks noChangeArrowheads="1"/>
            </p:cNvSpPr>
            <p:nvPr/>
          </p:nvSpPr>
          <p:spPr bwMode="auto">
            <a:xfrm>
              <a:off x="2112" y="134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3149" name="Text Box 141"/>
            <p:cNvSpPr txBox="1">
              <a:spLocks noChangeArrowheads="1"/>
            </p:cNvSpPr>
            <p:nvPr/>
          </p:nvSpPr>
          <p:spPr bwMode="auto">
            <a:xfrm>
              <a:off x="1440" y="1152"/>
              <a:ext cx="72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135</a:t>
              </a:r>
              <a:r>
                <a:rPr lang="en-US" sz="2800" b="1">
                  <a:solidFill>
                    <a:srgbClr val="FF3300"/>
                  </a:solidFill>
                  <a:cs typeface="Arial" charset="0"/>
                </a:rPr>
                <a:t>°</a:t>
              </a:r>
            </a:p>
          </p:txBody>
        </p:sp>
        <p:sp>
          <p:nvSpPr>
            <p:cNvPr id="43150" name="Text Box 142"/>
            <p:cNvSpPr txBox="1">
              <a:spLocks noChangeArrowheads="1"/>
            </p:cNvSpPr>
            <p:nvPr/>
          </p:nvSpPr>
          <p:spPr bwMode="auto">
            <a:xfrm>
              <a:off x="1920" y="816"/>
              <a:ext cx="72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120</a:t>
              </a:r>
              <a:r>
                <a:rPr lang="en-US" sz="2800" b="1">
                  <a:solidFill>
                    <a:srgbClr val="FF3300"/>
                  </a:solidFill>
                  <a:cs typeface="Arial" charset="0"/>
                </a:rPr>
                <a:t>°</a:t>
              </a:r>
            </a:p>
          </p:txBody>
        </p:sp>
      </p:grpSp>
      <p:sp>
        <p:nvSpPr>
          <p:cNvPr id="43160" name="Text Box 152"/>
          <p:cNvSpPr txBox="1">
            <a:spLocks noChangeArrowheads="1"/>
          </p:cNvSpPr>
          <p:nvPr/>
        </p:nvSpPr>
        <p:spPr bwMode="auto">
          <a:xfrm>
            <a:off x="4648200" y="52578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66FFFF"/>
                </a:solidFill>
              </a:rPr>
              <a:t>- 90</a:t>
            </a:r>
            <a:r>
              <a:rPr lang="en-US" sz="2800" b="1">
                <a:solidFill>
                  <a:srgbClr val="66FFFF"/>
                </a:solidFill>
                <a:cs typeface="Arial" charset="0"/>
              </a:rPr>
              <a:t>°</a:t>
            </a:r>
          </a:p>
        </p:txBody>
      </p:sp>
      <p:grpSp>
        <p:nvGrpSpPr>
          <p:cNvPr id="43151" name="Group 143"/>
          <p:cNvGrpSpPr>
            <a:grpSpLocks/>
          </p:cNvGrpSpPr>
          <p:nvPr/>
        </p:nvGrpSpPr>
        <p:grpSpPr bwMode="auto">
          <a:xfrm>
            <a:off x="1828800" y="4572000"/>
            <a:ext cx="2160588" cy="1585913"/>
            <a:chOff x="1152" y="2880"/>
            <a:chExt cx="1361" cy="999"/>
          </a:xfrm>
        </p:grpSpPr>
        <p:sp>
          <p:nvSpPr>
            <p:cNvPr id="43152" name="Oval 144"/>
            <p:cNvSpPr>
              <a:spLocks noChangeArrowheads="1"/>
            </p:cNvSpPr>
            <p:nvPr/>
          </p:nvSpPr>
          <p:spPr bwMode="auto">
            <a:xfrm>
              <a:off x="2400" y="3456"/>
              <a:ext cx="113" cy="113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3153" name="Oval 145"/>
            <p:cNvSpPr>
              <a:spLocks noChangeArrowheads="1"/>
            </p:cNvSpPr>
            <p:nvPr/>
          </p:nvSpPr>
          <p:spPr bwMode="auto">
            <a:xfrm>
              <a:off x="1872" y="2976"/>
              <a:ext cx="113" cy="113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3154" name="Oval 146"/>
            <p:cNvSpPr>
              <a:spLocks noChangeArrowheads="1"/>
            </p:cNvSpPr>
            <p:nvPr/>
          </p:nvSpPr>
          <p:spPr bwMode="auto">
            <a:xfrm>
              <a:off x="2112" y="3264"/>
              <a:ext cx="113" cy="113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3155" name="Text Box 147"/>
            <p:cNvSpPr txBox="1">
              <a:spLocks noChangeArrowheads="1"/>
            </p:cNvSpPr>
            <p:nvPr/>
          </p:nvSpPr>
          <p:spPr bwMode="auto">
            <a:xfrm>
              <a:off x="1680" y="3552"/>
              <a:ext cx="76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66FFFF"/>
                  </a:solidFill>
                </a:rPr>
                <a:t>- 120</a:t>
              </a:r>
              <a:r>
                <a:rPr lang="en-US" sz="2800" b="1">
                  <a:solidFill>
                    <a:srgbClr val="66FFFF"/>
                  </a:solidFill>
                  <a:cs typeface="Arial" charset="0"/>
                </a:rPr>
                <a:t>°</a:t>
              </a:r>
            </a:p>
          </p:txBody>
        </p:sp>
        <p:sp>
          <p:nvSpPr>
            <p:cNvPr id="43156" name="Text Box 148"/>
            <p:cNvSpPr txBox="1">
              <a:spLocks noChangeArrowheads="1"/>
            </p:cNvSpPr>
            <p:nvPr/>
          </p:nvSpPr>
          <p:spPr bwMode="auto">
            <a:xfrm>
              <a:off x="1296" y="3264"/>
              <a:ext cx="76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66FFFF"/>
                  </a:solidFill>
                </a:rPr>
                <a:t>- 135</a:t>
              </a:r>
              <a:r>
                <a:rPr lang="en-US" sz="2800" b="1">
                  <a:solidFill>
                    <a:srgbClr val="66FFFF"/>
                  </a:solidFill>
                  <a:cs typeface="Arial" charset="0"/>
                </a:rPr>
                <a:t>°</a:t>
              </a:r>
            </a:p>
          </p:txBody>
        </p:sp>
        <p:sp>
          <p:nvSpPr>
            <p:cNvPr id="43157" name="Text Box 149"/>
            <p:cNvSpPr txBox="1">
              <a:spLocks noChangeArrowheads="1"/>
            </p:cNvSpPr>
            <p:nvPr/>
          </p:nvSpPr>
          <p:spPr bwMode="auto">
            <a:xfrm>
              <a:off x="1152" y="2880"/>
              <a:ext cx="76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66FFFF"/>
                  </a:solidFill>
                </a:rPr>
                <a:t>- 150</a:t>
              </a:r>
              <a:r>
                <a:rPr lang="en-US" sz="2800" b="1">
                  <a:solidFill>
                    <a:srgbClr val="66FFFF"/>
                  </a:solidFill>
                  <a:cs typeface="Arial" charset="0"/>
                </a:rPr>
                <a:t>°</a:t>
              </a:r>
            </a:p>
          </p:txBody>
        </p:sp>
      </p:grpSp>
      <p:sp>
        <p:nvSpPr>
          <p:cNvPr id="43062" name="Rectangle 54"/>
          <p:cNvSpPr>
            <a:spLocks noChangeArrowheads="1"/>
          </p:cNvSpPr>
          <p:nvPr/>
        </p:nvSpPr>
        <p:spPr bwMode="auto">
          <a:xfrm>
            <a:off x="0" y="0"/>
            <a:ext cx="9144000" cy="7086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161" name="Rectangle 153"/>
          <p:cNvSpPr>
            <a:spLocks noGrp="1"/>
          </p:cNvSpPr>
          <p:nvPr>
            <p:ph type="title" idx="4294967295"/>
          </p:nvPr>
        </p:nvSpPr>
        <p:spPr bwMode="auto">
          <a:xfrm>
            <a:off x="1258888" y="2878138"/>
            <a:ext cx="7558087" cy="1079500"/>
          </a:xfrm>
          <a:noFill/>
        </p:spPr>
        <p:txBody>
          <a:bodyPr/>
          <a:lstStyle/>
          <a:p>
            <a:pPr algn="ctr"/>
            <a:r>
              <a:rPr lang="ru-RU" sz="2400" b="1">
                <a:solidFill>
                  <a:srgbClr val="006600"/>
                </a:solidFill>
                <a:latin typeface="Arial" charset="0"/>
              </a:rPr>
              <a:t>Положительные и отрицательные значения углов на единичной окружности.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43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3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4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3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3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43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19" grpId="0" animBg="1"/>
      <p:bldP spid="43120" grpId="0"/>
      <p:bldP spid="43121" grpId="0" animBg="1"/>
      <p:bldP spid="43122" grpId="0"/>
      <p:bldP spid="43123" grpId="0" animBg="1"/>
      <p:bldP spid="43124" grpId="0"/>
      <p:bldP spid="43125" grpId="0" animBg="1"/>
      <p:bldP spid="43126" grpId="0"/>
      <p:bldP spid="43127" grpId="0" animBg="1"/>
      <p:bldP spid="43128" grpId="0"/>
      <p:bldP spid="43129" grpId="0" animBg="1"/>
      <p:bldP spid="43130" grpId="0"/>
      <p:bldP spid="43131" grpId="0" animBg="1"/>
      <p:bldP spid="43132" grpId="0"/>
      <p:bldP spid="43133" grpId="0"/>
      <p:bldP spid="43134" grpId="0"/>
      <p:bldP spid="43135" grpId="0" animBg="1"/>
      <p:bldP spid="43136" grpId="0" animBg="1"/>
      <p:bldP spid="43137" grpId="0" animBg="1"/>
      <p:bldP spid="43138" grpId="0"/>
      <p:bldP spid="43139" grpId="0" animBg="1"/>
      <p:bldP spid="43140" grpId="0"/>
      <p:bldP spid="43141" grpId="0" animBg="1"/>
      <p:bldP spid="43142" grpId="0" animBg="1"/>
      <p:bldP spid="43160" grpId="0"/>
      <p:bldP spid="43062" grpId="0" animBg="1"/>
      <p:bldP spid="431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51" name="Group 4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47106" name="Group 2"/>
            <p:cNvGrpSpPr>
              <a:grpSpLocks/>
            </p:cNvGrpSpPr>
            <p:nvPr/>
          </p:nvGrpSpPr>
          <p:grpSpPr bwMode="auto">
            <a:xfrm>
              <a:off x="672" y="0"/>
              <a:ext cx="5088" cy="4320"/>
              <a:chOff x="672" y="0"/>
              <a:chExt cx="5088" cy="4320"/>
            </a:xfrm>
          </p:grpSpPr>
          <p:sp>
            <p:nvSpPr>
              <p:cNvPr id="47107" name="Rectangle 3"/>
              <p:cNvSpPr>
                <a:spLocks noChangeArrowheads="1"/>
              </p:cNvSpPr>
              <p:nvPr/>
            </p:nvSpPr>
            <p:spPr bwMode="auto">
              <a:xfrm>
                <a:off x="672" y="0"/>
                <a:ext cx="5088" cy="4320"/>
              </a:xfrm>
              <a:prstGeom prst="rect">
                <a:avLst/>
              </a:prstGeom>
              <a:solidFill>
                <a:srgbClr val="336600"/>
              </a:solidFill>
              <a:ln w="76200">
                <a:solidFill>
                  <a:srgbClr val="FFFF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1800"/>
              </a:p>
            </p:txBody>
          </p:sp>
          <p:sp>
            <p:nvSpPr>
              <p:cNvPr id="47108" name="Rectangle 4"/>
              <p:cNvSpPr>
                <a:spLocks noChangeArrowheads="1"/>
              </p:cNvSpPr>
              <p:nvPr/>
            </p:nvSpPr>
            <p:spPr bwMode="auto">
              <a:xfrm>
                <a:off x="3120" y="2352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09" name="Rectangle 5"/>
              <p:cNvSpPr>
                <a:spLocks noChangeArrowheads="1"/>
              </p:cNvSpPr>
              <p:nvPr/>
            </p:nvSpPr>
            <p:spPr bwMode="auto">
              <a:xfrm>
                <a:off x="3120" y="1008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10" name="Rectangle 6"/>
              <p:cNvSpPr>
                <a:spLocks noChangeArrowheads="1"/>
              </p:cNvSpPr>
              <p:nvPr/>
            </p:nvSpPr>
            <p:spPr bwMode="auto">
              <a:xfrm>
                <a:off x="3120" y="1680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11" name="Rectangle 7"/>
              <p:cNvSpPr>
                <a:spLocks noChangeArrowheads="1"/>
              </p:cNvSpPr>
              <p:nvPr/>
            </p:nvSpPr>
            <p:spPr bwMode="auto">
              <a:xfrm>
                <a:off x="3792" y="2352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12" name="Rectangle 8"/>
              <p:cNvSpPr>
                <a:spLocks noChangeArrowheads="1"/>
              </p:cNvSpPr>
              <p:nvPr/>
            </p:nvSpPr>
            <p:spPr bwMode="auto">
              <a:xfrm>
                <a:off x="3792" y="1680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13" name="Rectangle 9"/>
              <p:cNvSpPr>
                <a:spLocks noChangeArrowheads="1"/>
              </p:cNvSpPr>
              <p:nvPr/>
            </p:nvSpPr>
            <p:spPr bwMode="auto">
              <a:xfrm>
                <a:off x="3792" y="1008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14" name="Rectangle 10"/>
              <p:cNvSpPr>
                <a:spLocks noChangeArrowheads="1"/>
              </p:cNvSpPr>
              <p:nvPr/>
            </p:nvSpPr>
            <p:spPr bwMode="auto">
              <a:xfrm>
                <a:off x="1776" y="2352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15" name="Rectangle 11"/>
              <p:cNvSpPr>
                <a:spLocks noChangeArrowheads="1"/>
              </p:cNvSpPr>
              <p:nvPr/>
            </p:nvSpPr>
            <p:spPr bwMode="auto">
              <a:xfrm>
                <a:off x="1776" y="1008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16" name="Rectangle 12"/>
              <p:cNvSpPr>
                <a:spLocks noChangeArrowheads="1"/>
              </p:cNvSpPr>
              <p:nvPr/>
            </p:nvSpPr>
            <p:spPr bwMode="auto">
              <a:xfrm>
                <a:off x="1776" y="1680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17" name="Rectangle 13"/>
              <p:cNvSpPr>
                <a:spLocks noChangeArrowheads="1"/>
              </p:cNvSpPr>
              <p:nvPr/>
            </p:nvSpPr>
            <p:spPr bwMode="auto">
              <a:xfrm>
                <a:off x="2448" y="2352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18" name="Rectangle 14"/>
              <p:cNvSpPr>
                <a:spLocks noChangeArrowheads="1"/>
              </p:cNvSpPr>
              <p:nvPr/>
            </p:nvSpPr>
            <p:spPr bwMode="auto">
              <a:xfrm>
                <a:off x="2448" y="1680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19" name="Rectangle 15"/>
              <p:cNvSpPr>
                <a:spLocks noChangeArrowheads="1"/>
              </p:cNvSpPr>
              <p:nvPr/>
            </p:nvSpPr>
            <p:spPr bwMode="auto">
              <a:xfrm>
                <a:off x="2448" y="1008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20" name="Rectangle 16"/>
              <p:cNvSpPr>
                <a:spLocks noChangeArrowheads="1"/>
              </p:cNvSpPr>
              <p:nvPr/>
            </p:nvSpPr>
            <p:spPr bwMode="auto">
              <a:xfrm>
                <a:off x="3120" y="3024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21" name="Rectangle 17"/>
              <p:cNvSpPr>
                <a:spLocks noChangeArrowheads="1"/>
              </p:cNvSpPr>
              <p:nvPr/>
            </p:nvSpPr>
            <p:spPr bwMode="auto">
              <a:xfrm>
                <a:off x="2448" y="3024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22" name="Rectangle 18"/>
              <p:cNvSpPr>
                <a:spLocks noChangeArrowheads="1"/>
              </p:cNvSpPr>
              <p:nvPr/>
            </p:nvSpPr>
            <p:spPr bwMode="auto">
              <a:xfrm>
                <a:off x="3792" y="3024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23" name="Rectangle 19"/>
              <p:cNvSpPr>
                <a:spLocks noChangeArrowheads="1"/>
              </p:cNvSpPr>
              <p:nvPr/>
            </p:nvSpPr>
            <p:spPr bwMode="auto">
              <a:xfrm>
                <a:off x="1776" y="3024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24" name="Line 20"/>
              <p:cNvSpPr>
                <a:spLocks noChangeShapeType="1"/>
              </p:cNvSpPr>
              <p:nvPr/>
            </p:nvSpPr>
            <p:spPr bwMode="auto">
              <a:xfrm>
                <a:off x="1488" y="2352"/>
                <a:ext cx="3936" cy="1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25" name="Line 21"/>
              <p:cNvSpPr>
                <a:spLocks noChangeShapeType="1"/>
              </p:cNvSpPr>
              <p:nvPr/>
            </p:nvSpPr>
            <p:spPr bwMode="auto">
              <a:xfrm flipH="1" flipV="1">
                <a:off x="3120" y="480"/>
                <a:ext cx="0" cy="3600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26" name="Text Box 22"/>
              <p:cNvSpPr txBox="1">
                <a:spLocks noChangeArrowheads="1"/>
              </p:cNvSpPr>
              <p:nvPr/>
            </p:nvSpPr>
            <p:spPr bwMode="auto">
              <a:xfrm>
                <a:off x="5184" y="2544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000" b="1">
                    <a:solidFill>
                      <a:srgbClr val="FBFBFB"/>
                    </a:solidFill>
                  </a:rPr>
                  <a:t>Х</a:t>
                </a:r>
              </a:p>
            </p:txBody>
          </p:sp>
          <p:sp>
            <p:nvSpPr>
              <p:cNvPr id="47127" name="Text Box 23"/>
              <p:cNvSpPr txBox="1">
                <a:spLocks noChangeArrowheads="1"/>
              </p:cNvSpPr>
              <p:nvPr/>
            </p:nvSpPr>
            <p:spPr bwMode="auto">
              <a:xfrm>
                <a:off x="2784" y="432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8F8F8"/>
                    </a:solidFill>
                  </a:rPr>
                  <a:t>у</a:t>
                </a:r>
              </a:p>
            </p:txBody>
          </p:sp>
          <p:sp>
            <p:nvSpPr>
              <p:cNvPr id="47128" name="Text Box 24"/>
              <p:cNvSpPr txBox="1">
                <a:spLocks noChangeArrowheads="1"/>
              </p:cNvSpPr>
              <p:nvPr/>
            </p:nvSpPr>
            <p:spPr bwMode="auto">
              <a:xfrm>
                <a:off x="3120" y="3696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FF00"/>
                    </a:solidFill>
                  </a:rPr>
                  <a:t>-1</a:t>
                </a:r>
              </a:p>
            </p:txBody>
          </p:sp>
          <p:sp>
            <p:nvSpPr>
              <p:cNvPr id="47129" name="Text Box 25"/>
              <p:cNvSpPr txBox="1">
                <a:spLocks noChangeArrowheads="1"/>
              </p:cNvSpPr>
              <p:nvPr/>
            </p:nvSpPr>
            <p:spPr bwMode="auto">
              <a:xfrm>
                <a:off x="3120" y="768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FF00"/>
                    </a:solidFill>
                  </a:rPr>
                  <a:t>1</a:t>
                </a:r>
              </a:p>
            </p:txBody>
          </p:sp>
          <p:sp>
            <p:nvSpPr>
              <p:cNvPr id="47130" name="Text Box 26"/>
              <p:cNvSpPr txBox="1">
                <a:spLocks noChangeArrowheads="1"/>
              </p:cNvSpPr>
              <p:nvPr/>
            </p:nvSpPr>
            <p:spPr bwMode="auto">
              <a:xfrm>
                <a:off x="4464" y="2064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FF00"/>
                    </a:solidFill>
                  </a:rPr>
                  <a:t>1</a:t>
                </a:r>
              </a:p>
            </p:txBody>
          </p:sp>
          <p:sp>
            <p:nvSpPr>
              <p:cNvPr id="47131" name="Text Box 27"/>
              <p:cNvSpPr txBox="1">
                <a:spLocks noChangeArrowheads="1"/>
              </p:cNvSpPr>
              <p:nvPr/>
            </p:nvSpPr>
            <p:spPr bwMode="auto">
              <a:xfrm>
                <a:off x="1488" y="2352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FF00"/>
                    </a:solidFill>
                  </a:rPr>
                  <a:t>-1</a:t>
                </a:r>
              </a:p>
            </p:txBody>
          </p:sp>
          <p:sp>
            <p:nvSpPr>
              <p:cNvPr id="47132" name="Oval 28"/>
              <p:cNvSpPr>
                <a:spLocks noChangeArrowheads="1"/>
              </p:cNvSpPr>
              <p:nvPr/>
            </p:nvSpPr>
            <p:spPr bwMode="auto">
              <a:xfrm>
                <a:off x="1776" y="1008"/>
                <a:ext cx="2688" cy="2688"/>
              </a:xfrm>
              <a:prstGeom prst="ellips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pic>
          <p:nvPicPr>
            <p:cNvPr id="47133" name="Picture 29" descr="SCRIBEC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2976"/>
              <a:ext cx="919" cy="1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47135" name="Object 31"/>
          <p:cNvGraphicFramePr>
            <a:graphicFrameLocks noChangeAspect="1"/>
          </p:cNvGraphicFramePr>
          <p:nvPr/>
        </p:nvGraphicFramePr>
        <p:xfrm>
          <a:off x="228600" y="1981200"/>
          <a:ext cx="2209800" cy="1443038"/>
        </p:xfrm>
        <a:graphic>
          <a:graphicData uri="http://schemas.openxmlformats.org/presentationml/2006/ole">
            <p:oleObj spid="_x0000_s47135" name="Формула" r:id="rId4" imgW="1079280" imgH="838080" progId="Equation.3">
              <p:embed/>
            </p:oleObj>
          </a:graphicData>
        </a:graphic>
      </p:graphicFrame>
      <p:sp>
        <p:nvSpPr>
          <p:cNvPr id="47136" name="Text Box 32"/>
          <p:cNvSpPr txBox="1">
            <a:spLocks noChangeArrowheads="1"/>
          </p:cNvSpPr>
          <p:nvPr/>
        </p:nvSpPr>
        <p:spPr bwMode="auto">
          <a:xfrm>
            <a:off x="228600" y="152400"/>
            <a:ext cx="2667000" cy="99060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2200" i="1"/>
              <a:t>   </a:t>
            </a:r>
            <a:r>
              <a:rPr lang="ru-RU" sz="2800" i="1">
                <a:latin typeface="Calibri" pitchFamily="34" charset="0"/>
              </a:rPr>
              <a:t>С = 2πR     R=1</a:t>
            </a:r>
          </a:p>
          <a:p>
            <a:r>
              <a:rPr lang="ru-RU" sz="2800" i="1">
                <a:latin typeface="Calibri" pitchFamily="34" charset="0"/>
              </a:rPr>
              <a:t>   С </a:t>
            </a:r>
            <a:r>
              <a:rPr lang="ru-RU" sz="2800" i="1" baseline="-25000">
                <a:latin typeface="Calibri" pitchFamily="34" charset="0"/>
              </a:rPr>
              <a:t>ед.</a:t>
            </a:r>
            <a:r>
              <a:rPr lang="ru-RU" sz="2800" i="1">
                <a:latin typeface="Calibri" pitchFamily="34" charset="0"/>
              </a:rPr>
              <a:t> </a:t>
            </a:r>
            <a:r>
              <a:rPr lang="ru-RU" sz="2800" i="1" baseline="-25000">
                <a:latin typeface="Calibri" pitchFamily="34" charset="0"/>
              </a:rPr>
              <a:t>окр.</a:t>
            </a:r>
            <a:r>
              <a:rPr lang="ru-RU" sz="2800" i="1">
                <a:latin typeface="Calibri" pitchFamily="34" charset="0"/>
              </a:rPr>
              <a:t> = 2π  </a:t>
            </a:r>
          </a:p>
        </p:txBody>
      </p:sp>
      <p:sp>
        <p:nvSpPr>
          <p:cNvPr id="47137" name="Text Box 33"/>
          <p:cNvSpPr txBox="1">
            <a:spLocks noChangeArrowheads="1"/>
          </p:cNvSpPr>
          <p:nvPr/>
        </p:nvSpPr>
        <p:spPr bwMode="auto">
          <a:xfrm>
            <a:off x="228600" y="1295400"/>
            <a:ext cx="2705100" cy="57785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i="1">
                <a:latin typeface="Calibri" pitchFamily="34" charset="0"/>
              </a:rPr>
              <a:t>180 </a:t>
            </a:r>
            <a:r>
              <a:rPr lang="ru-RU" sz="2800" i="1" baseline="30000">
                <a:latin typeface="Calibri" pitchFamily="34" charset="0"/>
              </a:rPr>
              <a:t>0</a:t>
            </a:r>
            <a:r>
              <a:rPr lang="ru-RU" sz="2800" i="1">
                <a:latin typeface="Calibri" pitchFamily="34" charset="0"/>
              </a:rPr>
              <a:t>= </a:t>
            </a:r>
            <a:r>
              <a:rPr lang="ru-RU" sz="3000" b="1" i="1">
                <a:latin typeface="Calibri" pitchFamily="34" charset="0"/>
              </a:rPr>
              <a:t>π</a:t>
            </a:r>
            <a:r>
              <a:rPr lang="ru-RU" sz="2800" i="1">
                <a:latin typeface="Calibri" pitchFamily="34" charset="0"/>
              </a:rPr>
              <a:t>  радиан</a:t>
            </a:r>
          </a:p>
        </p:txBody>
      </p:sp>
      <p:graphicFrame>
        <p:nvGraphicFramePr>
          <p:cNvPr id="47138" name="Object 34"/>
          <p:cNvGraphicFramePr>
            <a:graphicFrameLocks noChangeAspect="1"/>
          </p:cNvGraphicFramePr>
          <p:nvPr/>
        </p:nvGraphicFramePr>
        <p:xfrm>
          <a:off x="304800" y="3581400"/>
          <a:ext cx="1600200" cy="838200"/>
        </p:xfrm>
        <a:graphic>
          <a:graphicData uri="http://schemas.openxmlformats.org/presentationml/2006/ole">
            <p:oleObj spid="_x0000_s47138" name="Формула" r:id="rId5" imgW="545760" imgH="393480" progId="Equation.3">
              <p:embed/>
            </p:oleObj>
          </a:graphicData>
        </a:graphic>
      </p:graphicFrame>
      <p:sp>
        <p:nvSpPr>
          <p:cNvPr id="47157" name="Rectangle 53"/>
          <p:cNvSpPr>
            <a:spLocks noChangeArrowheads="1"/>
          </p:cNvSpPr>
          <p:nvPr/>
        </p:nvSpPr>
        <p:spPr bwMode="auto">
          <a:xfrm>
            <a:off x="0" y="26368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 sz="1800"/>
          </a:p>
        </p:txBody>
      </p:sp>
      <p:sp>
        <p:nvSpPr>
          <p:cNvPr id="47159" name="Rectangle 55"/>
          <p:cNvSpPr>
            <a:spLocks noChangeArrowheads="1"/>
          </p:cNvSpPr>
          <p:nvPr/>
        </p:nvSpPr>
        <p:spPr bwMode="auto">
          <a:xfrm>
            <a:off x="609600" y="42370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 sz="1800"/>
          </a:p>
        </p:txBody>
      </p:sp>
      <p:sp>
        <p:nvSpPr>
          <p:cNvPr id="47168" name="Text Box 64"/>
          <p:cNvSpPr txBox="1">
            <a:spLocks noChangeArrowheads="1"/>
          </p:cNvSpPr>
          <p:nvPr/>
        </p:nvSpPr>
        <p:spPr bwMode="auto">
          <a:xfrm>
            <a:off x="5334000" y="3124200"/>
            <a:ext cx="914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200" b="1">
                <a:solidFill>
                  <a:srgbClr val="CC9900"/>
                </a:solidFill>
                <a:cs typeface="Arial" charset="0"/>
              </a:rPr>
              <a:t>≈</a:t>
            </a:r>
            <a:r>
              <a:rPr lang="ru-RU" sz="2200" b="1">
                <a:solidFill>
                  <a:srgbClr val="CC9900"/>
                </a:solidFill>
              </a:rPr>
              <a:t>57</a:t>
            </a:r>
            <a:r>
              <a:rPr lang="en-US" sz="2200" b="1">
                <a:solidFill>
                  <a:srgbClr val="CC9900"/>
                </a:solidFill>
                <a:cs typeface="Arial" charset="0"/>
              </a:rPr>
              <a:t>°</a:t>
            </a:r>
          </a:p>
        </p:txBody>
      </p:sp>
      <p:sp>
        <p:nvSpPr>
          <p:cNvPr id="47169" name="Line 65"/>
          <p:cNvSpPr>
            <a:spLocks noChangeShapeType="1"/>
          </p:cNvSpPr>
          <p:nvPr/>
        </p:nvSpPr>
        <p:spPr bwMode="auto">
          <a:xfrm flipV="1">
            <a:off x="4953000" y="1981200"/>
            <a:ext cx="1219200" cy="1752600"/>
          </a:xfrm>
          <a:prstGeom prst="line">
            <a:avLst/>
          </a:prstGeom>
          <a:noFill/>
          <a:ln w="28575">
            <a:solidFill>
              <a:srgbClr val="CC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7170" name="Oval 66"/>
          <p:cNvSpPr>
            <a:spLocks noChangeAspect="1" noChangeArrowheads="1"/>
          </p:cNvSpPr>
          <p:nvPr/>
        </p:nvSpPr>
        <p:spPr bwMode="auto">
          <a:xfrm>
            <a:off x="6135688" y="1928813"/>
            <a:ext cx="144462" cy="144462"/>
          </a:xfrm>
          <a:prstGeom prst="ellipse">
            <a:avLst/>
          </a:prstGeom>
          <a:solidFill>
            <a:srgbClr val="FF3300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7172" name="Arc 68"/>
          <p:cNvSpPr>
            <a:spLocks/>
          </p:cNvSpPr>
          <p:nvPr/>
        </p:nvSpPr>
        <p:spPr bwMode="auto">
          <a:xfrm>
            <a:off x="4953000" y="3276600"/>
            <a:ext cx="609600" cy="460375"/>
          </a:xfrm>
          <a:custGeom>
            <a:avLst/>
            <a:gdLst>
              <a:gd name="G0" fmla="+- 0 0 0"/>
              <a:gd name="G1" fmla="+- 18715 0 0"/>
              <a:gd name="G2" fmla="+- 21600 0 0"/>
              <a:gd name="T0" fmla="*/ 10785 w 21574"/>
              <a:gd name="T1" fmla="*/ 0 h 18715"/>
              <a:gd name="T2" fmla="*/ 21574 w 21574"/>
              <a:gd name="T3" fmla="*/ 17652 h 18715"/>
              <a:gd name="T4" fmla="*/ 0 w 21574"/>
              <a:gd name="T5" fmla="*/ 18715 h 187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74" h="18715" fill="none" extrusionOk="0">
                <a:moveTo>
                  <a:pt x="10784" y="0"/>
                </a:moveTo>
                <a:cubicBezTo>
                  <a:pt x="17148" y="3667"/>
                  <a:pt x="21212" y="10316"/>
                  <a:pt x="21573" y="17652"/>
                </a:cubicBezTo>
              </a:path>
              <a:path w="21574" h="18715" stroke="0" extrusionOk="0">
                <a:moveTo>
                  <a:pt x="10784" y="0"/>
                </a:moveTo>
                <a:cubicBezTo>
                  <a:pt x="17148" y="3667"/>
                  <a:pt x="21212" y="10316"/>
                  <a:pt x="21573" y="17652"/>
                </a:cubicBezTo>
                <a:lnTo>
                  <a:pt x="0" y="18715"/>
                </a:lnTo>
                <a:close/>
              </a:path>
            </a:pathLst>
          </a:custGeom>
          <a:noFill/>
          <a:ln w="9525">
            <a:solidFill>
              <a:srgbClr val="CC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7174" name="Text Box 70"/>
          <p:cNvSpPr txBox="1">
            <a:spLocks noChangeArrowheads="1"/>
          </p:cNvSpPr>
          <p:nvPr/>
        </p:nvSpPr>
        <p:spPr bwMode="auto">
          <a:xfrm>
            <a:off x="6248400" y="1524000"/>
            <a:ext cx="1219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200" b="1">
                <a:solidFill>
                  <a:srgbClr val="CC9900"/>
                </a:solidFill>
                <a:cs typeface="Arial" charset="0"/>
              </a:rPr>
              <a:t>1 </a:t>
            </a:r>
            <a:r>
              <a:rPr lang="ru-RU" sz="2200" b="1" i="1">
                <a:solidFill>
                  <a:srgbClr val="CC9900"/>
                </a:solidFill>
                <a:cs typeface="Arial" charset="0"/>
              </a:rPr>
              <a:t>рад</a:t>
            </a:r>
            <a:endParaRPr lang="en-US" sz="2200" b="1" i="1">
              <a:solidFill>
                <a:srgbClr val="CC9900"/>
              </a:solidFill>
              <a:cs typeface="Arial" charset="0"/>
            </a:endParaRPr>
          </a:p>
        </p:txBody>
      </p:sp>
      <p:sp>
        <p:nvSpPr>
          <p:cNvPr id="47175" name="Rectangle 71"/>
          <p:cNvSpPr>
            <a:spLocks noChangeArrowheads="1"/>
          </p:cNvSpPr>
          <p:nvPr/>
        </p:nvSpPr>
        <p:spPr bwMode="auto">
          <a:xfrm>
            <a:off x="0" y="0"/>
            <a:ext cx="9144000" cy="7086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7177" name="Rectangle 73"/>
          <p:cNvSpPr>
            <a:spLocks noGrp="1"/>
          </p:cNvSpPr>
          <p:nvPr>
            <p:ph type="title" idx="4294967295"/>
          </p:nvPr>
        </p:nvSpPr>
        <p:spPr bwMode="auto">
          <a:xfrm>
            <a:off x="1258888" y="2878138"/>
            <a:ext cx="7558087" cy="1079500"/>
          </a:xfrm>
          <a:noFill/>
        </p:spPr>
        <p:txBody>
          <a:bodyPr/>
          <a:lstStyle/>
          <a:p>
            <a:pPr algn="ctr"/>
            <a:r>
              <a:rPr lang="ru-RU" sz="2400" b="1">
                <a:solidFill>
                  <a:srgbClr val="006600"/>
                </a:solidFill>
                <a:latin typeface="Arial" charset="0"/>
              </a:rPr>
              <a:t>Радианная мера угла.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7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7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7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7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7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7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7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7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7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7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7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7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36" grpId="0" animBg="1"/>
      <p:bldP spid="47137" grpId="0" animBg="1"/>
      <p:bldP spid="47168" grpId="0"/>
      <p:bldP spid="47169" grpId="0" animBg="1"/>
      <p:bldP spid="47170" grpId="0" animBg="1"/>
      <p:bldP spid="47172" grpId="0" animBg="1"/>
      <p:bldP spid="47174" grpId="0"/>
      <p:bldP spid="47175" grpId="0" animBg="1"/>
      <p:bldP spid="4717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49155" name="Group 3"/>
            <p:cNvGrpSpPr>
              <a:grpSpLocks/>
            </p:cNvGrpSpPr>
            <p:nvPr/>
          </p:nvGrpSpPr>
          <p:grpSpPr bwMode="auto">
            <a:xfrm>
              <a:off x="672" y="0"/>
              <a:ext cx="5088" cy="4320"/>
              <a:chOff x="672" y="0"/>
              <a:chExt cx="5088" cy="4320"/>
            </a:xfrm>
          </p:grpSpPr>
          <p:sp>
            <p:nvSpPr>
              <p:cNvPr id="49156" name="Rectangle 4"/>
              <p:cNvSpPr>
                <a:spLocks noChangeArrowheads="1"/>
              </p:cNvSpPr>
              <p:nvPr/>
            </p:nvSpPr>
            <p:spPr bwMode="auto">
              <a:xfrm>
                <a:off x="672" y="0"/>
                <a:ext cx="5088" cy="4320"/>
              </a:xfrm>
              <a:prstGeom prst="rect">
                <a:avLst/>
              </a:prstGeom>
              <a:solidFill>
                <a:srgbClr val="336600"/>
              </a:solidFill>
              <a:ln w="76200">
                <a:solidFill>
                  <a:srgbClr val="FFFF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1800" i="1">
                  <a:latin typeface="Calibri" pitchFamily="34" charset="0"/>
                </a:endParaRPr>
              </a:p>
            </p:txBody>
          </p:sp>
          <p:sp>
            <p:nvSpPr>
              <p:cNvPr id="49157" name="Rectangle 5"/>
              <p:cNvSpPr>
                <a:spLocks noChangeArrowheads="1"/>
              </p:cNvSpPr>
              <p:nvPr/>
            </p:nvSpPr>
            <p:spPr bwMode="auto">
              <a:xfrm>
                <a:off x="3120" y="2352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58" name="Rectangle 6"/>
              <p:cNvSpPr>
                <a:spLocks noChangeArrowheads="1"/>
              </p:cNvSpPr>
              <p:nvPr/>
            </p:nvSpPr>
            <p:spPr bwMode="auto">
              <a:xfrm>
                <a:off x="3120" y="1008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59" name="Rectangle 7"/>
              <p:cNvSpPr>
                <a:spLocks noChangeArrowheads="1"/>
              </p:cNvSpPr>
              <p:nvPr/>
            </p:nvSpPr>
            <p:spPr bwMode="auto">
              <a:xfrm>
                <a:off x="3120" y="1680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60" name="Rectangle 8"/>
              <p:cNvSpPr>
                <a:spLocks noChangeArrowheads="1"/>
              </p:cNvSpPr>
              <p:nvPr/>
            </p:nvSpPr>
            <p:spPr bwMode="auto">
              <a:xfrm>
                <a:off x="3792" y="2352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61" name="Rectangle 9"/>
              <p:cNvSpPr>
                <a:spLocks noChangeArrowheads="1"/>
              </p:cNvSpPr>
              <p:nvPr/>
            </p:nvSpPr>
            <p:spPr bwMode="auto">
              <a:xfrm>
                <a:off x="3792" y="1680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62" name="Rectangle 10"/>
              <p:cNvSpPr>
                <a:spLocks noChangeArrowheads="1"/>
              </p:cNvSpPr>
              <p:nvPr/>
            </p:nvSpPr>
            <p:spPr bwMode="auto">
              <a:xfrm>
                <a:off x="3792" y="1008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63" name="Rectangle 11"/>
              <p:cNvSpPr>
                <a:spLocks noChangeArrowheads="1"/>
              </p:cNvSpPr>
              <p:nvPr/>
            </p:nvSpPr>
            <p:spPr bwMode="auto">
              <a:xfrm>
                <a:off x="1776" y="2352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64" name="Rectangle 12"/>
              <p:cNvSpPr>
                <a:spLocks noChangeArrowheads="1"/>
              </p:cNvSpPr>
              <p:nvPr/>
            </p:nvSpPr>
            <p:spPr bwMode="auto">
              <a:xfrm>
                <a:off x="1776" y="1008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65" name="Rectangle 13"/>
              <p:cNvSpPr>
                <a:spLocks noChangeArrowheads="1"/>
              </p:cNvSpPr>
              <p:nvPr/>
            </p:nvSpPr>
            <p:spPr bwMode="auto">
              <a:xfrm>
                <a:off x="1776" y="1680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66" name="Rectangle 14"/>
              <p:cNvSpPr>
                <a:spLocks noChangeArrowheads="1"/>
              </p:cNvSpPr>
              <p:nvPr/>
            </p:nvSpPr>
            <p:spPr bwMode="auto">
              <a:xfrm>
                <a:off x="2448" y="2352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67" name="Rectangle 15"/>
              <p:cNvSpPr>
                <a:spLocks noChangeArrowheads="1"/>
              </p:cNvSpPr>
              <p:nvPr/>
            </p:nvSpPr>
            <p:spPr bwMode="auto">
              <a:xfrm>
                <a:off x="2448" y="1680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68" name="Rectangle 16"/>
              <p:cNvSpPr>
                <a:spLocks noChangeArrowheads="1"/>
              </p:cNvSpPr>
              <p:nvPr/>
            </p:nvSpPr>
            <p:spPr bwMode="auto">
              <a:xfrm>
                <a:off x="2448" y="1008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69" name="Rectangle 17"/>
              <p:cNvSpPr>
                <a:spLocks noChangeArrowheads="1"/>
              </p:cNvSpPr>
              <p:nvPr/>
            </p:nvSpPr>
            <p:spPr bwMode="auto">
              <a:xfrm>
                <a:off x="3120" y="3024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70" name="Rectangle 18"/>
              <p:cNvSpPr>
                <a:spLocks noChangeArrowheads="1"/>
              </p:cNvSpPr>
              <p:nvPr/>
            </p:nvSpPr>
            <p:spPr bwMode="auto">
              <a:xfrm>
                <a:off x="2448" y="3024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71" name="Rectangle 19"/>
              <p:cNvSpPr>
                <a:spLocks noChangeArrowheads="1"/>
              </p:cNvSpPr>
              <p:nvPr/>
            </p:nvSpPr>
            <p:spPr bwMode="auto">
              <a:xfrm>
                <a:off x="3792" y="3024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72" name="Rectangle 20"/>
              <p:cNvSpPr>
                <a:spLocks noChangeArrowheads="1"/>
              </p:cNvSpPr>
              <p:nvPr/>
            </p:nvSpPr>
            <p:spPr bwMode="auto">
              <a:xfrm>
                <a:off x="1776" y="3024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9173" name="Line 21"/>
              <p:cNvSpPr>
                <a:spLocks noChangeShapeType="1"/>
              </p:cNvSpPr>
              <p:nvPr/>
            </p:nvSpPr>
            <p:spPr bwMode="auto">
              <a:xfrm>
                <a:off x="1488" y="2352"/>
                <a:ext cx="3936" cy="1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174" name="Line 22"/>
              <p:cNvSpPr>
                <a:spLocks noChangeShapeType="1"/>
              </p:cNvSpPr>
              <p:nvPr/>
            </p:nvSpPr>
            <p:spPr bwMode="auto">
              <a:xfrm flipH="1" flipV="1">
                <a:off x="3120" y="480"/>
                <a:ext cx="0" cy="3600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175" name="Text Box 23"/>
              <p:cNvSpPr txBox="1">
                <a:spLocks noChangeArrowheads="1"/>
              </p:cNvSpPr>
              <p:nvPr/>
            </p:nvSpPr>
            <p:spPr bwMode="auto">
              <a:xfrm>
                <a:off x="5184" y="2544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000" b="1" i="1">
                    <a:solidFill>
                      <a:srgbClr val="FBFBFB"/>
                    </a:solidFill>
                    <a:latin typeface="Calibri" pitchFamily="34" charset="0"/>
                  </a:rPr>
                  <a:t>Х</a:t>
                </a:r>
              </a:p>
            </p:txBody>
          </p:sp>
          <p:sp>
            <p:nvSpPr>
              <p:cNvPr id="49176" name="Text Box 24"/>
              <p:cNvSpPr txBox="1">
                <a:spLocks noChangeArrowheads="1"/>
              </p:cNvSpPr>
              <p:nvPr/>
            </p:nvSpPr>
            <p:spPr bwMode="auto">
              <a:xfrm>
                <a:off x="2784" y="432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 i="1">
                    <a:solidFill>
                      <a:srgbClr val="F8F8F8"/>
                    </a:solidFill>
                    <a:latin typeface="Calibri" pitchFamily="34" charset="0"/>
                  </a:rPr>
                  <a:t>у</a:t>
                </a:r>
              </a:p>
            </p:txBody>
          </p:sp>
          <p:sp>
            <p:nvSpPr>
              <p:cNvPr id="49177" name="Text Box 25"/>
              <p:cNvSpPr txBox="1">
                <a:spLocks noChangeArrowheads="1"/>
              </p:cNvSpPr>
              <p:nvPr/>
            </p:nvSpPr>
            <p:spPr bwMode="auto">
              <a:xfrm>
                <a:off x="3120" y="3696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 i="1">
                    <a:solidFill>
                      <a:srgbClr val="FFFF00"/>
                    </a:solidFill>
                    <a:latin typeface="Calibri" pitchFamily="34" charset="0"/>
                  </a:rPr>
                  <a:t>-1</a:t>
                </a:r>
              </a:p>
            </p:txBody>
          </p:sp>
          <p:sp>
            <p:nvSpPr>
              <p:cNvPr id="49178" name="Text Box 26"/>
              <p:cNvSpPr txBox="1">
                <a:spLocks noChangeArrowheads="1"/>
              </p:cNvSpPr>
              <p:nvPr/>
            </p:nvSpPr>
            <p:spPr bwMode="auto">
              <a:xfrm>
                <a:off x="3120" y="768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 i="1">
                    <a:solidFill>
                      <a:srgbClr val="FFFF00"/>
                    </a:solidFill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49179" name="Text Box 27"/>
              <p:cNvSpPr txBox="1">
                <a:spLocks noChangeArrowheads="1"/>
              </p:cNvSpPr>
              <p:nvPr/>
            </p:nvSpPr>
            <p:spPr bwMode="auto">
              <a:xfrm>
                <a:off x="4464" y="2064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 i="1">
                    <a:solidFill>
                      <a:srgbClr val="FFFF00"/>
                    </a:solidFill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49180" name="Text Box 28"/>
              <p:cNvSpPr txBox="1">
                <a:spLocks noChangeArrowheads="1"/>
              </p:cNvSpPr>
              <p:nvPr/>
            </p:nvSpPr>
            <p:spPr bwMode="auto">
              <a:xfrm>
                <a:off x="1488" y="2352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 i="1">
                    <a:solidFill>
                      <a:srgbClr val="FFFF00"/>
                    </a:solidFill>
                    <a:latin typeface="Calibri" pitchFamily="34" charset="0"/>
                  </a:rPr>
                  <a:t>-1</a:t>
                </a:r>
              </a:p>
            </p:txBody>
          </p:sp>
          <p:sp>
            <p:nvSpPr>
              <p:cNvPr id="49181" name="Oval 29"/>
              <p:cNvSpPr>
                <a:spLocks noChangeArrowheads="1"/>
              </p:cNvSpPr>
              <p:nvPr/>
            </p:nvSpPr>
            <p:spPr bwMode="auto">
              <a:xfrm>
                <a:off x="1776" y="1008"/>
                <a:ext cx="2688" cy="2688"/>
              </a:xfrm>
              <a:prstGeom prst="ellipse">
                <a:avLst/>
              </a:prstGeom>
              <a:noFill/>
              <a:ln w="762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pic>
          <p:nvPicPr>
            <p:cNvPr id="49182" name="Picture 30" descr="SCRIBEC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2976"/>
              <a:ext cx="919" cy="1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9183" name="Text Box 31"/>
          <p:cNvSpPr txBox="1">
            <a:spLocks noChangeArrowheads="1"/>
          </p:cNvSpPr>
          <p:nvPr/>
        </p:nvSpPr>
        <p:spPr bwMode="auto">
          <a:xfrm>
            <a:off x="228600" y="228600"/>
            <a:ext cx="2705100" cy="57785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i="1">
                <a:latin typeface="Calibri" pitchFamily="34" charset="0"/>
              </a:rPr>
              <a:t>180 </a:t>
            </a:r>
            <a:r>
              <a:rPr lang="ru-RU" sz="2800" i="1" baseline="30000">
                <a:latin typeface="Calibri" pitchFamily="34" charset="0"/>
              </a:rPr>
              <a:t>0</a:t>
            </a:r>
            <a:r>
              <a:rPr lang="ru-RU" sz="2800" i="1">
                <a:latin typeface="Calibri" pitchFamily="34" charset="0"/>
              </a:rPr>
              <a:t>= </a:t>
            </a:r>
            <a:r>
              <a:rPr lang="ru-RU" sz="3000" b="1" i="1">
                <a:latin typeface="Calibri" pitchFamily="34" charset="0"/>
              </a:rPr>
              <a:t>π</a:t>
            </a:r>
            <a:r>
              <a:rPr lang="ru-RU" sz="2800" i="1">
                <a:latin typeface="Calibri" pitchFamily="34" charset="0"/>
              </a:rPr>
              <a:t>  радиан</a:t>
            </a:r>
          </a:p>
        </p:txBody>
      </p:sp>
      <p:graphicFrame>
        <p:nvGraphicFramePr>
          <p:cNvPr id="49184" name="Object 32"/>
          <p:cNvGraphicFramePr>
            <a:graphicFrameLocks noChangeAspect="1"/>
          </p:cNvGraphicFramePr>
          <p:nvPr/>
        </p:nvGraphicFramePr>
        <p:xfrm>
          <a:off x="304800" y="914400"/>
          <a:ext cx="1600200" cy="838200"/>
        </p:xfrm>
        <a:graphic>
          <a:graphicData uri="http://schemas.openxmlformats.org/presentationml/2006/ole">
            <p:oleObj spid="_x0000_s49184" name="Формула" r:id="rId4" imgW="545760" imgH="393480" progId="Equation.3">
              <p:embed/>
            </p:oleObj>
          </a:graphicData>
        </a:graphic>
      </p:graphicFrame>
      <p:sp>
        <p:nvSpPr>
          <p:cNvPr id="49185" name="Rectangle 33"/>
          <p:cNvSpPr>
            <a:spLocks noChangeArrowheads="1"/>
          </p:cNvSpPr>
          <p:nvPr/>
        </p:nvSpPr>
        <p:spPr bwMode="auto">
          <a:xfrm>
            <a:off x="0" y="26368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 sz="1800" i="1">
              <a:latin typeface="Calibri" pitchFamily="34" charset="0"/>
            </a:endParaRPr>
          </a:p>
        </p:txBody>
      </p:sp>
      <p:sp>
        <p:nvSpPr>
          <p:cNvPr id="49186" name="Oval 34"/>
          <p:cNvSpPr>
            <a:spLocks noChangeArrowheads="1"/>
          </p:cNvSpPr>
          <p:nvPr/>
        </p:nvSpPr>
        <p:spPr bwMode="auto">
          <a:xfrm>
            <a:off x="6705600" y="25908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187" name="Text Box 35"/>
          <p:cNvSpPr txBox="1">
            <a:spLocks noChangeArrowheads="1"/>
          </p:cNvSpPr>
          <p:nvPr/>
        </p:nvSpPr>
        <p:spPr bwMode="auto">
          <a:xfrm>
            <a:off x="6858000" y="2286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400" b="1" i="1">
                <a:solidFill>
                  <a:srgbClr val="FF3300"/>
                </a:solidFill>
                <a:latin typeface="Calibri" pitchFamily="34" charset="0"/>
              </a:rPr>
              <a:t>π</a:t>
            </a:r>
            <a:r>
              <a:rPr lang="ru-RU" sz="2400" b="1" i="1">
                <a:solidFill>
                  <a:srgbClr val="FF3300"/>
                </a:solidFill>
                <a:latin typeface="Calibri" pitchFamily="34" charset="0"/>
              </a:rPr>
              <a:t>/6</a:t>
            </a:r>
            <a:endParaRPr lang="en-US" sz="2400" b="1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188" name="Oval 36"/>
          <p:cNvSpPr>
            <a:spLocks noChangeArrowheads="1"/>
          </p:cNvSpPr>
          <p:nvPr/>
        </p:nvSpPr>
        <p:spPr bwMode="auto">
          <a:xfrm>
            <a:off x="5943600" y="18288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189" name="Oval 37"/>
          <p:cNvSpPr>
            <a:spLocks noChangeArrowheads="1"/>
          </p:cNvSpPr>
          <p:nvPr/>
        </p:nvSpPr>
        <p:spPr bwMode="auto">
          <a:xfrm>
            <a:off x="4876800" y="14478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190" name="Text Box 38"/>
          <p:cNvSpPr txBox="1">
            <a:spLocks noChangeArrowheads="1"/>
          </p:cNvSpPr>
          <p:nvPr/>
        </p:nvSpPr>
        <p:spPr bwMode="auto">
          <a:xfrm>
            <a:off x="4495800" y="9906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400" b="1" i="1">
                <a:solidFill>
                  <a:srgbClr val="FF3300"/>
                </a:solidFill>
                <a:latin typeface="Calibri" pitchFamily="34" charset="0"/>
                <a:cs typeface="Arial" charset="0"/>
              </a:rPr>
              <a:t>π</a:t>
            </a:r>
            <a:r>
              <a:rPr lang="ru-RU" sz="2400" b="1" i="1">
                <a:solidFill>
                  <a:srgbClr val="FF3300"/>
                </a:solidFill>
                <a:latin typeface="Calibri" pitchFamily="34" charset="0"/>
                <a:cs typeface="Arial" charset="0"/>
              </a:rPr>
              <a:t>/2</a:t>
            </a:r>
            <a:endParaRPr lang="en-US" sz="2400" b="1" i="1">
              <a:solidFill>
                <a:srgbClr val="FF33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9191" name="Oval 39"/>
          <p:cNvSpPr>
            <a:spLocks noChangeArrowheads="1"/>
          </p:cNvSpPr>
          <p:nvPr/>
        </p:nvSpPr>
        <p:spPr bwMode="auto">
          <a:xfrm>
            <a:off x="7010400" y="35814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192" name="Text Box 40"/>
          <p:cNvSpPr txBox="1">
            <a:spLocks noChangeArrowheads="1"/>
          </p:cNvSpPr>
          <p:nvPr/>
        </p:nvSpPr>
        <p:spPr bwMode="auto">
          <a:xfrm>
            <a:off x="7086600" y="37338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FF3300"/>
                </a:solidFill>
                <a:latin typeface="Calibri" pitchFamily="34" charset="0"/>
              </a:rPr>
              <a:t>0   2</a:t>
            </a:r>
            <a:r>
              <a:rPr lang="el-GR" sz="2400" b="1" i="1">
                <a:solidFill>
                  <a:srgbClr val="FF3300"/>
                </a:solidFill>
                <a:latin typeface="Calibri" pitchFamily="34" charset="0"/>
              </a:rPr>
              <a:t>π</a:t>
            </a:r>
            <a:endParaRPr lang="en-US" sz="2400" b="1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193" name="Oval 41"/>
          <p:cNvSpPr>
            <a:spLocks noChangeArrowheads="1"/>
          </p:cNvSpPr>
          <p:nvPr/>
        </p:nvSpPr>
        <p:spPr bwMode="auto">
          <a:xfrm>
            <a:off x="2743200" y="36576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194" name="Text Box 42"/>
          <p:cNvSpPr txBox="1">
            <a:spLocks noChangeArrowheads="1"/>
          </p:cNvSpPr>
          <p:nvPr/>
        </p:nvSpPr>
        <p:spPr bwMode="auto">
          <a:xfrm>
            <a:off x="2438400" y="3352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400" b="1" i="1">
                <a:solidFill>
                  <a:srgbClr val="FF3300"/>
                </a:solidFill>
                <a:latin typeface="Calibri" pitchFamily="34" charset="0"/>
              </a:rPr>
              <a:t>π</a:t>
            </a:r>
            <a:endParaRPr lang="en-US" sz="2400" b="1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195" name="Oval 43"/>
          <p:cNvSpPr>
            <a:spLocks noChangeArrowheads="1"/>
          </p:cNvSpPr>
          <p:nvPr/>
        </p:nvSpPr>
        <p:spPr bwMode="auto">
          <a:xfrm>
            <a:off x="4876800" y="5791200"/>
            <a:ext cx="179388" cy="179388"/>
          </a:xfrm>
          <a:prstGeom prst="ellipse">
            <a:avLst/>
          </a:prstGeom>
          <a:solidFill>
            <a:srgbClr val="66FFFF"/>
          </a:solidFill>
          <a:ln w="952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196" name="Text Box 44"/>
          <p:cNvSpPr txBox="1">
            <a:spLocks noChangeArrowheads="1"/>
          </p:cNvSpPr>
          <p:nvPr/>
        </p:nvSpPr>
        <p:spPr bwMode="auto">
          <a:xfrm>
            <a:off x="4343400" y="54102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FF3300"/>
                </a:solidFill>
                <a:latin typeface="Calibri" pitchFamily="34" charset="0"/>
              </a:rPr>
              <a:t>3</a:t>
            </a:r>
            <a:r>
              <a:rPr lang="el-GR" sz="2400" b="1" i="1">
                <a:solidFill>
                  <a:srgbClr val="FF3300"/>
                </a:solidFill>
                <a:latin typeface="Calibri" pitchFamily="34" charset="0"/>
              </a:rPr>
              <a:t>π</a:t>
            </a:r>
            <a:r>
              <a:rPr lang="ru-RU" sz="2400" b="1" i="1">
                <a:solidFill>
                  <a:srgbClr val="FF3300"/>
                </a:solidFill>
                <a:latin typeface="Calibri" pitchFamily="34" charset="0"/>
              </a:rPr>
              <a:t>/2</a:t>
            </a:r>
            <a:endParaRPr lang="en-US" sz="2400" b="1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197" name="Oval 45"/>
          <p:cNvSpPr>
            <a:spLocks noChangeArrowheads="1"/>
          </p:cNvSpPr>
          <p:nvPr/>
        </p:nvSpPr>
        <p:spPr bwMode="auto">
          <a:xfrm>
            <a:off x="6324600" y="21336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198" name="Text Box 46"/>
          <p:cNvSpPr txBox="1">
            <a:spLocks noChangeArrowheads="1"/>
          </p:cNvSpPr>
          <p:nvPr/>
        </p:nvSpPr>
        <p:spPr bwMode="auto">
          <a:xfrm>
            <a:off x="6400800" y="17526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400" b="1" i="1">
                <a:solidFill>
                  <a:srgbClr val="FF3300"/>
                </a:solidFill>
                <a:latin typeface="Calibri" pitchFamily="34" charset="0"/>
              </a:rPr>
              <a:t>π</a:t>
            </a:r>
            <a:r>
              <a:rPr lang="ru-RU" sz="2400" b="1" i="1">
                <a:solidFill>
                  <a:srgbClr val="FF3300"/>
                </a:solidFill>
                <a:latin typeface="Calibri" pitchFamily="34" charset="0"/>
              </a:rPr>
              <a:t>/4</a:t>
            </a:r>
            <a:endParaRPr lang="en-US" sz="2800" b="1" i="1">
              <a:solidFill>
                <a:srgbClr val="FF33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9199" name="Rectangle 47"/>
          <p:cNvSpPr>
            <a:spLocks noChangeArrowheads="1"/>
          </p:cNvSpPr>
          <p:nvPr/>
        </p:nvSpPr>
        <p:spPr bwMode="auto">
          <a:xfrm>
            <a:off x="152400" y="533400"/>
            <a:ext cx="50450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200" name="Text Box 48"/>
          <p:cNvSpPr txBox="1">
            <a:spLocks noChangeArrowheads="1"/>
          </p:cNvSpPr>
          <p:nvPr/>
        </p:nvSpPr>
        <p:spPr bwMode="auto">
          <a:xfrm>
            <a:off x="3429000" y="12954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FF3300"/>
                </a:solidFill>
                <a:latin typeface="Calibri" pitchFamily="34" charset="0"/>
                <a:cs typeface="Arial" charset="0"/>
              </a:rPr>
              <a:t>2</a:t>
            </a:r>
            <a:r>
              <a:rPr lang="el-GR" sz="2400" b="1" i="1">
                <a:solidFill>
                  <a:srgbClr val="FF3300"/>
                </a:solidFill>
                <a:latin typeface="Calibri" pitchFamily="34" charset="0"/>
                <a:cs typeface="Arial" charset="0"/>
              </a:rPr>
              <a:t>π</a:t>
            </a:r>
            <a:r>
              <a:rPr lang="ru-RU" sz="2400" b="1" i="1">
                <a:solidFill>
                  <a:srgbClr val="FF3300"/>
                </a:solidFill>
                <a:latin typeface="Calibri" pitchFamily="34" charset="0"/>
                <a:cs typeface="Arial" charset="0"/>
              </a:rPr>
              <a:t>/3</a:t>
            </a:r>
          </a:p>
        </p:txBody>
      </p:sp>
      <p:sp>
        <p:nvSpPr>
          <p:cNvPr id="49201" name="Text Box 49"/>
          <p:cNvSpPr txBox="1">
            <a:spLocks noChangeArrowheads="1"/>
          </p:cNvSpPr>
          <p:nvPr/>
        </p:nvSpPr>
        <p:spPr bwMode="auto">
          <a:xfrm>
            <a:off x="5867400" y="1295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400" b="1" i="1">
                <a:solidFill>
                  <a:srgbClr val="FF3300"/>
                </a:solidFill>
                <a:latin typeface="Calibri" pitchFamily="34" charset="0"/>
                <a:cs typeface="Arial" charset="0"/>
              </a:rPr>
              <a:t>π</a:t>
            </a:r>
            <a:r>
              <a:rPr lang="ru-RU" sz="2400" b="1" i="1">
                <a:solidFill>
                  <a:srgbClr val="FF3300"/>
                </a:solidFill>
                <a:latin typeface="Calibri" pitchFamily="34" charset="0"/>
                <a:cs typeface="Arial" charset="0"/>
              </a:rPr>
              <a:t>/3</a:t>
            </a:r>
            <a:endParaRPr lang="en-US" sz="2400" b="1" i="1">
              <a:solidFill>
                <a:srgbClr val="FF33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9202" name="Oval 50"/>
          <p:cNvSpPr>
            <a:spLocks noChangeArrowheads="1"/>
          </p:cNvSpPr>
          <p:nvPr/>
        </p:nvSpPr>
        <p:spPr bwMode="auto">
          <a:xfrm>
            <a:off x="3810000" y="18288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203" name="Oval 51"/>
          <p:cNvSpPr>
            <a:spLocks noChangeArrowheads="1"/>
          </p:cNvSpPr>
          <p:nvPr/>
        </p:nvSpPr>
        <p:spPr bwMode="auto">
          <a:xfrm>
            <a:off x="3048000" y="25908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204" name="Oval 52"/>
          <p:cNvSpPr>
            <a:spLocks noChangeArrowheads="1"/>
          </p:cNvSpPr>
          <p:nvPr/>
        </p:nvSpPr>
        <p:spPr bwMode="auto">
          <a:xfrm>
            <a:off x="3352800" y="21336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205" name="Text Box 53"/>
          <p:cNvSpPr txBox="1">
            <a:spLocks noChangeArrowheads="1"/>
          </p:cNvSpPr>
          <p:nvPr/>
        </p:nvSpPr>
        <p:spPr bwMode="auto">
          <a:xfrm>
            <a:off x="2743200" y="17526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FF3300"/>
                </a:solidFill>
                <a:latin typeface="Calibri" pitchFamily="34" charset="0"/>
                <a:cs typeface="Arial" charset="0"/>
              </a:rPr>
              <a:t>3</a:t>
            </a:r>
            <a:r>
              <a:rPr lang="el-GR" sz="2400" b="1" i="1">
                <a:solidFill>
                  <a:srgbClr val="FF3300"/>
                </a:solidFill>
                <a:latin typeface="Calibri" pitchFamily="34" charset="0"/>
                <a:cs typeface="Arial" charset="0"/>
              </a:rPr>
              <a:t>π</a:t>
            </a:r>
            <a:r>
              <a:rPr lang="ru-RU" sz="2400" b="1" i="1">
                <a:solidFill>
                  <a:srgbClr val="FF3300"/>
                </a:solidFill>
                <a:latin typeface="Calibri" pitchFamily="34" charset="0"/>
                <a:cs typeface="Arial" charset="0"/>
              </a:rPr>
              <a:t>/4</a:t>
            </a:r>
          </a:p>
        </p:txBody>
      </p:sp>
      <p:sp>
        <p:nvSpPr>
          <p:cNvPr id="49206" name="Text Box 54"/>
          <p:cNvSpPr txBox="1">
            <a:spLocks noChangeArrowheads="1"/>
          </p:cNvSpPr>
          <p:nvPr/>
        </p:nvSpPr>
        <p:spPr bwMode="auto">
          <a:xfrm>
            <a:off x="2286000" y="23622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FF3300"/>
                </a:solidFill>
                <a:latin typeface="Calibri" pitchFamily="34" charset="0"/>
                <a:cs typeface="Arial" charset="0"/>
              </a:rPr>
              <a:t>5</a:t>
            </a:r>
            <a:r>
              <a:rPr lang="el-GR" sz="2400" b="1" i="1">
                <a:solidFill>
                  <a:srgbClr val="FF3300"/>
                </a:solidFill>
                <a:latin typeface="Calibri" pitchFamily="34" charset="0"/>
                <a:cs typeface="Arial" charset="0"/>
              </a:rPr>
              <a:t>π</a:t>
            </a:r>
            <a:r>
              <a:rPr lang="ru-RU" sz="2400" b="1" i="1">
                <a:solidFill>
                  <a:srgbClr val="FF3300"/>
                </a:solidFill>
                <a:latin typeface="Calibri" pitchFamily="34" charset="0"/>
                <a:cs typeface="Arial" charset="0"/>
              </a:rPr>
              <a:t>/6</a:t>
            </a:r>
          </a:p>
        </p:txBody>
      </p:sp>
      <p:sp>
        <p:nvSpPr>
          <p:cNvPr id="49207" name="Oval 55"/>
          <p:cNvSpPr>
            <a:spLocks noChangeArrowheads="1"/>
          </p:cNvSpPr>
          <p:nvPr/>
        </p:nvSpPr>
        <p:spPr bwMode="auto">
          <a:xfrm>
            <a:off x="6400800" y="5181600"/>
            <a:ext cx="179388" cy="179388"/>
          </a:xfrm>
          <a:prstGeom prst="ellipse">
            <a:avLst/>
          </a:prstGeom>
          <a:solidFill>
            <a:srgbClr val="66FFFF"/>
          </a:solidFill>
          <a:ln w="952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208" name="Oval 56"/>
          <p:cNvSpPr>
            <a:spLocks noChangeArrowheads="1"/>
          </p:cNvSpPr>
          <p:nvPr/>
        </p:nvSpPr>
        <p:spPr bwMode="auto">
          <a:xfrm>
            <a:off x="6705600" y="4724400"/>
            <a:ext cx="179388" cy="179388"/>
          </a:xfrm>
          <a:prstGeom prst="ellipse">
            <a:avLst/>
          </a:prstGeom>
          <a:solidFill>
            <a:srgbClr val="66FFFF"/>
          </a:solidFill>
          <a:ln w="952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209" name="Oval 57"/>
          <p:cNvSpPr>
            <a:spLocks noChangeArrowheads="1"/>
          </p:cNvSpPr>
          <p:nvPr/>
        </p:nvSpPr>
        <p:spPr bwMode="auto">
          <a:xfrm>
            <a:off x="5943600" y="5486400"/>
            <a:ext cx="179388" cy="179388"/>
          </a:xfrm>
          <a:prstGeom prst="ellipse">
            <a:avLst/>
          </a:prstGeom>
          <a:solidFill>
            <a:srgbClr val="66FFFF"/>
          </a:solidFill>
          <a:ln w="952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210" name="Oval 58"/>
          <p:cNvSpPr>
            <a:spLocks noChangeArrowheads="1"/>
          </p:cNvSpPr>
          <p:nvPr/>
        </p:nvSpPr>
        <p:spPr bwMode="auto">
          <a:xfrm>
            <a:off x="3048000" y="4724400"/>
            <a:ext cx="179388" cy="179388"/>
          </a:xfrm>
          <a:prstGeom prst="ellipse">
            <a:avLst/>
          </a:prstGeom>
          <a:solidFill>
            <a:srgbClr val="66FFFF"/>
          </a:solidFill>
          <a:ln w="952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211" name="Oval 59"/>
          <p:cNvSpPr>
            <a:spLocks noChangeArrowheads="1"/>
          </p:cNvSpPr>
          <p:nvPr/>
        </p:nvSpPr>
        <p:spPr bwMode="auto">
          <a:xfrm>
            <a:off x="3429000" y="5181600"/>
            <a:ext cx="179388" cy="179388"/>
          </a:xfrm>
          <a:prstGeom prst="ellipse">
            <a:avLst/>
          </a:prstGeom>
          <a:solidFill>
            <a:srgbClr val="66FFFF"/>
          </a:solidFill>
          <a:ln w="952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212" name="Oval 60"/>
          <p:cNvSpPr>
            <a:spLocks noChangeArrowheads="1"/>
          </p:cNvSpPr>
          <p:nvPr/>
        </p:nvSpPr>
        <p:spPr bwMode="auto">
          <a:xfrm>
            <a:off x="3810000" y="5486400"/>
            <a:ext cx="179388" cy="179388"/>
          </a:xfrm>
          <a:prstGeom prst="ellipse">
            <a:avLst/>
          </a:prstGeom>
          <a:solidFill>
            <a:srgbClr val="66FFFF"/>
          </a:solidFill>
          <a:ln w="952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 i="1">
              <a:solidFill>
                <a:srgbClr val="FF3300"/>
              </a:solidFill>
              <a:latin typeface="Calibri" pitchFamily="34" charset="0"/>
            </a:endParaRPr>
          </a:p>
        </p:txBody>
      </p:sp>
      <p:sp>
        <p:nvSpPr>
          <p:cNvPr id="49213" name="Text Box 61"/>
          <p:cNvSpPr txBox="1">
            <a:spLocks noChangeArrowheads="1"/>
          </p:cNvSpPr>
          <p:nvPr/>
        </p:nvSpPr>
        <p:spPr bwMode="auto">
          <a:xfrm>
            <a:off x="7010400" y="44958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66FFFF"/>
                </a:solidFill>
                <a:latin typeface="Calibri" pitchFamily="34" charset="0"/>
              </a:rPr>
              <a:t>- </a:t>
            </a:r>
            <a:r>
              <a:rPr lang="el-GR" sz="2400" b="1" i="1">
                <a:solidFill>
                  <a:srgbClr val="66FFFF"/>
                </a:solidFill>
                <a:latin typeface="Calibri" pitchFamily="34" charset="0"/>
              </a:rPr>
              <a:t>π</a:t>
            </a:r>
            <a:r>
              <a:rPr lang="ru-RU" sz="2400" b="1" i="1">
                <a:solidFill>
                  <a:srgbClr val="66FFFF"/>
                </a:solidFill>
                <a:latin typeface="Calibri" pitchFamily="34" charset="0"/>
              </a:rPr>
              <a:t>/6</a:t>
            </a:r>
            <a:endParaRPr lang="en-US" sz="2400" b="1" i="1">
              <a:solidFill>
                <a:srgbClr val="66FFFF"/>
              </a:solidFill>
              <a:latin typeface="Calibri" pitchFamily="34" charset="0"/>
            </a:endParaRPr>
          </a:p>
        </p:txBody>
      </p:sp>
      <p:sp>
        <p:nvSpPr>
          <p:cNvPr id="49214" name="Text Box 62"/>
          <p:cNvSpPr txBox="1">
            <a:spLocks noChangeArrowheads="1"/>
          </p:cNvSpPr>
          <p:nvPr/>
        </p:nvSpPr>
        <p:spPr bwMode="auto">
          <a:xfrm>
            <a:off x="6705600" y="5105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66FFFF"/>
                </a:solidFill>
                <a:latin typeface="Calibri" pitchFamily="34" charset="0"/>
              </a:rPr>
              <a:t>- </a:t>
            </a:r>
            <a:r>
              <a:rPr lang="el-GR" sz="2400" b="1" i="1">
                <a:solidFill>
                  <a:srgbClr val="66FFFF"/>
                </a:solidFill>
                <a:latin typeface="Calibri" pitchFamily="34" charset="0"/>
              </a:rPr>
              <a:t>π</a:t>
            </a:r>
            <a:r>
              <a:rPr lang="ru-RU" sz="2400" b="1" i="1">
                <a:solidFill>
                  <a:srgbClr val="66FFFF"/>
                </a:solidFill>
                <a:latin typeface="Calibri" pitchFamily="34" charset="0"/>
              </a:rPr>
              <a:t>/4</a:t>
            </a:r>
            <a:endParaRPr lang="en-US" sz="2400" b="1" i="1">
              <a:solidFill>
                <a:srgbClr val="66FFFF"/>
              </a:solidFill>
              <a:latin typeface="Calibri" pitchFamily="34" charset="0"/>
            </a:endParaRPr>
          </a:p>
        </p:txBody>
      </p:sp>
      <p:sp>
        <p:nvSpPr>
          <p:cNvPr id="49215" name="Text Box 63"/>
          <p:cNvSpPr txBox="1">
            <a:spLocks noChangeArrowheads="1"/>
          </p:cNvSpPr>
          <p:nvPr/>
        </p:nvSpPr>
        <p:spPr bwMode="auto">
          <a:xfrm>
            <a:off x="5791200" y="5715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66FFFF"/>
                </a:solidFill>
                <a:latin typeface="Calibri" pitchFamily="34" charset="0"/>
              </a:rPr>
              <a:t>- </a:t>
            </a:r>
            <a:r>
              <a:rPr lang="el-GR" sz="2400" b="1" i="1">
                <a:solidFill>
                  <a:srgbClr val="66FFFF"/>
                </a:solidFill>
                <a:latin typeface="Calibri" pitchFamily="34" charset="0"/>
              </a:rPr>
              <a:t>π</a:t>
            </a:r>
            <a:r>
              <a:rPr lang="ru-RU" sz="2400" b="1" i="1">
                <a:solidFill>
                  <a:srgbClr val="66FFFF"/>
                </a:solidFill>
                <a:latin typeface="Calibri" pitchFamily="34" charset="0"/>
              </a:rPr>
              <a:t>/3</a:t>
            </a:r>
            <a:endParaRPr lang="en-US" sz="2400" b="1" i="1">
              <a:solidFill>
                <a:srgbClr val="66FFFF"/>
              </a:solidFill>
              <a:latin typeface="Calibri" pitchFamily="34" charset="0"/>
            </a:endParaRPr>
          </a:p>
        </p:txBody>
      </p:sp>
      <p:sp>
        <p:nvSpPr>
          <p:cNvPr id="49216" name="Text Box 64"/>
          <p:cNvSpPr txBox="1">
            <a:spLocks noChangeArrowheads="1"/>
          </p:cNvSpPr>
          <p:nvPr/>
        </p:nvSpPr>
        <p:spPr bwMode="auto">
          <a:xfrm>
            <a:off x="4267200" y="59436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66FFFF"/>
                </a:solidFill>
                <a:latin typeface="Calibri" pitchFamily="34" charset="0"/>
              </a:rPr>
              <a:t>- </a:t>
            </a:r>
            <a:r>
              <a:rPr lang="el-GR" sz="2400" b="1" i="1">
                <a:solidFill>
                  <a:srgbClr val="66FFFF"/>
                </a:solidFill>
                <a:latin typeface="Calibri" pitchFamily="34" charset="0"/>
              </a:rPr>
              <a:t>π</a:t>
            </a:r>
            <a:r>
              <a:rPr lang="ru-RU" sz="2400" b="1" i="1">
                <a:solidFill>
                  <a:srgbClr val="66FFFF"/>
                </a:solidFill>
                <a:latin typeface="Calibri" pitchFamily="34" charset="0"/>
              </a:rPr>
              <a:t>/2</a:t>
            </a:r>
            <a:endParaRPr lang="en-US" sz="2400" b="1" i="1">
              <a:solidFill>
                <a:srgbClr val="66FFFF"/>
              </a:solidFill>
              <a:latin typeface="Calibri" pitchFamily="34" charset="0"/>
            </a:endParaRPr>
          </a:p>
        </p:txBody>
      </p:sp>
      <p:sp>
        <p:nvSpPr>
          <p:cNvPr id="49217" name="Text Box 65"/>
          <p:cNvSpPr txBox="1">
            <a:spLocks noChangeArrowheads="1"/>
          </p:cNvSpPr>
          <p:nvPr/>
        </p:nvSpPr>
        <p:spPr bwMode="auto">
          <a:xfrm>
            <a:off x="2057400" y="4572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66FFFF"/>
                </a:solidFill>
                <a:latin typeface="Calibri" pitchFamily="34" charset="0"/>
              </a:rPr>
              <a:t>- 5</a:t>
            </a:r>
            <a:r>
              <a:rPr lang="el-GR" sz="2400" b="1" i="1">
                <a:solidFill>
                  <a:srgbClr val="66FFFF"/>
                </a:solidFill>
                <a:latin typeface="Calibri" pitchFamily="34" charset="0"/>
              </a:rPr>
              <a:t>π</a:t>
            </a:r>
            <a:r>
              <a:rPr lang="ru-RU" sz="2400" b="1" i="1">
                <a:solidFill>
                  <a:srgbClr val="66FFFF"/>
                </a:solidFill>
                <a:latin typeface="Calibri" pitchFamily="34" charset="0"/>
              </a:rPr>
              <a:t>/6</a:t>
            </a:r>
            <a:endParaRPr lang="en-US" sz="2400" b="1" i="1">
              <a:solidFill>
                <a:srgbClr val="66FFFF"/>
              </a:solidFill>
              <a:latin typeface="Calibri" pitchFamily="34" charset="0"/>
            </a:endParaRPr>
          </a:p>
        </p:txBody>
      </p:sp>
      <p:sp>
        <p:nvSpPr>
          <p:cNvPr id="49218" name="Text Box 66"/>
          <p:cNvSpPr txBox="1">
            <a:spLocks noChangeArrowheads="1"/>
          </p:cNvSpPr>
          <p:nvPr/>
        </p:nvSpPr>
        <p:spPr bwMode="auto">
          <a:xfrm>
            <a:off x="2514600" y="5257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66FFFF"/>
                </a:solidFill>
                <a:latin typeface="Calibri" pitchFamily="34" charset="0"/>
              </a:rPr>
              <a:t>-3</a:t>
            </a:r>
            <a:r>
              <a:rPr lang="el-GR" sz="2400" b="1" i="1">
                <a:solidFill>
                  <a:srgbClr val="66FFFF"/>
                </a:solidFill>
                <a:latin typeface="Calibri" pitchFamily="34" charset="0"/>
              </a:rPr>
              <a:t>π</a:t>
            </a:r>
            <a:r>
              <a:rPr lang="ru-RU" sz="2400" b="1" i="1">
                <a:solidFill>
                  <a:srgbClr val="66FFFF"/>
                </a:solidFill>
                <a:latin typeface="Calibri" pitchFamily="34" charset="0"/>
              </a:rPr>
              <a:t>/4</a:t>
            </a:r>
            <a:endParaRPr lang="en-US" sz="2400" b="1" i="1">
              <a:solidFill>
                <a:srgbClr val="66FFFF"/>
              </a:solidFill>
              <a:latin typeface="Calibri" pitchFamily="34" charset="0"/>
            </a:endParaRPr>
          </a:p>
        </p:txBody>
      </p:sp>
      <p:sp>
        <p:nvSpPr>
          <p:cNvPr id="49219" name="Text Box 67"/>
          <p:cNvSpPr txBox="1">
            <a:spLocks noChangeArrowheads="1"/>
          </p:cNvSpPr>
          <p:nvPr/>
        </p:nvSpPr>
        <p:spPr bwMode="auto">
          <a:xfrm>
            <a:off x="3048000" y="55626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66FFFF"/>
                </a:solidFill>
                <a:latin typeface="Calibri" pitchFamily="34" charset="0"/>
              </a:rPr>
              <a:t>-2</a:t>
            </a:r>
            <a:r>
              <a:rPr lang="el-GR" sz="2400" b="1" i="1">
                <a:solidFill>
                  <a:srgbClr val="66FFFF"/>
                </a:solidFill>
                <a:latin typeface="Calibri" pitchFamily="34" charset="0"/>
              </a:rPr>
              <a:t>π</a:t>
            </a:r>
            <a:r>
              <a:rPr lang="ru-RU" sz="2400" b="1" i="1">
                <a:solidFill>
                  <a:srgbClr val="66FFFF"/>
                </a:solidFill>
                <a:latin typeface="Calibri" pitchFamily="34" charset="0"/>
              </a:rPr>
              <a:t>/3</a:t>
            </a:r>
            <a:endParaRPr lang="en-US" sz="2400" b="1" i="1">
              <a:solidFill>
                <a:srgbClr val="66FFFF"/>
              </a:solidFill>
              <a:latin typeface="Calibri" pitchFamily="34" charset="0"/>
            </a:endParaRPr>
          </a:p>
        </p:txBody>
      </p:sp>
      <p:sp>
        <p:nvSpPr>
          <p:cNvPr id="49220" name="Rectangle 68"/>
          <p:cNvSpPr>
            <a:spLocks noChangeArrowheads="1"/>
          </p:cNvSpPr>
          <p:nvPr/>
        </p:nvSpPr>
        <p:spPr bwMode="auto">
          <a:xfrm>
            <a:off x="0" y="0"/>
            <a:ext cx="9144000" cy="7086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9223" name="Rectangle 71"/>
          <p:cNvSpPr>
            <a:spLocks noGrp="1"/>
          </p:cNvSpPr>
          <p:nvPr>
            <p:ph type="title" idx="4294967295"/>
          </p:nvPr>
        </p:nvSpPr>
        <p:spPr bwMode="auto">
          <a:xfrm>
            <a:off x="1258888" y="2878138"/>
            <a:ext cx="7558087" cy="1079500"/>
          </a:xfrm>
          <a:noFill/>
        </p:spPr>
        <p:txBody>
          <a:bodyPr/>
          <a:lstStyle/>
          <a:p>
            <a:pPr algn="ctr"/>
            <a:r>
              <a:rPr lang="ru-RU" sz="2400" b="1">
                <a:solidFill>
                  <a:srgbClr val="006600"/>
                </a:solidFill>
                <a:latin typeface="Arial" charset="0"/>
              </a:rPr>
              <a:t>Положительные и отрицательные значения углов в радианах на единичной окружности.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49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9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9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9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9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9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9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9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9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9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9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9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9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9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9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9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9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9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9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9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9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9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9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9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9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9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9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9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9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9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9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9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9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9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49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9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9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9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9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9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9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9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9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9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9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4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4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83" grpId="0" animBg="1"/>
      <p:bldP spid="49187" grpId="0"/>
      <p:bldP spid="49190" grpId="0"/>
      <p:bldP spid="49192" grpId="0"/>
      <p:bldP spid="49194" grpId="0"/>
      <p:bldP spid="49196" grpId="0"/>
      <p:bldP spid="49198" grpId="0"/>
      <p:bldP spid="49200" grpId="0"/>
      <p:bldP spid="49201" grpId="0"/>
      <p:bldP spid="49205" grpId="0"/>
      <p:bldP spid="49206" grpId="0"/>
      <p:bldP spid="49213" grpId="0"/>
      <p:bldP spid="49214" grpId="0"/>
      <p:bldP spid="49215" grpId="0"/>
      <p:bldP spid="49216" grpId="0"/>
      <p:bldP spid="49217" grpId="0"/>
      <p:bldP spid="49218" grpId="0"/>
      <p:bldP spid="49219" grpId="0"/>
      <p:bldP spid="49220" grpId="0" animBg="1"/>
      <p:bldP spid="4922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990600" y="0"/>
            <a:ext cx="8153400" cy="6858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52228" name="Picture 4" descr="300px-U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81000"/>
            <a:ext cx="6096000" cy="6096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</p:pic>
      <p:pic>
        <p:nvPicPr>
          <p:cNvPr id="52229" name="Picture 5" descr="SCRIBEC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24400"/>
            <a:ext cx="145891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468" name="Group 4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5402" name="Rectangle 346"/>
            <p:cNvSpPr>
              <a:spLocks noChangeArrowheads="1"/>
            </p:cNvSpPr>
            <p:nvPr/>
          </p:nvSpPr>
          <p:spPr bwMode="auto">
            <a:xfrm>
              <a:off x="672" y="0"/>
              <a:ext cx="5088" cy="4320"/>
            </a:xfrm>
            <a:prstGeom prst="rect">
              <a:avLst/>
            </a:prstGeom>
            <a:solidFill>
              <a:srgbClr val="336600"/>
            </a:solidFill>
            <a:ln w="7620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/>
            </a:p>
          </p:txBody>
        </p:sp>
        <p:sp>
          <p:nvSpPr>
            <p:cNvPr id="45403" name="Rectangle 347"/>
            <p:cNvSpPr>
              <a:spLocks noChangeArrowheads="1"/>
            </p:cNvSpPr>
            <p:nvPr/>
          </p:nvSpPr>
          <p:spPr bwMode="auto">
            <a:xfrm>
              <a:off x="3120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04" name="Rectangle 348"/>
            <p:cNvSpPr>
              <a:spLocks noChangeArrowheads="1"/>
            </p:cNvSpPr>
            <p:nvPr/>
          </p:nvSpPr>
          <p:spPr bwMode="auto">
            <a:xfrm>
              <a:off x="3120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05" name="Rectangle 349"/>
            <p:cNvSpPr>
              <a:spLocks noChangeArrowheads="1"/>
            </p:cNvSpPr>
            <p:nvPr/>
          </p:nvSpPr>
          <p:spPr bwMode="auto">
            <a:xfrm>
              <a:off x="3120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06" name="Rectangle 350"/>
            <p:cNvSpPr>
              <a:spLocks noChangeArrowheads="1"/>
            </p:cNvSpPr>
            <p:nvPr/>
          </p:nvSpPr>
          <p:spPr bwMode="auto">
            <a:xfrm>
              <a:off x="3792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07" name="Rectangle 351"/>
            <p:cNvSpPr>
              <a:spLocks noChangeArrowheads="1"/>
            </p:cNvSpPr>
            <p:nvPr/>
          </p:nvSpPr>
          <p:spPr bwMode="auto">
            <a:xfrm>
              <a:off x="3792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08" name="Rectangle 352"/>
            <p:cNvSpPr>
              <a:spLocks noChangeArrowheads="1"/>
            </p:cNvSpPr>
            <p:nvPr/>
          </p:nvSpPr>
          <p:spPr bwMode="auto">
            <a:xfrm>
              <a:off x="3792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09" name="Rectangle 353"/>
            <p:cNvSpPr>
              <a:spLocks noChangeArrowheads="1"/>
            </p:cNvSpPr>
            <p:nvPr/>
          </p:nvSpPr>
          <p:spPr bwMode="auto">
            <a:xfrm>
              <a:off x="1776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10" name="Rectangle 354"/>
            <p:cNvSpPr>
              <a:spLocks noChangeArrowheads="1"/>
            </p:cNvSpPr>
            <p:nvPr/>
          </p:nvSpPr>
          <p:spPr bwMode="auto">
            <a:xfrm>
              <a:off x="1776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11" name="Rectangle 355"/>
            <p:cNvSpPr>
              <a:spLocks noChangeArrowheads="1"/>
            </p:cNvSpPr>
            <p:nvPr/>
          </p:nvSpPr>
          <p:spPr bwMode="auto">
            <a:xfrm>
              <a:off x="1776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12" name="Rectangle 356"/>
            <p:cNvSpPr>
              <a:spLocks noChangeArrowheads="1"/>
            </p:cNvSpPr>
            <p:nvPr/>
          </p:nvSpPr>
          <p:spPr bwMode="auto">
            <a:xfrm>
              <a:off x="2448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13" name="Rectangle 357"/>
            <p:cNvSpPr>
              <a:spLocks noChangeArrowheads="1"/>
            </p:cNvSpPr>
            <p:nvPr/>
          </p:nvSpPr>
          <p:spPr bwMode="auto">
            <a:xfrm>
              <a:off x="2448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14" name="Rectangle 358"/>
            <p:cNvSpPr>
              <a:spLocks noChangeArrowheads="1"/>
            </p:cNvSpPr>
            <p:nvPr/>
          </p:nvSpPr>
          <p:spPr bwMode="auto">
            <a:xfrm>
              <a:off x="2448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15" name="Rectangle 359"/>
            <p:cNvSpPr>
              <a:spLocks noChangeArrowheads="1"/>
            </p:cNvSpPr>
            <p:nvPr/>
          </p:nvSpPr>
          <p:spPr bwMode="auto">
            <a:xfrm>
              <a:off x="3120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16" name="Rectangle 360"/>
            <p:cNvSpPr>
              <a:spLocks noChangeArrowheads="1"/>
            </p:cNvSpPr>
            <p:nvPr/>
          </p:nvSpPr>
          <p:spPr bwMode="auto">
            <a:xfrm>
              <a:off x="2448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17" name="Rectangle 361"/>
            <p:cNvSpPr>
              <a:spLocks noChangeArrowheads="1"/>
            </p:cNvSpPr>
            <p:nvPr/>
          </p:nvSpPr>
          <p:spPr bwMode="auto">
            <a:xfrm>
              <a:off x="3792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18" name="Rectangle 362"/>
            <p:cNvSpPr>
              <a:spLocks noChangeArrowheads="1"/>
            </p:cNvSpPr>
            <p:nvPr/>
          </p:nvSpPr>
          <p:spPr bwMode="auto">
            <a:xfrm>
              <a:off x="1776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19" name="Line 363"/>
            <p:cNvSpPr>
              <a:spLocks noChangeShapeType="1"/>
            </p:cNvSpPr>
            <p:nvPr/>
          </p:nvSpPr>
          <p:spPr bwMode="auto">
            <a:xfrm>
              <a:off x="1488" y="2352"/>
              <a:ext cx="3936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420" name="Line 364"/>
            <p:cNvSpPr>
              <a:spLocks noChangeShapeType="1"/>
            </p:cNvSpPr>
            <p:nvPr/>
          </p:nvSpPr>
          <p:spPr bwMode="auto">
            <a:xfrm flipH="1" flipV="1">
              <a:off x="3120" y="480"/>
              <a:ext cx="0" cy="36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421" name="Text Box 365"/>
            <p:cNvSpPr txBox="1">
              <a:spLocks noChangeArrowheads="1"/>
            </p:cNvSpPr>
            <p:nvPr/>
          </p:nvSpPr>
          <p:spPr bwMode="auto">
            <a:xfrm>
              <a:off x="5184" y="254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>
                  <a:solidFill>
                    <a:srgbClr val="FBFBFB"/>
                  </a:solidFill>
                </a:rPr>
                <a:t>Х</a:t>
              </a:r>
            </a:p>
          </p:txBody>
        </p:sp>
        <p:sp>
          <p:nvSpPr>
            <p:cNvPr id="45422" name="Text Box 366"/>
            <p:cNvSpPr txBox="1">
              <a:spLocks noChangeArrowheads="1"/>
            </p:cNvSpPr>
            <p:nvPr/>
          </p:nvSpPr>
          <p:spPr bwMode="auto">
            <a:xfrm>
              <a:off x="2784" y="43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8F8F8"/>
                  </a:solidFill>
                </a:rPr>
                <a:t>у</a:t>
              </a:r>
            </a:p>
          </p:txBody>
        </p:sp>
        <p:sp>
          <p:nvSpPr>
            <p:cNvPr id="45423" name="Text Box 367"/>
            <p:cNvSpPr txBox="1">
              <a:spLocks noChangeArrowheads="1"/>
            </p:cNvSpPr>
            <p:nvPr/>
          </p:nvSpPr>
          <p:spPr bwMode="auto">
            <a:xfrm>
              <a:off x="3120" y="369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45424" name="Text Box 368"/>
            <p:cNvSpPr txBox="1">
              <a:spLocks noChangeArrowheads="1"/>
            </p:cNvSpPr>
            <p:nvPr/>
          </p:nvSpPr>
          <p:spPr bwMode="auto">
            <a:xfrm>
              <a:off x="3120" y="76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45425" name="Text Box 369"/>
            <p:cNvSpPr txBox="1">
              <a:spLocks noChangeArrowheads="1"/>
            </p:cNvSpPr>
            <p:nvPr/>
          </p:nvSpPr>
          <p:spPr bwMode="auto">
            <a:xfrm>
              <a:off x="4464" y="206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45426" name="Text Box 370"/>
            <p:cNvSpPr txBox="1">
              <a:spLocks noChangeArrowheads="1"/>
            </p:cNvSpPr>
            <p:nvPr/>
          </p:nvSpPr>
          <p:spPr bwMode="auto">
            <a:xfrm>
              <a:off x="1488" y="235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45427" name="Oval 371"/>
            <p:cNvSpPr>
              <a:spLocks noChangeArrowheads="1"/>
            </p:cNvSpPr>
            <p:nvPr/>
          </p:nvSpPr>
          <p:spPr bwMode="auto">
            <a:xfrm>
              <a:off x="1776" y="1008"/>
              <a:ext cx="2688" cy="2688"/>
            </a:xfrm>
            <a:prstGeom prst="ellips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428" name="Oval 372"/>
            <p:cNvSpPr>
              <a:spLocks noChangeArrowheads="1"/>
            </p:cNvSpPr>
            <p:nvPr/>
          </p:nvSpPr>
          <p:spPr bwMode="auto">
            <a:xfrm>
              <a:off x="4224" y="163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5429" name="Oval 373"/>
            <p:cNvSpPr>
              <a:spLocks noChangeArrowheads="1"/>
            </p:cNvSpPr>
            <p:nvPr/>
          </p:nvSpPr>
          <p:spPr bwMode="auto">
            <a:xfrm>
              <a:off x="3744" y="115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5430" name="Text Box 374"/>
            <p:cNvSpPr txBox="1">
              <a:spLocks noChangeArrowheads="1"/>
            </p:cNvSpPr>
            <p:nvPr/>
          </p:nvSpPr>
          <p:spPr bwMode="auto">
            <a:xfrm>
              <a:off x="4512" y="2352"/>
              <a:ext cx="624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6600"/>
                  </a:solidFill>
                </a:rPr>
                <a:t>0</a:t>
              </a:r>
              <a:r>
                <a:rPr lang="en-US" sz="2400" b="1">
                  <a:solidFill>
                    <a:srgbClr val="FF6600"/>
                  </a:solidFill>
                  <a:cs typeface="Arial" charset="0"/>
                </a:rPr>
                <a:t>°</a:t>
              </a:r>
              <a:r>
                <a:rPr lang="ru-RU" sz="2400" b="1">
                  <a:solidFill>
                    <a:srgbClr val="FF3300"/>
                  </a:solidFill>
                </a:rPr>
                <a:t> </a:t>
              </a:r>
              <a:r>
                <a:rPr lang="ru-RU" sz="2400" b="1">
                  <a:solidFill>
                    <a:srgbClr val="FF6600"/>
                  </a:solidFill>
                </a:rPr>
                <a:t>360</a:t>
              </a:r>
              <a:r>
                <a:rPr lang="en-US" sz="2400" b="1">
                  <a:solidFill>
                    <a:srgbClr val="FF6600"/>
                  </a:solidFill>
                  <a:cs typeface="Arial" charset="0"/>
                </a:rPr>
                <a:t>°</a:t>
              </a:r>
            </a:p>
          </p:txBody>
        </p:sp>
        <p:sp>
          <p:nvSpPr>
            <p:cNvPr id="45431" name="Oval 375"/>
            <p:cNvSpPr>
              <a:spLocks noChangeArrowheads="1"/>
            </p:cNvSpPr>
            <p:nvPr/>
          </p:nvSpPr>
          <p:spPr bwMode="auto">
            <a:xfrm>
              <a:off x="1728" y="230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5432" name="Text Box 376"/>
            <p:cNvSpPr txBox="1">
              <a:spLocks noChangeArrowheads="1"/>
            </p:cNvSpPr>
            <p:nvPr/>
          </p:nvSpPr>
          <p:spPr bwMode="auto">
            <a:xfrm>
              <a:off x="1200" y="2064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6600"/>
                  </a:solidFill>
                </a:rPr>
                <a:t>180</a:t>
              </a:r>
              <a:r>
                <a:rPr lang="en-US" sz="2400" b="1">
                  <a:solidFill>
                    <a:srgbClr val="FF6600"/>
                  </a:solidFill>
                  <a:cs typeface="Arial" charset="0"/>
                </a:rPr>
                <a:t>°</a:t>
              </a:r>
            </a:p>
          </p:txBody>
        </p:sp>
        <p:sp>
          <p:nvSpPr>
            <p:cNvPr id="45433" name="Oval 377"/>
            <p:cNvSpPr>
              <a:spLocks noChangeArrowheads="1"/>
            </p:cNvSpPr>
            <p:nvPr/>
          </p:nvSpPr>
          <p:spPr bwMode="auto">
            <a:xfrm>
              <a:off x="3072" y="3648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5434" name="Oval 378"/>
            <p:cNvSpPr>
              <a:spLocks noChangeArrowheads="1"/>
            </p:cNvSpPr>
            <p:nvPr/>
          </p:nvSpPr>
          <p:spPr bwMode="auto">
            <a:xfrm>
              <a:off x="4032" y="134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5435" name="Oval 379"/>
            <p:cNvSpPr>
              <a:spLocks noChangeArrowheads="1"/>
            </p:cNvSpPr>
            <p:nvPr/>
          </p:nvSpPr>
          <p:spPr bwMode="auto">
            <a:xfrm>
              <a:off x="4224" y="2976"/>
              <a:ext cx="113" cy="113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5436" name="Oval 380"/>
            <p:cNvSpPr>
              <a:spLocks noChangeArrowheads="1"/>
            </p:cNvSpPr>
            <p:nvPr/>
          </p:nvSpPr>
          <p:spPr bwMode="auto">
            <a:xfrm>
              <a:off x="3744" y="3456"/>
              <a:ext cx="113" cy="113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5437" name="Oval 381"/>
            <p:cNvSpPr>
              <a:spLocks noChangeArrowheads="1"/>
            </p:cNvSpPr>
            <p:nvPr/>
          </p:nvSpPr>
          <p:spPr bwMode="auto">
            <a:xfrm>
              <a:off x="4032" y="3264"/>
              <a:ext cx="113" cy="113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5438" name="Rectangle 382"/>
            <p:cNvSpPr>
              <a:spLocks noChangeArrowheads="1"/>
            </p:cNvSpPr>
            <p:nvPr/>
          </p:nvSpPr>
          <p:spPr bwMode="auto">
            <a:xfrm>
              <a:off x="96" y="336"/>
              <a:ext cx="3178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45439" name="Oval 383"/>
            <p:cNvSpPr>
              <a:spLocks noChangeArrowheads="1"/>
            </p:cNvSpPr>
            <p:nvPr/>
          </p:nvSpPr>
          <p:spPr bwMode="auto">
            <a:xfrm>
              <a:off x="1872" y="163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solidFill>
                  <a:srgbClr val="FF3300"/>
                </a:solidFill>
              </a:endParaRPr>
            </a:p>
          </p:txBody>
        </p:sp>
        <p:sp>
          <p:nvSpPr>
            <p:cNvPr id="45440" name="Oval 384"/>
            <p:cNvSpPr>
              <a:spLocks noChangeArrowheads="1"/>
            </p:cNvSpPr>
            <p:nvPr/>
          </p:nvSpPr>
          <p:spPr bwMode="auto">
            <a:xfrm>
              <a:off x="2400" y="110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solidFill>
                  <a:srgbClr val="FF3300"/>
                </a:solidFill>
              </a:endParaRPr>
            </a:p>
          </p:txBody>
        </p:sp>
        <p:sp>
          <p:nvSpPr>
            <p:cNvPr id="45441" name="Oval 385"/>
            <p:cNvSpPr>
              <a:spLocks noChangeArrowheads="1"/>
            </p:cNvSpPr>
            <p:nvPr/>
          </p:nvSpPr>
          <p:spPr bwMode="auto">
            <a:xfrm>
              <a:off x="2112" y="134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solidFill>
                  <a:srgbClr val="FF3300"/>
                </a:solidFill>
              </a:endParaRPr>
            </a:p>
          </p:txBody>
        </p:sp>
        <p:sp>
          <p:nvSpPr>
            <p:cNvPr id="45442" name="Oval 386"/>
            <p:cNvSpPr>
              <a:spLocks noChangeArrowheads="1"/>
            </p:cNvSpPr>
            <p:nvPr/>
          </p:nvSpPr>
          <p:spPr bwMode="auto">
            <a:xfrm>
              <a:off x="2400" y="3456"/>
              <a:ext cx="113" cy="113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solidFill>
                  <a:srgbClr val="FF3300"/>
                </a:solidFill>
              </a:endParaRPr>
            </a:p>
          </p:txBody>
        </p:sp>
        <p:sp>
          <p:nvSpPr>
            <p:cNvPr id="45443" name="Oval 387"/>
            <p:cNvSpPr>
              <a:spLocks noChangeArrowheads="1"/>
            </p:cNvSpPr>
            <p:nvPr/>
          </p:nvSpPr>
          <p:spPr bwMode="auto">
            <a:xfrm>
              <a:off x="1920" y="2976"/>
              <a:ext cx="113" cy="113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solidFill>
                  <a:srgbClr val="FF3300"/>
                </a:solidFill>
              </a:endParaRPr>
            </a:p>
          </p:txBody>
        </p:sp>
        <p:sp>
          <p:nvSpPr>
            <p:cNvPr id="45444" name="Oval 388"/>
            <p:cNvSpPr>
              <a:spLocks noChangeArrowheads="1"/>
            </p:cNvSpPr>
            <p:nvPr/>
          </p:nvSpPr>
          <p:spPr bwMode="auto">
            <a:xfrm>
              <a:off x="2112" y="3264"/>
              <a:ext cx="113" cy="113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solidFill>
                  <a:srgbClr val="FF3300"/>
                </a:solidFill>
              </a:endParaRPr>
            </a:p>
          </p:txBody>
        </p:sp>
        <p:grpSp>
          <p:nvGrpSpPr>
            <p:cNvPr id="45445" name="Group 389"/>
            <p:cNvGrpSpPr>
              <a:grpSpLocks/>
            </p:cNvGrpSpPr>
            <p:nvPr/>
          </p:nvGrpSpPr>
          <p:grpSpPr bwMode="auto">
            <a:xfrm>
              <a:off x="1200" y="672"/>
              <a:ext cx="3792" cy="3312"/>
              <a:chOff x="1200" y="672"/>
              <a:chExt cx="3792" cy="3312"/>
            </a:xfrm>
          </p:grpSpPr>
          <p:sp>
            <p:nvSpPr>
              <p:cNvPr id="45446" name="Text Box 390"/>
              <p:cNvSpPr txBox="1">
                <a:spLocks noChangeArrowheads="1"/>
              </p:cNvSpPr>
              <p:nvPr/>
            </p:nvSpPr>
            <p:spPr bwMode="auto">
              <a:xfrm>
                <a:off x="3888" y="1632"/>
                <a:ext cx="52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6600"/>
                    </a:solidFill>
                  </a:rPr>
                  <a:t>30</a:t>
                </a:r>
                <a:r>
                  <a:rPr lang="en-US" sz="2400" b="1">
                    <a:solidFill>
                      <a:srgbClr val="FF3300"/>
                    </a:solidFill>
                    <a:cs typeface="Arial" charset="0"/>
                  </a:rPr>
                  <a:t>°</a:t>
                </a:r>
              </a:p>
            </p:txBody>
          </p:sp>
          <p:sp>
            <p:nvSpPr>
              <p:cNvPr id="45447" name="Text Box 391"/>
              <p:cNvSpPr txBox="1">
                <a:spLocks noChangeArrowheads="1"/>
              </p:cNvSpPr>
              <p:nvPr/>
            </p:nvSpPr>
            <p:spPr bwMode="auto">
              <a:xfrm>
                <a:off x="3840" y="1008"/>
                <a:ext cx="52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6600"/>
                    </a:solidFill>
                  </a:rPr>
                  <a:t>60 </a:t>
                </a:r>
                <a:r>
                  <a:rPr lang="en-US" sz="2400" b="1">
                    <a:solidFill>
                      <a:srgbClr val="FF6600"/>
                    </a:solidFill>
                    <a:cs typeface="Arial" charset="0"/>
                  </a:rPr>
                  <a:t>°</a:t>
                </a:r>
                <a:endParaRPr lang="ru-RU" sz="2400" b="1">
                  <a:solidFill>
                    <a:srgbClr val="FF6600"/>
                  </a:solidFill>
                  <a:cs typeface="Arial" charset="0"/>
                </a:endParaRPr>
              </a:p>
            </p:txBody>
          </p:sp>
          <p:sp>
            <p:nvSpPr>
              <p:cNvPr id="45448" name="Text Box 392"/>
              <p:cNvSpPr txBox="1">
                <a:spLocks noChangeArrowheads="1"/>
              </p:cNvSpPr>
              <p:nvPr/>
            </p:nvSpPr>
            <p:spPr bwMode="auto">
              <a:xfrm>
                <a:off x="3216" y="672"/>
                <a:ext cx="52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6600"/>
                    </a:solidFill>
                  </a:rPr>
                  <a:t>90</a:t>
                </a:r>
                <a:r>
                  <a:rPr lang="en-US" sz="2400" b="1">
                    <a:solidFill>
                      <a:srgbClr val="FF6600"/>
                    </a:solidFill>
                    <a:cs typeface="Arial" charset="0"/>
                  </a:rPr>
                  <a:t>°</a:t>
                </a:r>
              </a:p>
            </p:txBody>
          </p:sp>
          <p:sp>
            <p:nvSpPr>
              <p:cNvPr id="45449" name="Text Box 393"/>
              <p:cNvSpPr txBox="1">
                <a:spLocks noChangeArrowheads="1"/>
              </p:cNvSpPr>
              <p:nvPr/>
            </p:nvSpPr>
            <p:spPr bwMode="auto">
              <a:xfrm>
                <a:off x="2592" y="3696"/>
                <a:ext cx="62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6600"/>
                    </a:solidFill>
                  </a:rPr>
                  <a:t>270</a:t>
                </a:r>
                <a:r>
                  <a:rPr lang="en-US" sz="2400" b="1">
                    <a:solidFill>
                      <a:srgbClr val="FF6600"/>
                    </a:solidFill>
                    <a:cs typeface="Arial" charset="0"/>
                  </a:rPr>
                  <a:t>°</a:t>
                </a:r>
              </a:p>
            </p:txBody>
          </p:sp>
          <p:sp>
            <p:nvSpPr>
              <p:cNvPr id="45450" name="Text Box 394"/>
              <p:cNvSpPr txBox="1">
                <a:spLocks noChangeArrowheads="1"/>
              </p:cNvSpPr>
              <p:nvPr/>
            </p:nvSpPr>
            <p:spPr bwMode="auto">
              <a:xfrm>
                <a:off x="4080" y="1152"/>
                <a:ext cx="52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F6600"/>
                    </a:solidFill>
                  </a:rPr>
                  <a:t>45</a:t>
                </a:r>
                <a:r>
                  <a:rPr lang="en-US" sz="2400" b="1">
                    <a:solidFill>
                      <a:srgbClr val="FF6600"/>
                    </a:solidFill>
                    <a:cs typeface="Arial" charset="0"/>
                  </a:rPr>
                  <a:t>°</a:t>
                </a:r>
              </a:p>
            </p:txBody>
          </p:sp>
          <p:sp>
            <p:nvSpPr>
              <p:cNvPr id="45451" name="Text Box 395"/>
              <p:cNvSpPr txBox="1">
                <a:spLocks noChangeArrowheads="1"/>
              </p:cNvSpPr>
              <p:nvPr/>
            </p:nvSpPr>
            <p:spPr bwMode="auto">
              <a:xfrm>
                <a:off x="4320" y="2928"/>
                <a:ext cx="67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66FFFF"/>
                    </a:solidFill>
                  </a:rPr>
                  <a:t>- 30</a:t>
                </a:r>
                <a:r>
                  <a:rPr lang="en-US" sz="2400" b="1">
                    <a:solidFill>
                      <a:srgbClr val="66FFFF"/>
                    </a:solidFill>
                    <a:cs typeface="Arial" charset="0"/>
                  </a:rPr>
                  <a:t>°</a:t>
                </a:r>
              </a:p>
            </p:txBody>
          </p:sp>
          <p:sp>
            <p:nvSpPr>
              <p:cNvPr id="45452" name="Text Box 396"/>
              <p:cNvSpPr txBox="1">
                <a:spLocks noChangeArrowheads="1"/>
              </p:cNvSpPr>
              <p:nvPr/>
            </p:nvSpPr>
            <p:spPr bwMode="auto">
              <a:xfrm>
                <a:off x="3888" y="3312"/>
                <a:ext cx="72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66FFFF"/>
                    </a:solidFill>
                  </a:rPr>
                  <a:t>- 45</a:t>
                </a:r>
                <a:r>
                  <a:rPr lang="en-US" sz="2400" b="1">
                    <a:solidFill>
                      <a:srgbClr val="66FFFF"/>
                    </a:solidFill>
                    <a:cs typeface="Arial" charset="0"/>
                  </a:rPr>
                  <a:t>°</a:t>
                </a:r>
              </a:p>
            </p:txBody>
          </p:sp>
          <p:sp>
            <p:nvSpPr>
              <p:cNvPr id="45453" name="Text Box 397"/>
              <p:cNvSpPr txBox="1">
                <a:spLocks noChangeArrowheads="1"/>
              </p:cNvSpPr>
              <p:nvPr/>
            </p:nvSpPr>
            <p:spPr bwMode="auto">
              <a:xfrm>
                <a:off x="3600" y="3648"/>
                <a:ext cx="72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66FFFF"/>
                    </a:solidFill>
                  </a:rPr>
                  <a:t>- 60</a:t>
                </a:r>
                <a:r>
                  <a:rPr lang="en-US" sz="2400" b="1">
                    <a:solidFill>
                      <a:srgbClr val="66FFFF"/>
                    </a:solidFill>
                    <a:cs typeface="Arial" charset="0"/>
                  </a:rPr>
                  <a:t>°</a:t>
                </a:r>
              </a:p>
            </p:txBody>
          </p:sp>
          <p:sp>
            <p:nvSpPr>
              <p:cNvPr id="45454" name="Text Box 398"/>
              <p:cNvSpPr txBox="1">
                <a:spLocks noChangeArrowheads="1"/>
              </p:cNvSpPr>
              <p:nvPr/>
            </p:nvSpPr>
            <p:spPr bwMode="auto">
              <a:xfrm>
                <a:off x="1200" y="1536"/>
                <a:ext cx="72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6600"/>
                    </a:solidFill>
                  </a:rPr>
                  <a:t>150</a:t>
                </a:r>
                <a:r>
                  <a:rPr lang="en-US" sz="2400" b="1">
                    <a:solidFill>
                      <a:srgbClr val="FF6600"/>
                    </a:solidFill>
                    <a:cs typeface="Arial" charset="0"/>
                  </a:rPr>
                  <a:t>°</a:t>
                </a:r>
              </a:p>
            </p:txBody>
          </p:sp>
          <p:sp>
            <p:nvSpPr>
              <p:cNvPr id="45455" name="Text Box 399"/>
              <p:cNvSpPr txBox="1">
                <a:spLocks noChangeArrowheads="1"/>
              </p:cNvSpPr>
              <p:nvPr/>
            </p:nvSpPr>
            <p:spPr bwMode="auto">
              <a:xfrm>
                <a:off x="1440" y="1248"/>
                <a:ext cx="72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6600"/>
                    </a:solidFill>
                  </a:rPr>
                  <a:t>135</a:t>
                </a:r>
                <a:r>
                  <a:rPr lang="en-US" sz="2400" b="1">
                    <a:solidFill>
                      <a:srgbClr val="FF6600"/>
                    </a:solidFill>
                    <a:cs typeface="Arial" charset="0"/>
                  </a:rPr>
                  <a:t>°</a:t>
                </a:r>
              </a:p>
            </p:txBody>
          </p:sp>
          <p:sp>
            <p:nvSpPr>
              <p:cNvPr id="45456" name="Text Box 400"/>
              <p:cNvSpPr txBox="1">
                <a:spLocks noChangeArrowheads="1"/>
              </p:cNvSpPr>
              <p:nvPr/>
            </p:nvSpPr>
            <p:spPr bwMode="auto">
              <a:xfrm>
                <a:off x="1776" y="1008"/>
                <a:ext cx="72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6600"/>
                    </a:solidFill>
                  </a:rPr>
                  <a:t>120</a:t>
                </a:r>
                <a:r>
                  <a:rPr lang="en-US" sz="2400" b="1">
                    <a:solidFill>
                      <a:srgbClr val="FF6600"/>
                    </a:solidFill>
                    <a:cs typeface="Arial" charset="0"/>
                  </a:rPr>
                  <a:t>°</a:t>
                </a:r>
              </a:p>
            </p:txBody>
          </p:sp>
          <p:sp>
            <p:nvSpPr>
              <p:cNvPr id="45457" name="Text Box 401"/>
              <p:cNvSpPr txBox="1">
                <a:spLocks noChangeArrowheads="1"/>
              </p:cNvSpPr>
              <p:nvPr/>
            </p:nvSpPr>
            <p:spPr bwMode="auto">
              <a:xfrm>
                <a:off x="1824" y="3456"/>
                <a:ext cx="76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66FFFF"/>
                    </a:solidFill>
                  </a:rPr>
                  <a:t>- 120</a:t>
                </a:r>
                <a:r>
                  <a:rPr lang="en-US" sz="2400" b="1">
                    <a:solidFill>
                      <a:srgbClr val="66FFFF"/>
                    </a:solidFill>
                    <a:cs typeface="Arial" charset="0"/>
                  </a:rPr>
                  <a:t>°</a:t>
                </a:r>
              </a:p>
            </p:txBody>
          </p:sp>
          <p:sp>
            <p:nvSpPr>
              <p:cNvPr id="45458" name="Text Box 402"/>
              <p:cNvSpPr txBox="1">
                <a:spLocks noChangeArrowheads="1"/>
              </p:cNvSpPr>
              <p:nvPr/>
            </p:nvSpPr>
            <p:spPr bwMode="auto">
              <a:xfrm>
                <a:off x="1536" y="3168"/>
                <a:ext cx="76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66FFFF"/>
                    </a:solidFill>
                  </a:rPr>
                  <a:t>- 135</a:t>
                </a:r>
                <a:r>
                  <a:rPr lang="en-US" sz="2400" b="1">
                    <a:solidFill>
                      <a:srgbClr val="66FFFF"/>
                    </a:solidFill>
                    <a:cs typeface="Arial" charset="0"/>
                  </a:rPr>
                  <a:t>°</a:t>
                </a:r>
              </a:p>
            </p:txBody>
          </p:sp>
          <p:sp>
            <p:nvSpPr>
              <p:cNvPr id="45459" name="Text Box 403"/>
              <p:cNvSpPr txBox="1">
                <a:spLocks noChangeArrowheads="1"/>
              </p:cNvSpPr>
              <p:nvPr/>
            </p:nvSpPr>
            <p:spPr bwMode="auto">
              <a:xfrm>
                <a:off x="1296" y="2832"/>
                <a:ext cx="76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66FFFF"/>
                    </a:solidFill>
                  </a:rPr>
                  <a:t>- 150</a:t>
                </a:r>
                <a:r>
                  <a:rPr lang="en-US" sz="2400" b="1">
                    <a:solidFill>
                      <a:srgbClr val="66FFFF"/>
                    </a:solidFill>
                    <a:cs typeface="Arial" charset="0"/>
                  </a:rPr>
                  <a:t>°</a:t>
                </a:r>
              </a:p>
            </p:txBody>
          </p:sp>
        </p:grpSp>
        <p:sp>
          <p:nvSpPr>
            <p:cNvPr id="45462" name="Oval 406"/>
            <p:cNvSpPr>
              <a:spLocks noChangeArrowheads="1"/>
            </p:cNvSpPr>
            <p:nvPr/>
          </p:nvSpPr>
          <p:spPr bwMode="auto">
            <a:xfrm>
              <a:off x="3072" y="960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5463" name="Oval 407"/>
            <p:cNvSpPr>
              <a:spLocks noChangeArrowheads="1"/>
            </p:cNvSpPr>
            <p:nvPr/>
          </p:nvSpPr>
          <p:spPr bwMode="auto">
            <a:xfrm>
              <a:off x="4416" y="2256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pic>
          <p:nvPicPr>
            <p:cNvPr id="45464" name="Picture 408" descr="SCRIBEC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2976"/>
              <a:ext cx="919" cy="1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5460" name="Line 404"/>
          <p:cNvSpPr>
            <a:spLocks noChangeShapeType="1"/>
          </p:cNvSpPr>
          <p:nvPr/>
        </p:nvSpPr>
        <p:spPr bwMode="auto">
          <a:xfrm>
            <a:off x="1524000" y="1600200"/>
            <a:ext cx="7391400" cy="0"/>
          </a:xfrm>
          <a:prstGeom prst="line">
            <a:avLst/>
          </a:prstGeom>
          <a:noFill/>
          <a:ln w="571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461" name="Line 405"/>
          <p:cNvSpPr>
            <a:spLocks noChangeShapeType="1"/>
          </p:cNvSpPr>
          <p:nvPr/>
        </p:nvSpPr>
        <p:spPr bwMode="auto">
          <a:xfrm flipV="1">
            <a:off x="7086600" y="228600"/>
            <a:ext cx="0" cy="6324600"/>
          </a:xfrm>
          <a:prstGeom prst="line">
            <a:avLst/>
          </a:prstGeom>
          <a:noFill/>
          <a:ln w="57150">
            <a:solidFill>
              <a:srgbClr val="00FF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469" name="AutoShape 413"/>
          <p:cNvSpPr>
            <a:spLocks noChangeAspect="1" noChangeArrowheads="1"/>
          </p:cNvSpPr>
          <p:nvPr/>
        </p:nvSpPr>
        <p:spPr bwMode="auto">
          <a:xfrm>
            <a:off x="4876800" y="5791200"/>
            <a:ext cx="179388" cy="179388"/>
          </a:xfrm>
          <a:custGeom>
            <a:avLst/>
            <a:gdLst>
              <a:gd name="G0" fmla="+- 5352 0 0"/>
              <a:gd name="G1" fmla="+- 21600 0 5352"/>
              <a:gd name="G2" fmla="+- 21600 0 535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352" y="10800"/>
                </a:moveTo>
                <a:cubicBezTo>
                  <a:pt x="5352" y="13809"/>
                  <a:pt x="7791" y="16248"/>
                  <a:pt x="10800" y="16248"/>
                </a:cubicBezTo>
                <a:cubicBezTo>
                  <a:pt x="13809" y="16248"/>
                  <a:pt x="16248" y="13809"/>
                  <a:pt x="16248" y="10800"/>
                </a:cubicBezTo>
                <a:cubicBezTo>
                  <a:pt x="16248" y="7791"/>
                  <a:pt x="13809" y="5352"/>
                  <a:pt x="10800" y="5352"/>
                </a:cubicBezTo>
                <a:cubicBezTo>
                  <a:pt x="7791" y="5352"/>
                  <a:pt x="5352" y="7791"/>
                  <a:pt x="5352" y="10800"/>
                </a:cubicBezTo>
                <a:close/>
              </a:path>
            </a:pathLst>
          </a:custGeom>
          <a:solidFill>
            <a:srgbClr val="00FF99"/>
          </a:solidFill>
          <a:ln w="9525">
            <a:solidFill>
              <a:srgbClr val="33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5470" name="AutoShape 414"/>
          <p:cNvSpPr>
            <a:spLocks noChangeAspect="1" noChangeArrowheads="1"/>
          </p:cNvSpPr>
          <p:nvPr/>
        </p:nvSpPr>
        <p:spPr bwMode="auto">
          <a:xfrm>
            <a:off x="4876800" y="1524000"/>
            <a:ext cx="179388" cy="179388"/>
          </a:xfrm>
          <a:custGeom>
            <a:avLst/>
            <a:gdLst>
              <a:gd name="G0" fmla="+- 6117 0 0"/>
              <a:gd name="G1" fmla="+- 21600 0 6117"/>
              <a:gd name="G2" fmla="+- 21600 0 6117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6117" y="10800"/>
                </a:moveTo>
                <a:cubicBezTo>
                  <a:pt x="6117" y="13386"/>
                  <a:pt x="8214" y="15483"/>
                  <a:pt x="10800" y="15483"/>
                </a:cubicBezTo>
                <a:cubicBezTo>
                  <a:pt x="13386" y="15483"/>
                  <a:pt x="15483" y="13386"/>
                  <a:pt x="15483" y="10800"/>
                </a:cubicBezTo>
                <a:cubicBezTo>
                  <a:pt x="15483" y="8214"/>
                  <a:pt x="13386" y="6117"/>
                  <a:pt x="10800" y="6117"/>
                </a:cubicBezTo>
                <a:cubicBezTo>
                  <a:pt x="8214" y="6117"/>
                  <a:pt x="6117" y="8214"/>
                  <a:pt x="6117" y="10800"/>
                </a:cubicBezTo>
                <a:close/>
              </a:path>
            </a:pathLst>
          </a:custGeom>
          <a:solidFill>
            <a:srgbClr val="00FF99"/>
          </a:solidFill>
          <a:ln w="9525">
            <a:solidFill>
              <a:srgbClr val="33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5471" name="AutoShape 415"/>
          <p:cNvSpPr>
            <a:spLocks noChangeAspect="1" noChangeArrowheads="1"/>
          </p:cNvSpPr>
          <p:nvPr/>
        </p:nvSpPr>
        <p:spPr bwMode="auto">
          <a:xfrm>
            <a:off x="7010400" y="3581400"/>
            <a:ext cx="179388" cy="179388"/>
          </a:xfrm>
          <a:custGeom>
            <a:avLst/>
            <a:gdLst>
              <a:gd name="G0" fmla="+- 5543 0 0"/>
              <a:gd name="G1" fmla="+- 21600 0 5543"/>
              <a:gd name="G2" fmla="+- 21600 0 5543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543" y="10800"/>
                </a:moveTo>
                <a:cubicBezTo>
                  <a:pt x="5543" y="13703"/>
                  <a:pt x="7897" y="16057"/>
                  <a:pt x="10800" y="16057"/>
                </a:cubicBezTo>
                <a:cubicBezTo>
                  <a:pt x="13703" y="16057"/>
                  <a:pt x="16057" y="13703"/>
                  <a:pt x="16057" y="10800"/>
                </a:cubicBezTo>
                <a:cubicBezTo>
                  <a:pt x="16057" y="7897"/>
                  <a:pt x="13703" y="5543"/>
                  <a:pt x="10800" y="5543"/>
                </a:cubicBezTo>
                <a:cubicBezTo>
                  <a:pt x="7897" y="5543"/>
                  <a:pt x="5543" y="7897"/>
                  <a:pt x="5543" y="10800"/>
                </a:cubicBezTo>
                <a:close/>
              </a:path>
            </a:pathLst>
          </a:custGeom>
          <a:solidFill>
            <a:srgbClr val="00CCFF"/>
          </a:soli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5472" name="AutoShape 416"/>
          <p:cNvSpPr>
            <a:spLocks noChangeAspect="1" noChangeArrowheads="1"/>
          </p:cNvSpPr>
          <p:nvPr/>
        </p:nvSpPr>
        <p:spPr bwMode="auto">
          <a:xfrm>
            <a:off x="2733675" y="3657600"/>
            <a:ext cx="179388" cy="179388"/>
          </a:xfrm>
          <a:custGeom>
            <a:avLst/>
            <a:gdLst>
              <a:gd name="G0" fmla="+- 4970 0 0"/>
              <a:gd name="G1" fmla="+- 21600 0 4970"/>
              <a:gd name="G2" fmla="+- 21600 0 497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4970" y="10800"/>
                </a:moveTo>
                <a:cubicBezTo>
                  <a:pt x="4970" y="14020"/>
                  <a:pt x="7580" y="16630"/>
                  <a:pt x="10800" y="16630"/>
                </a:cubicBezTo>
                <a:cubicBezTo>
                  <a:pt x="14020" y="16630"/>
                  <a:pt x="16630" y="14020"/>
                  <a:pt x="16630" y="10800"/>
                </a:cubicBezTo>
                <a:cubicBezTo>
                  <a:pt x="16630" y="7580"/>
                  <a:pt x="14020" y="4970"/>
                  <a:pt x="10800" y="4970"/>
                </a:cubicBezTo>
                <a:cubicBezTo>
                  <a:pt x="7580" y="4970"/>
                  <a:pt x="4970" y="7580"/>
                  <a:pt x="4970" y="10800"/>
                </a:cubicBezTo>
                <a:close/>
              </a:path>
            </a:pathLst>
          </a:custGeom>
          <a:solidFill>
            <a:srgbClr val="00CCFF"/>
          </a:soli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5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5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5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5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5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460" grpId="0" animBg="1"/>
      <p:bldP spid="45461" grpId="0" animBg="1"/>
      <p:bldP spid="45461" grpId="1" animBg="1"/>
      <p:bldP spid="45469" grpId="0" animBg="1"/>
      <p:bldP spid="45469" grpId="1" animBg="1"/>
      <p:bldP spid="45470" grpId="0" animBg="1"/>
      <p:bldP spid="45470" grpId="1" animBg="1"/>
      <p:bldP spid="45471" grpId="0" animBg="1"/>
      <p:bldP spid="4547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334" name="Group 20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48130" name="Group 2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48131" name="Group 3"/>
              <p:cNvGrpSpPr>
                <a:grpSpLocks/>
              </p:cNvGrpSpPr>
              <p:nvPr/>
            </p:nvGrpSpPr>
            <p:grpSpPr bwMode="auto">
              <a:xfrm>
                <a:off x="672" y="0"/>
                <a:ext cx="5088" cy="4320"/>
                <a:chOff x="672" y="0"/>
                <a:chExt cx="5088" cy="4320"/>
              </a:xfrm>
            </p:grpSpPr>
            <p:sp>
              <p:nvSpPr>
                <p:cNvPr id="48132" name="Rectangle 4"/>
                <p:cNvSpPr>
                  <a:spLocks noChangeArrowheads="1"/>
                </p:cNvSpPr>
                <p:nvPr/>
              </p:nvSpPr>
              <p:spPr bwMode="auto">
                <a:xfrm>
                  <a:off x="672" y="0"/>
                  <a:ext cx="5088" cy="4320"/>
                </a:xfrm>
                <a:prstGeom prst="rect">
                  <a:avLst/>
                </a:prstGeom>
                <a:solidFill>
                  <a:srgbClr val="336600"/>
                </a:solidFill>
                <a:ln w="76200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1800" i="1">
                    <a:latin typeface="Calibri" pitchFamily="34" charset="0"/>
                  </a:endParaRPr>
                </a:p>
              </p:txBody>
            </p:sp>
            <p:sp>
              <p:nvSpPr>
                <p:cNvPr id="48133" name="Rectangle 5"/>
                <p:cNvSpPr>
                  <a:spLocks noChangeArrowheads="1"/>
                </p:cNvSpPr>
                <p:nvPr/>
              </p:nvSpPr>
              <p:spPr bwMode="auto">
                <a:xfrm>
                  <a:off x="3120" y="2352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34" name="Rectangle 6"/>
                <p:cNvSpPr>
                  <a:spLocks noChangeArrowheads="1"/>
                </p:cNvSpPr>
                <p:nvPr/>
              </p:nvSpPr>
              <p:spPr bwMode="auto">
                <a:xfrm>
                  <a:off x="3120" y="1008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35" name="Rectangle 7"/>
                <p:cNvSpPr>
                  <a:spLocks noChangeArrowheads="1"/>
                </p:cNvSpPr>
                <p:nvPr/>
              </p:nvSpPr>
              <p:spPr bwMode="auto">
                <a:xfrm>
                  <a:off x="3120" y="1680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36" name="Rectangle 8"/>
                <p:cNvSpPr>
                  <a:spLocks noChangeArrowheads="1"/>
                </p:cNvSpPr>
                <p:nvPr/>
              </p:nvSpPr>
              <p:spPr bwMode="auto">
                <a:xfrm>
                  <a:off x="3792" y="2352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37" name="Rectangle 9"/>
                <p:cNvSpPr>
                  <a:spLocks noChangeArrowheads="1"/>
                </p:cNvSpPr>
                <p:nvPr/>
              </p:nvSpPr>
              <p:spPr bwMode="auto">
                <a:xfrm>
                  <a:off x="3792" y="1680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38" name="Rectangle 10"/>
                <p:cNvSpPr>
                  <a:spLocks noChangeArrowheads="1"/>
                </p:cNvSpPr>
                <p:nvPr/>
              </p:nvSpPr>
              <p:spPr bwMode="auto">
                <a:xfrm>
                  <a:off x="3792" y="1008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39" name="Rectangle 11"/>
                <p:cNvSpPr>
                  <a:spLocks noChangeArrowheads="1"/>
                </p:cNvSpPr>
                <p:nvPr/>
              </p:nvSpPr>
              <p:spPr bwMode="auto">
                <a:xfrm>
                  <a:off x="1776" y="2352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40" name="Rectangle 12"/>
                <p:cNvSpPr>
                  <a:spLocks noChangeArrowheads="1"/>
                </p:cNvSpPr>
                <p:nvPr/>
              </p:nvSpPr>
              <p:spPr bwMode="auto">
                <a:xfrm>
                  <a:off x="1776" y="1008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41" name="Rectangle 13"/>
                <p:cNvSpPr>
                  <a:spLocks noChangeArrowheads="1"/>
                </p:cNvSpPr>
                <p:nvPr/>
              </p:nvSpPr>
              <p:spPr bwMode="auto">
                <a:xfrm>
                  <a:off x="1776" y="1680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42" name="Rectangle 14"/>
                <p:cNvSpPr>
                  <a:spLocks noChangeArrowheads="1"/>
                </p:cNvSpPr>
                <p:nvPr/>
              </p:nvSpPr>
              <p:spPr bwMode="auto">
                <a:xfrm>
                  <a:off x="2448" y="2352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43" name="Rectangle 15"/>
                <p:cNvSpPr>
                  <a:spLocks noChangeArrowheads="1"/>
                </p:cNvSpPr>
                <p:nvPr/>
              </p:nvSpPr>
              <p:spPr bwMode="auto">
                <a:xfrm>
                  <a:off x="2448" y="1680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44" name="Rectangle 16"/>
                <p:cNvSpPr>
                  <a:spLocks noChangeArrowheads="1"/>
                </p:cNvSpPr>
                <p:nvPr/>
              </p:nvSpPr>
              <p:spPr bwMode="auto">
                <a:xfrm>
                  <a:off x="2448" y="1008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45" name="Rectangle 17"/>
                <p:cNvSpPr>
                  <a:spLocks noChangeArrowheads="1"/>
                </p:cNvSpPr>
                <p:nvPr/>
              </p:nvSpPr>
              <p:spPr bwMode="auto">
                <a:xfrm>
                  <a:off x="3120" y="3024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46" name="Rectangle 18"/>
                <p:cNvSpPr>
                  <a:spLocks noChangeArrowheads="1"/>
                </p:cNvSpPr>
                <p:nvPr/>
              </p:nvSpPr>
              <p:spPr bwMode="auto">
                <a:xfrm>
                  <a:off x="2448" y="3024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47" name="Rectangle 19"/>
                <p:cNvSpPr>
                  <a:spLocks noChangeArrowheads="1"/>
                </p:cNvSpPr>
                <p:nvPr/>
              </p:nvSpPr>
              <p:spPr bwMode="auto">
                <a:xfrm>
                  <a:off x="3792" y="3024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48" name="Rectangle 20"/>
                <p:cNvSpPr>
                  <a:spLocks noChangeArrowheads="1"/>
                </p:cNvSpPr>
                <p:nvPr/>
              </p:nvSpPr>
              <p:spPr bwMode="auto">
                <a:xfrm>
                  <a:off x="1776" y="3024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8149" name="Line 21"/>
                <p:cNvSpPr>
                  <a:spLocks noChangeShapeType="1"/>
                </p:cNvSpPr>
                <p:nvPr/>
              </p:nvSpPr>
              <p:spPr bwMode="auto">
                <a:xfrm>
                  <a:off x="1488" y="2352"/>
                  <a:ext cx="3936" cy="1"/>
                </a:xfrm>
                <a:prstGeom prst="line">
                  <a:avLst/>
                </a:prstGeom>
                <a:noFill/>
                <a:ln w="57150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50" name="Line 22"/>
                <p:cNvSpPr>
                  <a:spLocks noChangeShapeType="1"/>
                </p:cNvSpPr>
                <p:nvPr/>
              </p:nvSpPr>
              <p:spPr bwMode="auto">
                <a:xfrm flipH="1" flipV="1">
                  <a:off x="3120" y="480"/>
                  <a:ext cx="0" cy="3600"/>
                </a:xfrm>
                <a:prstGeom prst="line">
                  <a:avLst/>
                </a:prstGeom>
                <a:noFill/>
                <a:ln w="57150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8151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5184" y="2544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000" b="1" i="1">
                      <a:solidFill>
                        <a:srgbClr val="FBFBFB"/>
                      </a:solidFill>
                      <a:latin typeface="Calibri" pitchFamily="34" charset="0"/>
                    </a:rPr>
                    <a:t>Х</a:t>
                  </a:r>
                </a:p>
              </p:txBody>
            </p:sp>
            <p:sp>
              <p:nvSpPr>
                <p:cNvPr id="48152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784" y="432"/>
                  <a:ext cx="288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400" b="1" i="1">
                      <a:solidFill>
                        <a:srgbClr val="F8F8F8"/>
                      </a:solidFill>
                      <a:latin typeface="Calibri" pitchFamily="34" charset="0"/>
                    </a:rPr>
                    <a:t>у</a:t>
                  </a:r>
                </a:p>
              </p:txBody>
            </p:sp>
            <p:sp>
              <p:nvSpPr>
                <p:cNvPr id="48153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120" y="3696"/>
                  <a:ext cx="288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400" b="1" i="1">
                      <a:solidFill>
                        <a:srgbClr val="FFFF00"/>
                      </a:solidFill>
                      <a:latin typeface="Calibri" pitchFamily="34" charset="0"/>
                    </a:rPr>
                    <a:t>-1</a:t>
                  </a:r>
                </a:p>
              </p:txBody>
            </p:sp>
            <p:sp>
              <p:nvSpPr>
                <p:cNvPr id="48154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120" y="768"/>
                  <a:ext cx="288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400" b="1" i="1">
                      <a:solidFill>
                        <a:srgbClr val="FFFF00"/>
                      </a:solidFill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48155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4464" y="2064"/>
                  <a:ext cx="288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400" b="1" i="1">
                      <a:solidFill>
                        <a:srgbClr val="FFFF00"/>
                      </a:solidFill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48156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1488" y="2352"/>
                  <a:ext cx="288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400" b="1" i="1">
                      <a:solidFill>
                        <a:srgbClr val="FFFF00"/>
                      </a:solidFill>
                      <a:latin typeface="Calibri" pitchFamily="34" charset="0"/>
                    </a:rPr>
                    <a:t>-1</a:t>
                  </a:r>
                </a:p>
              </p:txBody>
            </p:sp>
            <p:sp>
              <p:nvSpPr>
                <p:cNvPr id="48157" name="Oval 29"/>
                <p:cNvSpPr>
                  <a:spLocks noChangeArrowheads="1"/>
                </p:cNvSpPr>
                <p:nvPr/>
              </p:nvSpPr>
              <p:spPr bwMode="auto">
                <a:xfrm>
                  <a:off x="1776" y="1008"/>
                  <a:ext cx="2688" cy="2688"/>
                </a:xfrm>
                <a:prstGeom prst="ellipse">
                  <a:avLst/>
                </a:prstGeom>
                <a:noFill/>
                <a:ln w="76200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pic>
            <p:nvPicPr>
              <p:cNvPr id="48158" name="Picture 30" descr="SCRIBEC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0" y="2976"/>
                <a:ext cx="919" cy="13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48163" name="Rectangle 35"/>
            <p:cNvSpPr>
              <a:spLocks noChangeArrowheads="1"/>
            </p:cNvSpPr>
            <p:nvPr/>
          </p:nvSpPr>
          <p:spPr bwMode="auto">
            <a:xfrm>
              <a:off x="0" y="1661"/>
              <a:ext cx="1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1800" i="1">
                <a:latin typeface="Calibri" pitchFamily="34" charset="0"/>
              </a:endParaRPr>
            </a:p>
          </p:txBody>
        </p:sp>
        <p:sp>
          <p:nvSpPr>
            <p:cNvPr id="48170" name="Oval 42"/>
            <p:cNvSpPr>
              <a:spLocks noChangeArrowheads="1"/>
            </p:cNvSpPr>
            <p:nvPr/>
          </p:nvSpPr>
          <p:spPr bwMode="auto">
            <a:xfrm>
              <a:off x="4224" y="163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171" name="Text Box 43"/>
            <p:cNvSpPr txBox="1">
              <a:spLocks noChangeArrowheads="1"/>
            </p:cNvSpPr>
            <p:nvPr/>
          </p:nvSpPr>
          <p:spPr bwMode="auto">
            <a:xfrm>
              <a:off x="4320" y="1440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2400" b="1" i="1">
                  <a:solidFill>
                    <a:srgbClr val="FF3300"/>
                  </a:solidFill>
                  <a:latin typeface="Calibri" pitchFamily="34" charset="0"/>
                </a:rPr>
                <a:t>π</a:t>
              </a: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</a:rPr>
                <a:t>/6</a:t>
              </a:r>
              <a:endParaRPr lang="en-US" sz="2400" b="1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172" name="Oval 44"/>
            <p:cNvSpPr>
              <a:spLocks noChangeArrowheads="1"/>
            </p:cNvSpPr>
            <p:nvPr/>
          </p:nvSpPr>
          <p:spPr bwMode="auto">
            <a:xfrm>
              <a:off x="3744" y="115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173" name="Oval 45"/>
            <p:cNvSpPr>
              <a:spLocks noChangeArrowheads="1"/>
            </p:cNvSpPr>
            <p:nvPr/>
          </p:nvSpPr>
          <p:spPr bwMode="auto">
            <a:xfrm>
              <a:off x="3072" y="91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174" name="Text Box 46"/>
            <p:cNvSpPr txBox="1">
              <a:spLocks noChangeArrowheads="1"/>
            </p:cNvSpPr>
            <p:nvPr/>
          </p:nvSpPr>
          <p:spPr bwMode="auto">
            <a:xfrm>
              <a:off x="2832" y="624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π</a:t>
              </a: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/2</a:t>
              </a:r>
              <a:endParaRPr lang="en-US" sz="2400" b="1" i="1">
                <a:solidFill>
                  <a:srgbClr val="FF3300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8175" name="Oval 47"/>
            <p:cNvSpPr>
              <a:spLocks noChangeArrowheads="1"/>
            </p:cNvSpPr>
            <p:nvPr/>
          </p:nvSpPr>
          <p:spPr bwMode="auto">
            <a:xfrm>
              <a:off x="4416" y="2256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176" name="Text Box 48"/>
            <p:cNvSpPr txBox="1">
              <a:spLocks noChangeArrowheads="1"/>
            </p:cNvSpPr>
            <p:nvPr/>
          </p:nvSpPr>
          <p:spPr bwMode="auto">
            <a:xfrm>
              <a:off x="4464" y="2352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</a:rPr>
                <a:t>0   2</a:t>
              </a:r>
              <a:r>
                <a:rPr lang="el-GR" sz="2400" b="1" i="1">
                  <a:solidFill>
                    <a:srgbClr val="FF3300"/>
                  </a:solidFill>
                  <a:latin typeface="Calibri" pitchFamily="34" charset="0"/>
                </a:rPr>
                <a:t>π</a:t>
              </a:r>
              <a:endParaRPr lang="en-US" sz="2400" b="1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177" name="Oval 49"/>
            <p:cNvSpPr>
              <a:spLocks noChangeArrowheads="1"/>
            </p:cNvSpPr>
            <p:nvPr/>
          </p:nvSpPr>
          <p:spPr bwMode="auto">
            <a:xfrm>
              <a:off x="1728" y="230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178" name="Text Box 50"/>
            <p:cNvSpPr txBox="1">
              <a:spLocks noChangeArrowheads="1"/>
            </p:cNvSpPr>
            <p:nvPr/>
          </p:nvSpPr>
          <p:spPr bwMode="auto">
            <a:xfrm>
              <a:off x="1536" y="211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2400" b="1" i="1">
                  <a:solidFill>
                    <a:srgbClr val="FF3300"/>
                  </a:solidFill>
                  <a:latin typeface="Calibri" pitchFamily="34" charset="0"/>
                </a:rPr>
                <a:t>π</a:t>
              </a:r>
              <a:endParaRPr lang="en-US" sz="2400" b="1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179" name="Oval 51"/>
            <p:cNvSpPr>
              <a:spLocks noChangeArrowheads="1"/>
            </p:cNvSpPr>
            <p:nvPr/>
          </p:nvSpPr>
          <p:spPr bwMode="auto">
            <a:xfrm>
              <a:off x="3072" y="3648"/>
              <a:ext cx="113" cy="113"/>
            </a:xfrm>
            <a:prstGeom prst="ellipse">
              <a:avLst/>
            </a:prstGeom>
            <a:solidFill>
              <a:srgbClr val="66FFFF"/>
            </a:solidFill>
            <a:ln w="9525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180" name="Text Box 52"/>
            <p:cNvSpPr txBox="1">
              <a:spLocks noChangeArrowheads="1"/>
            </p:cNvSpPr>
            <p:nvPr/>
          </p:nvSpPr>
          <p:spPr bwMode="auto">
            <a:xfrm>
              <a:off x="2736" y="3408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</a:rPr>
                <a:t>3</a:t>
              </a:r>
              <a:r>
                <a:rPr lang="el-GR" sz="2400" b="1" i="1">
                  <a:solidFill>
                    <a:srgbClr val="FF3300"/>
                  </a:solidFill>
                  <a:latin typeface="Calibri" pitchFamily="34" charset="0"/>
                </a:rPr>
                <a:t>π</a:t>
              </a: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</a:rPr>
                <a:t>/2</a:t>
              </a:r>
              <a:endParaRPr lang="en-US" sz="2400" b="1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181" name="Oval 53"/>
            <p:cNvSpPr>
              <a:spLocks noChangeArrowheads="1"/>
            </p:cNvSpPr>
            <p:nvPr/>
          </p:nvSpPr>
          <p:spPr bwMode="auto">
            <a:xfrm>
              <a:off x="3984" y="134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182" name="Text Box 54"/>
            <p:cNvSpPr txBox="1">
              <a:spLocks noChangeArrowheads="1"/>
            </p:cNvSpPr>
            <p:nvPr/>
          </p:nvSpPr>
          <p:spPr bwMode="auto">
            <a:xfrm>
              <a:off x="4032" y="1104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2400" b="1" i="1">
                  <a:solidFill>
                    <a:srgbClr val="FF3300"/>
                  </a:solidFill>
                  <a:latin typeface="Calibri" pitchFamily="34" charset="0"/>
                </a:rPr>
                <a:t>π</a:t>
              </a: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</a:rPr>
                <a:t>/4</a:t>
              </a:r>
              <a:endParaRPr lang="en-US" sz="2800" b="1" i="1">
                <a:solidFill>
                  <a:srgbClr val="FF3300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8184" name="Text Box 56"/>
            <p:cNvSpPr txBox="1">
              <a:spLocks noChangeArrowheads="1"/>
            </p:cNvSpPr>
            <p:nvPr/>
          </p:nvSpPr>
          <p:spPr bwMode="auto">
            <a:xfrm>
              <a:off x="2160" y="720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2</a:t>
              </a:r>
              <a:r>
                <a:rPr lang="el-GR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π</a:t>
              </a: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/3</a:t>
              </a:r>
            </a:p>
          </p:txBody>
        </p:sp>
        <p:sp>
          <p:nvSpPr>
            <p:cNvPr id="48185" name="Text Box 57"/>
            <p:cNvSpPr txBox="1">
              <a:spLocks noChangeArrowheads="1"/>
            </p:cNvSpPr>
            <p:nvPr/>
          </p:nvSpPr>
          <p:spPr bwMode="auto">
            <a:xfrm>
              <a:off x="3600" y="720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π</a:t>
              </a: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/3</a:t>
              </a:r>
              <a:endParaRPr lang="en-US" sz="2400" b="1" i="1">
                <a:solidFill>
                  <a:srgbClr val="FF3300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8186" name="Oval 58"/>
            <p:cNvSpPr>
              <a:spLocks noChangeArrowheads="1"/>
            </p:cNvSpPr>
            <p:nvPr/>
          </p:nvSpPr>
          <p:spPr bwMode="auto">
            <a:xfrm>
              <a:off x="2400" y="115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187" name="Oval 59"/>
            <p:cNvSpPr>
              <a:spLocks noChangeArrowheads="1"/>
            </p:cNvSpPr>
            <p:nvPr/>
          </p:nvSpPr>
          <p:spPr bwMode="auto">
            <a:xfrm>
              <a:off x="1920" y="163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188" name="Oval 60"/>
            <p:cNvSpPr>
              <a:spLocks noChangeArrowheads="1"/>
            </p:cNvSpPr>
            <p:nvPr/>
          </p:nvSpPr>
          <p:spPr bwMode="auto">
            <a:xfrm>
              <a:off x="2112" y="134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189" name="Text Box 61"/>
            <p:cNvSpPr txBox="1">
              <a:spLocks noChangeArrowheads="1"/>
            </p:cNvSpPr>
            <p:nvPr/>
          </p:nvSpPr>
          <p:spPr bwMode="auto">
            <a:xfrm>
              <a:off x="1728" y="1104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3</a:t>
              </a:r>
              <a:r>
                <a:rPr lang="el-GR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π</a:t>
              </a: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/4</a:t>
              </a:r>
            </a:p>
          </p:txBody>
        </p:sp>
        <p:sp>
          <p:nvSpPr>
            <p:cNvPr id="48190" name="Text Box 62"/>
            <p:cNvSpPr txBox="1">
              <a:spLocks noChangeArrowheads="1"/>
            </p:cNvSpPr>
            <p:nvPr/>
          </p:nvSpPr>
          <p:spPr bwMode="auto">
            <a:xfrm>
              <a:off x="1440" y="1488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5</a:t>
              </a:r>
              <a:r>
                <a:rPr lang="el-GR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π</a:t>
              </a: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/6</a:t>
              </a:r>
            </a:p>
          </p:txBody>
        </p:sp>
        <p:sp>
          <p:nvSpPr>
            <p:cNvPr id="48315" name="Oval 187"/>
            <p:cNvSpPr>
              <a:spLocks noChangeArrowheads="1"/>
            </p:cNvSpPr>
            <p:nvPr/>
          </p:nvSpPr>
          <p:spPr bwMode="auto">
            <a:xfrm>
              <a:off x="4032" y="3264"/>
              <a:ext cx="113" cy="113"/>
            </a:xfrm>
            <a:prstGeom prst="ellipse">
              <a:avLst/>
            </a:prstGeom>
            <a:solidFill>
              <a:srgbClr val="66FFFF"/>
            </a:solidFill>
            <a:ln w="9525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316" name="Oval 188"/>
            <p:cNvSpPr>
              <a:spLocks noChangeArrowheads="1"/>
            </p:cNvSpPr>
            <p:nvPr/>
          </p:nvSpPr>
          <p:spPr bwMode="auto">
            <a:xfrm>
              <a:off x="4224" y="2976"/>
              <a:ext cx="113" cy="113"/>
            </a:xfrm>
            <a:prstGeom prst="ellipse">
              <a:avLst/>
            </a:prstGeom>
            <a:solidFill>
              <a:srgbClr val="66FFFF"/>
            </a:solidFill>
            <a:ln w="9525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317" name="Oval 189"/>
            <p:cNvSpPr>
              <a:spLocks noChangeArrowheads="1"/>
            </p:cNvSpPr>
            <p:nvPr/>
          </p:nvSpPr>
          <p:spPr bwMode="auto">
            <a:xfrm>
              <a:off x="3744" y="3456"/>
              <a:ext cx="113" cy="113"/>
            </a:xfrm>
            <a:prstGeom prst="ellipse">
              <a:avLst/>
            </a:prstGeom>
            <a:solidFill>
              <a:srgbClr val="66FFFF"/>
            </a:solidFill>
            <a:ln w="9525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318" name="Oval 190"/>
            <p:cNvSpPr>
              <a:spLocks noChangeArrowheads="1"/>
            </p:cNvSpPr>
            <p:nvPr/>
          </p:nvSpPr>
          <p:spPr bwMode="auto">
            <a:xfrm>
              <a:off x="1920" y="2976"/>
              <a:ext cx="113" cy="113"/>
            </a:xfrm>
            <a:prstGeom prst="ellipse">
              <a:avLst/>
            </a:prstGeom>
            <a:solidFill>
              <a:srgbClr val="66FFFF"/>
            </a:solidFill>
            <a:ln w="9525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320" name="Oval 192"/>
            <p:cNvSpPr>
              <a:spLocks noChangeArrowheads="1"/>
            </p:cNvSpPr>
            <p:nvPr/>
          </p:nvSpPr>
          <p:spPr bwMode="auto">
            <a:xfrm>
              <a:off x="2160" y="3264"/>
              <a:ext cx="113" cy="113"/>
            </a:xfrm>
            <a:prstGeom prst="ellipse">
              <a:avLst/>
            </a:prstGeom>
            <a:solidFill>
              <a:srgbClr val="66FFFF"/>
            </a:solidFill>
            <a:ln w="9525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321" name="Oval 193"/>
            <p:cNvSpPr>
              <a:spLocks noChangeArrowheads="1"/>
            </p:cNvSpPr>
            <p:nvPr/>
          </p:nvSpPr>
          <p:spPr bwMode="auto">
            <a:xfrm>
              <a:off x="2400" y="3456"/>
              <a:ext cx="113" cy="113"/>
            </a:xfrm>
            <a:prstGeom prst="ellipse">
              <a:avLst/>
            </a:prstGeom>
            <a:solidFill>
              <a:srgbClr val="66FFFF"/>
            </a:solidFill>
            <a:ln w="9525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48322" name="Text Box 194"/>
            <p:cNvSpPr txBox="1">
              <a:spLocks noChangeArrowheads="1"/>
            </p:cNvSpPr>
            <p:nvPr/>
          </p:nvSpPr>
          <p:spPr bwMode="auto">
            <a:xfrm>
              <a:off x="4416" y="2832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solidFill>
                    <a:srgbClr val="66FFFF"/>
                  </a:solidFill>
                  <a:latin typeface="Calibri" pitchFamily="34" charset="0"/>
                </a:rPr>
                <a:t>- </a:t>
              </a:r>
              <a:r>
                <a:rPr lang="el-GR" sz="2400" b="1" i="1">
                  <a:solidFill>
                    <a:srgbClr val="66FFFF"/>
                  </a:solidFill>
                  <a:latin typeface="Calibri" pitchFamily="34" charset="0"/>
                </a:rPr>
                <a:t>π</a:t>
              </a:r>
              <a:r>
                <a:rPr lang="ru-RU" sz="2400" b="1" i="1">
                  <a:solidFill>
                    <a:srgbClr val="66FFFF"/>
                  </a:solidFill>
                  <a:latin typeface="Calibri" pitchFamily="34" charset="0"/>
                </a:rPr>
                <a:t>/6</a:t>
              </a:r>
              <a:endParaRPr lang="en-US" sz="2400" b="1" i="1">
                <a:solidFill>
                  <a:srgbClr val="66FFFF"/>
                </a:solidFill>
                <a:latin typeface="Calibri" pitchFamily="34" charset="0"/>
              </a:endParaRPr>
            </a:p>
          </p:txBody>
        </p:sp>
        <p:sp>
          <p:nvSpPr>
            <p:cNvPr id="48323" name="Text Box 195"/>
            <p:cNvSpPr txBox="1">
              <a:spLocks noChangeArrowheads="1"/>
            </p:cNvSpPr>
            <p:nvPr/>
          </p:nvSpPr>
          <p:spPr bwMode="auto">
            <a:xfrm>
              <a:off x="4224" y="3216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solidFill>
                    <a:srgbClr val="66FFFF"/>
                  </a:solidFill>
                  <a:latin typeface="Calibri" pitchFamily="34" charset="0"/>
                </a:rPr>
                <a:t>- </a:t>
              </a:r>
              <a:r>
                <a:rPr lang="el-GR" sz="2400" b="1" i="1">
                  <a:solidFill>
                    <a:srgbClr val="66FFFF"/>
                  </a:solidFill>
                  <a:latin typeface="Calibri" pitchFamily="34" charset="0"/>
                </a:rPr>
                <a:t>π</a:t>
              </a:r>
              <a:r>
                <a:rPr lang="ru-RU" sz="2400" b="1" i="1">
                  <a:solidFill>
                    <a:srgbClr val="66FFFF"/>
                  </a:solidFill>
                  <a:latin typeface="Calibri" pitchFamily="34" charset="0"/>
                </a:rPr>
                <a:t>/4</a:t>
              </a:r>
              <a:endParaRPr lang="en-US" sz="2400" b="1" i="1">
                <a:solidFill>
                  <a:srgbClr val="66FFFF"/>
                </a:solidFill>
                <a:latin typeface="Calibri" pitchFamily="34" charset="0"/>
              </a:endParaRPr>
            </a:p>
          </p:txBody>
        </p:sp>
        <p:sp>
          <p:nvSpPr>
            <p:cNvPr id="48324" name="Text Box 196"/>
            <p:cNvSpPr txBox="1">
              <a:spLocks noChangeArrowheads="1"/>
            </p:cNvSpPr>
            <p:nvPr/>
          </p:nvSpPr>
          <p:spPr bwMode="auto">
            <a:xfrm>
              <a:off x="3648" y="3600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solidFill>
                    <a:srgbClr val="66FFFF"/>
                  </a:solidFill>
                  <a:latin typeface="Calibri" pitchFamily="34" charset="0"/>
                </a:rPr>
                <a:t>- </a:t>
              </a:r>
              <a:r>
                <a:rPr lang="el-GR" sz="2400" b="1" i="1">
                  <a:solidFill>
                    <a:srgbClr val="66FFFF"/>
                  </a:solidFill>
                  <a:latin typeface="Calibri" pitchFamily="34" charset="0"/>
                </a:rPr>
                <a:t>π</a:t>
              </a:r>
              <a:r>
                <a:rPr lang="ru-RU" sz="2400" b="1" i="1">
                  <a:solidFill>
                    <a:srgbClr val="66FFFF"/>
                  </a:solidFill>
                  <a:latin typeface="Calibri" pitchFamily="34" charset="0"/>
                </a:rPr>
                <a:t>/3</a:t>
              </a:r>
              <a:endParaRPr lang="en-US" sz="2400" b="1" i="1">
                <a:solidFill>
                  <a:srgbClr val="66FFFF"/>
                </a:solidFill>
                <a:latin typeface="Calibri" pitchFamily="34" charset="0"/>
              </a:endParaRPr>
            </a:p>
          </p:txBody>
        </p:sp>
        <p:sp>
          <p:nvSpPr>
            <p:cNvPr id="48325" name="Text Box 197"/>
            <p:cNvSpPr txBox="1">
              <a:spLocks noChangeArrowheads="1"/>
            </p:cNvSpPr>
            <p:nvPr/>
          </p:nvSpPr>
          <p:spPr bwMode="auto">
            <a:xfrm>
              <a:off x="2688" y="3744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solidFill>
                    <a:srgbClr val="66FFFF"/>
                  </a:solidFill>
                  <a:latin typeface="Calibri" pitchFamily="34" charset="0"/>
                </a:rPr>
                <a:t>- </a:t>
              </a:r>
              <a:r>
                <a:rPr lang="el-GR" sz="2400" b="1" i="1">
                  <a:solidFill>
                    <a:srgbClr val="66FFFF"/>
                  </a:solidFill>
                  <a:latin typeface="Calibri" pitchFamily="34" charset="0"/>
                </a:rPr>
                <a:t>π</a:t>
              </a:r>
              <a:r>
                <a:rPr lang="ru-RU" sz="2400" b="1" i="1">
                  <a:solidFill>
                    <a:srgbClr val="66FFFF"/>
                  </a:solidFill>
                  <a:latin typeface="Calibri" pitchFamily="34" charset="0"/>
                </a:rPr>
                <a:t>/2</a:t>
              </a:r>
              <a:endParaRPr lang="en-US" sz="2400" b="1" i="1">
                <a:solidFill>
                  <a:srgbClr val="66FFFF"/>
                </a:solidFill>
                <a:latin typeface="Calibri" pitchFamily="34" charset="0"/>
              </a:endParaRPr>
            </a:p>
          </p:txBody>
        </p:sp>
        <p:sp>
          <p:nvSpPr>
            <p:cNvPr id="48326" name="Text Box 198"/>
            <p:cNvSpPr txBox="1">
              <a:spLocks noChangeArrowheads="1"/>
            </p:cNvSpPr>
            <p:nvPr/>
          </p:nvSpPr>
          <p:spPr bwMode="auto">
            <a:xfrm>
              <a:off x="1296" y="2880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solidFill>
                    <a:srgbClr val="66FFFF"/>
                  </a:solidFill>
                  <a:latin typeface="Calibri" pitchFamily="34" charset="0"/>
                </a:rPr>
                <a:t>- 5</a:t>
              </a:r>
              <a:r>
                <a:rPr lang="el-GR" sz="2400" b="1" i="1">
                  <a:solidFill>
                    <a:srgbClr val="66FFFF"/>
                  </a:solidFill>
                  <a:latin typeface="Calibri" pitchFamily="34" charset="0"/>
                </a:rPr>
                <a:t>π</a:t>
              </a:r>
              <a:r>
                <a:rPr lang="ru-RU" sz="2400" b="1" i="1">
                  <a:solidFill>
                    <a:srgbClr val="66FFFF"/>
                  </a:solidFill>
                  <a:latin typeface="Calibri" pitchFamily="34" charset="0"/>
                </a:rPr>
                <a:t>/6</a:t>
              </a:r>
              <a:endParaRPr lang="en-US" sz="2400" b="1" i="1">
                <a:solidFill>
                  <a:srgbClr val="66FFFF"/>
                </a:solidFill>
                <a:latin typeface="Calibri" pitchFamily="34" charset="0"/>
              </a:endParaRPr>
            </a:p>
          </p:txBody>
        </p:sp>
        <p:sp>
          <p:nvSpPr>
            <p:cNvPr id="48327" name="Text Box 199"/>
            <p:cNvSpPr txBox="1">
              <a:spLocks noChangeArrowheads="1"/>
            </p:cNvSpPr>
            <p:nvPr/>
          </p:nvSpPr>
          <p:spPr bwMode="auto">
            <a:xfrm>
              <a:off x="1584" y="3312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solidFill>
                    <a:srgbClr val="66FFFF"/>
                  </a:solidFill>
                  <a:latin typeface="Calibri" pitchFamily="34" charset="0"/>
                </a:rPr>
                <a:t>-3</a:t>
              </a:r>
              <a:r>
                <a:rPr lang="el-GR" sz="2400" b="1" i="1">
                  <a:solidFill>
                    <a:srgbClr val="66FFFF"/>
                  </a:solidFill>
                  <a:latin typeface="Calibri" pitchFamily="34" charset="0"/>
                </a:rPr>
                <a:t>π</a:t>
              </a:r>
              <a:r>
                <a:rPr lang="ru-RU" sz="2400" b="1" i="1">
                  <a:solidFill>
                    <a:srgbClr val="66FFFF"/>
                  </a:solidFill>
                  <a:latin typeface="Calibri" pitchFamily="34" charset="0"/>
                </a:rPr>
                <a:t>/4</a:t>
              </a:r>
              <a:endParaRPr lang="en-US" sz="2400" b="1" i="1">
                <a:solidFill>
                  <a:srgbClr val="66FFFF"/>
                </a:solidFill>
                <a:latin typeface="Calibri" pitchFamily="34" charset="0"/>
              </a:endParaRPr>
            </a:p>
          </p:txBody>
        </p:sp>
        <p:sp>
          <p:nvSpPr>
            <p:cNvPr id="48328" name="Text Box 200"/>
            <p:cNvSpPr txBox="1">
              <a:spLocks noChangeArrowheads="1"/>
            </p:cNvSpPr>
            <p:nvPr/>
          </p:nvSpPr>
          <p:spPr bwMode="auto">
            <a:xfrm>
              <a:off x="1920" y="3504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solidFill>
                    <a:srgbClr val="66FFFF"/>
                  </a:solidFill>
                  <a:latin typeface="Calibri" pitchFamily="34" charset="0"/>
                </a:rPr>
                <a:t>-2</a:t>
              </a:r>
              <a:r>
                <a:rPr lang="el-GR" sz="2400" b="1" i="1">
                  <a:solidFill>
                    <a:srgbClr val="66FFFF"/>
                  </a:solidFill>
                  <a:latin typeface="Calibri" pitchFamily="34" charset="0"/>
                </a:rPr>
                <a:t>π</a:t>
              </a:r>
              <a:r>
                <a:rPr lang="ru-RU" sz="2400" b="1" i="1">
                  <a:solidFill>
                    <a:srgbClr val="66FFFF"/>
                  </a:solidFill>
                  <a:latin typeface="Calibri" pitchFamily="34" charset="0"/>
                </a:rPr>
                <a:t>/3</a:t>
              </a:r>
              <a:endParaRPr lang="en-US" sz="2400" b="1" i="1">
                <a:solidFill>
                  <a:srgbClr val="66FFFF"/>
                </a:solidFill>
                <a:latin typeface="Calibri" pitchFamily="34" charset="0"/>
              </a:endParaRPr>
            </a:p>
          </p:txBody>
        </p:sp>
      </p:grpSp>
      <p:sp>
        <p:nvSpPr>
          <p:cNvPr id="48337" name="Line 209"/>
          <p:cNvSpPr>
            <a:spLocks noChangeShapeType="1"/>
          </p:cNvSpPr>
          <p:nvPr/>
        </p:nvSpPr>
        <p:spPr bwMode="auto">
          <a:xfrm>
            <a:off x="1524000" y="1600200"/>
            <a:ext cx="7391400" cy="0"/>
          </a:xfrm>
          <a:prstGeom prst="line">
            <a:avLst/>
          </a:prstGeom>
          <a:noFill/>
          <a:ln w="571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338" name="Line 210"/>
          <p:cNvSpPr>
            <a:spLocks noChangeShapeType="1"/>
          </p:cNvSpPr>
          <p:nvPr/>
        </p:nvSpPr>
        <p:spPr bwMode="auto">
          <a:xfrm flipV="1">
            <a:off x="7086600" y="228600"/>
            <a:ext cx="0" cy="6324600"/>
          </a:xfrm>
          <a:prstGeom prst="line">
            <a:avLst/>
          </a:prstGeom>
          <a:noFill/>
          <a:ln w="57150">
            <a:solidFill>
              <a:srgbClr val="00FF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339" name="AutoShape 211"/>
          <p:cNvSpPr>
            <a:spLocks noChangeAspect="1" noChangeArrowheads="1"/>
          </p:cNvSpPr>
          <p:nvPr/>
        </p:nvSpPr>
        <p:spPr bwMode="auto">
          <a:xfrm>
            <a:off x="4876800" y="5791200"/>
            <a:ext cx="179388" cy="179388"/>
          </a:xfrm>
          <a:custGeom>
            <a:avLst/>
            <a:gdLst>
              <a:gd name="G0" fmla="+- 5352 0 0"/>
              <a:gd name="G1" fmla="+- 21600 0 5352"/>
              <a:gd name="G2" fmla="+- 21600 0 535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352" y="10800"/>
                </a:moveTo>
                <a:cubicBezTo>
                  <a:pt x="5352" y="13809"/>
                  <a:pt x="7791" y="16248"/>
                  <a:pt x="10800" y="16248"/>
                </a:cubicBezTo>
                <a:cubicBezTo>
                  <a:pt x="13809" y="16248"/>
                  <a:pt x="16248" y="13809"/>
                  <a:pt x="16248" y="10800"/>
                </a:cubicBezTo>
                <a:cubicBezTo>
                  <a:pt x="16248" y="7791"/>
                  <a:pt x="13809" y="5352"/>
                  <a:pt x="10800" y="5352"/>
                </a:cubicBezTo>
                <a:cubicBezTo>
                  <a:pt x="7791" y="5352"/>
                  <a:pt x="5352" y="7791"/>
                  <a:pt x="5352" y="10800"/>
                </a:cubicBezTo>
                <a:close/>
              </a:path>
            </a:pathLst>
          </a:custGeom>
          <a:solidFill>
            <a:srgbClr val="00FF99"/>
          </a:solidFill>
          <a:ln w="9525">
            <a:solidFill>
              <a:srgbClr val="33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340" name="AutoShape 212"/>
          <p:cNvSpPr>
            <a:spLocks noChangeAspect="1" noChangeArrowheads="1"/>
          </p:cNvSpPr>
          <p:nvPr/>
        </p:nvSpPr>
        <p:spPr bwMode="auto">
          <a:xfrm>
            <a:off x="4876800" y="1447800"/>
            <a:ext cx="179388" cy="179388"/>
          </a:xfrm>
          <a:custGeom>
            <a:avLst/>
            <a:gdLst>
              <a:gd name="G0" fmla="+- 6117 0 0"/>
              <a:gd name="G1" fmla="+- 21600 0 6117"/>
              <a:gd name="G2" fmla="+- 21600 0 6117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6117" y="10800"/>
                </a:moveTo>
                <a:cubicBezTo>
                  <a:pt x="6117" y="13386"/>
                  <a:pt x="8214" y="15483"/>
                  <a:pt x="10800" y="15483"/>
                </a:cubicBezTo>
                <a:cubicBezTo>
                  <a:pt x="13386" y="15483"/>
                  <a:pt x="15483" y="13386"/>
                  <a:pt x="15483" y="10800"/>
                </a:cubicBezTo>
                <a:cubicBezTo>
                  <a:pt x="15483" y="8214"/>
                  <a:pt x="13386" y="6117"/>
                  <a:pt x="10800" y="6117"/>
                </a:cubicBezTo>
                <a:cubicBezTo>
                  <a:pt x="8214" y="6117"/>
                  <a:pt x="6117" y="8214"/>
                  <a:pt x="6117" y="10800"/>
                </a:cubicBezTo>
                <a:close/>
              </a:path>
            </a:pathLst>
          </a:custGeom>
          <a:solidFill>
            <a:srgbClr val="00FF99"/>
          </a:solidFill>
          <a:ln w="9525">
            <a:solidFill>
              <a:srgbClr val="33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341" name="AutoShape 213"/>
          <p:cNvSpPr>
            <a:spLocks noChangeAspect="1" noChangeArrowheads="1"/>
          </p:cNvSpPr>
          <p:nvPr/>
        </p:nvSpPr>
        <p:spPr bwMode="auto">
          <a:xfrm>
            <a:off x="7010400" y="3581400"/>
            <a:ext cx="179388" cy="179388"/>
          </a:xfrm>
          <a:custGeom>
            <a:avLst/>
            <a:gdLst>
              <a:gd name="G0" fmla="+- 5543 0 0"/>
              <a:gd name="G1" fmla="+- 21600 0 5543"/>
              <a:gd name="G2" fmla="+- 21600 0 5543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543" y="10800"/>
                </a:moveTo>
                <a:cubicBezTo>
                  <a:pt x="5543" y="13703"/>
                  <a:pt x="7897" y="16057"/>
                  <a:pt x="10800" y="16057"/>
                </a:cubicBezTo>
                <a:cubicBezTo>
                  <a:pt x="13703" y="16057"/>
                  <a:pt x="16057" y="13703"/>
                  <a:pt x="16057" y="10800"/>
                </a:cubicBezTo>
                <a:cubicBezTo>
                  <a:pt x="16057" y="7897"/>
                  <a:pt x="13703" y="5543"/>
                  <a:pt x="10800" y="5543"/>
                </a:cubicBezTo>
                <a:cubicBezTo>
                  <a:pt x="7897" y="5543"/>
                  <a:pt x="5543" y="7897"/>
                  <a:pt x="5543" y="10800"/>
                </a:cubicBezTo>
                <a:close/>
              </a:path>
            </a:pathLst>
          </a:custGeom>
          <a:solidFill>
            <a:srgbClr val="00CCFF"/>
          </a:soli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342" name="AutoShape 214"/>
          <p:cNvSpPr>
            <a:spLocks noChangeAspect="1" noChangeArrowheads="1"/>
          </p:cNvSpPr>
          <p:nvPr/>
        </p:nvSpPr>
        <p:spPr bwMode="auto">
          <a:xfrm>
            <a:off x="2733675" y="3657600"/>
            <a:ext cx="179388" cy="179388"/>
          </a:xfrm>
          <a:custGeom>
            <a:avLst/>
            <a:gdLst>
              <a:gd name="G0" fmla="+- 4970 0 0"/>
              <a:gd name="G1" fmla="+- 21600 0 4970"/>
              <a:gd name="G2" fmla="+- 21600 0 497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4970" y="10800"/>
                </a:moveTo>
                <a:cubicBezTo>
                  <a:pt x="4970" y="14020"/>
                  <a:pt x="7580" y="16630"/>
                  <a:pt x="10800" y="16630"/>
                </a:cubicBezTo>
                <a:cubicBezTo>
                  <a:pt x="14020" y="16630"/>
                  <a:pt x="16630" y="14020"/>
                  <a:pt x="16630" y="10800"/>
                </a:cubicBezTo>
                <a:cubicBezTo>
                  <a:pt x="16630" y="7580"/>
                  <a:pt x="14020" y="4970"/>
                  <a:pt x="10800" y="4970"/>
                </a:cubicBezTo>
                <a:cubicBezTo>
                  <a:pt x="7580" y="4970"/>
                  <a:pt x="4970" y="7580"/>
                  <a:pt x="4970" y="10800"/>
                </a:cubicBezTo>
                <a:close/>
              </a:path>
            </a:pathLst>
          </a:custGeom>
          <a:solidFill>
            <a:srgbClr val="00CCFF"/>
          </a:soli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8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8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8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8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37" grpId="0" animBg="1"/>
      <p:bldP spid="48338" grpId="0" animBg="1"/>
      <p:bldP spid="48338" grpId="1" animBg="1"/>
      <p:bldP spid="48339" grpId="0" animBg="1"/>
      <p:bldP spid="48339" grpId="1" animBg="1"/>
      <p:bldP spid="48340" grpId="0" animBg="1"/>
      <p:bldP spid="48340" grpId="1" animBg="1"/>
      <p:bldP spid="48341" grpId="0" animBg="1"/>
      <p:bldP spid="4834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244" name="Group 6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0179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50180" name="Group 4"/>
              <p:cNvGrpSpPr>
                <a:grpSpLocks/>
              </p:cNvGrpSpPr>
              <p:nvPr/>
            </p:nvGrpSpPr>
            <p:grpSpPr bwMode="auto">
              <a:xfrm>
                <a:off x="672" y="0"/>
                <a:ext cx="5088" cy="4320"/>
                <a:chOff x="672" y="0"/>
                <a:chExt cx="5088" cy="4320"/>
              </a:xfrm>
            </p:grpSpPr>
            <p:sp>
              <p:nvSpPr>
                <p:cNvPr id="50181" name="Rectangle 5"/>
                <p:cNvSpPr>
                  <a:spLocks noChangeArrowheads="1"/>
                </p:cNvSpPr>
                <p:nvPr/>
              </p:nvSpPr>
              <p:spPr bwMode="auto">
                <a:xfrm>
                  <a:off x="672" y="0"/>
                  <a:ext cx="5088" cy="4320"/>
                </a:xfrm>
                <a:prstGeom prst="rect">
                  <a:avLst/>
                </a:prstGeom>
                <a:solidFill>
                  <a:srgbClr val="336600"/>
                </a:solidFill>
                <a:ln w="76200">
                  <a:solidFill>
                    <a:srgbClr val="FFFF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1800" i="1">
                    <a:latin typeface="Calibri" pitchFamily="34" charset="0"/>
                  </a:endParaRPr>
                </a:p>
              </p:txBody>
            </p:sp>
            <p:sp>
              <p:nvSpPr>
                <p:cNvPr id="50182" name="Rectangle 6"/>
                <p:cNvSpPr>
                  <a:spLocks noChangeArrowheads="1"/>
                </p:cNvSpPr>
                <p:nvPr/>
              </p:nvSpPr>
              <p:spPr bwMode="auto">
                <a:xfrm>
                  <a:off x="3120" y="2352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183" name="Rectangle 7"/>
                <p:cNvSpPr>
                  <a:spLocks noChangeArrowheads="1"/>
                </p:cNvSpPr>
                <p:nvPr/>
              </p:nvSpPr>
              <p:spPr bwMode="auto">
                <a:xfrm>
                  <a:off x="3120" y="1008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184" name="Rectangle 8"/>
                <p:cNvSpPr>
                  <a:spLocks noChangeArrowheads="1"/>
                </p:cNvSpPr>
                <p:nvPr/>
              </p:nvSpPr>
              <p:spPr bwMode="auto">
                <a:xfrm>
                  <a:off x="3120" y="1680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185" name="Rectangle 9"/>
                <p:cNvSpPr>
                  <a:spLocks noChangeArrowheads="1"/>
                </p:cNvSpPr>
                <p:nvPr/>
              </p:nvSpPr>
              <p:spPr bwMode="auto">
                <a:xfrm>
                  <a:off x="3792" y="2352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186" name="Rectangle 10"/>
                <p:cNvSpPr>
                  <a:spLocks noChangeArrowheads="1"/>
                </p:cNvSpPr>
                <p:nvPr/>
              </p:nvSpPr>
              <p:spPr bwMode="auto">
                <a:xfrm>
                  <a:off x="3792" y="1680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187" name="Rectangle 11"/>
                <p:cNvSpPr>
                  <a:spLocks noChangeArrowheads="1"/>
                </p:cNvSpPr>
                <p:nvPr/>
              </p:nvSpPr>
              <p:spPr bwMode="auto">
                <a:xfrm>
                  <a:off x="3792" y="1008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188" name="Rectangle 12"/>
                <p:cNvSpPr>
                  <a:spLocks noChangeArrowheads="1"/>
                </p:cNvSpPr>
                <p:nvPr/>
              </p:nvSpPr>
              <p:spPr bwMode="auto">
                <a:xfrm>
                  <a:off x="1776" y="2352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189" name="Rectangle 13"/>
                <p:cNvSpPr>
                  <a:spLocks noChangeArrowheads="1"/>
                </p:cNvSpPr>
                <p:nvPr/>
              </p:nvSpPr>
              <p:spPr bwMode="auto">
                <a:xfrm>
                  <a:off x="1776" y="1008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190" name="Rectangle 14"/>
                <p:cNvSpPr>
                  <a:spLocks noChangeArrowheads="1"/>
                </p:cNvSpPr>
                <p:nvPr/>
              </p:nvSpPr>
              <p:spPr bwMode="auto">
                <a:xfrm>
                  <a:off x="1776" y="1680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191" name="Rectangle 15"/>
                <p:cNvSpPr>
                  <a:spLocks noChangeArrowheads="1"/>
                </p:cNvSpPr>
                <p:nvPr/>
              </p:nvSpPr>
              <p:spPr bwMode="auto">
                <a:xfrm>
                  <a:off x="2448" y="2352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192" name="Rectangle 16"/>
                <p:cNvSpPr>
                  <a:spLocks noChangeArrowheads="1"/>
                </p:cNvSpPr>
                <p:nvPr/>
              </p:nvSpPr>
              <p:spPr bwMode="auto">
                <a:xfrm>
                  <a:off x="2448" y="1680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193" name="Rectangle 17"/>
                <p:cNvSpPr>
                  <a:spLocks noChangeArrowheads="1"/>
                </p:cNvSpPr>
                <p:nvPr/>
              </p:nvSpPr>
              <p:spPr bwMode="auto">
                <a:xfrm>
                  <a:off x="2448" y="1008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194" name="Rectangle 18"/>
                <p:cNvSpPr>
                  <a:spLocks noChangeArrowheads="1"/>
                </p:cNvSpPr>
                <p:nvPr/>
              </p:nvSpPr>
              <p:spPr bwMode="auto">
                <a:xfrm>
                  <a:off x="3120" y="3024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195" name="Rectangle 19"/>
                <p:cNvSpPr>
                  <a:spLocks noChangeArrowheads="1"/>
                </p:cNvSpPr>
                <p:nvPr/>
              </p:nvSpPr>
              <p:spPr bwMode="auto">
                <a:xfrm>
                  <a:off x="2448" y="3024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196" name="Rectangle 20"/>
                <p:cNvSpPr>
                  <a:spLocks noChangeArrowheads="1"/>
                </p:cNvSpPr>
                <p:nvPr/>
              </p:nvSpPr>
              <p:spPr bwMode="auto">
                <a:xfrm>
                  <a:off x="3792" y="3024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197" name="Rectangle 21"/>
                <p:cNvSpPr>
                  <a:spLocks noChangeArrowheads="1"/>
                </p:cNvSpPr>
                <p:nvPr/>
              </p:nvSpPr>
              <p:spPr bwMode="auto">
                <a:xfrm>
                  <a:off x="1776" y="3024"/>
                  <a:ext cx="680" cy="680"/>
                </a:xfrm>
                <a:prstGeom prst="rect">
                  <a:avLst/>
                </a:prstGeom>
                <a:noFill/>
                <a:ln w="3175">
                  <a:solidFill>
                    <a:srgbClr val="F8F8F8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0198" name="Line 22"/>
                <p:cNvSpPr>
                  <a:spLocks noChangeShapeType="1"/>
                </p:cNvSpPr>
                <p:nvPr/>
              </p:nvSpPr>
              <p:spPr bwMode="auto">
                <a:xfrm>
                  <a:off x="1488" y="2352"/>
                  <a:ext cx="3936" cy="1"/>
                </a:xfrm>
                <a:prstGeom prst="line">
                  <a:avLst/>
                </a:prstGeom>
                <a:noFill/>
                <a:ln w="57150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0199" name="Line 23"/>
                <p:cNvSpPr>
                  <a:spLocks noChangeShapeType="1"/>
                </p:cNvSpPr>
                <p:nvPr/>
              </p:nvSpPr>
              <p:spPr bwMode="auto">
                <a:xfrm flipH="1" flipV="1">
                  <a:off x="3120" y="480"/>
                  <a:ext cx="0" cy="3600"/>
                </a:xfrm>
                <a:prstGeom prst="line">
                  <a:avLst/>
                </a:prstGeom>
                <a:noFill/>
                <a:ln w="57150">
                  <a:solidFill>
                    <a:srgbClr val="FFFF00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0200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184" y="2544"/>
                  <a:ext cx="288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000" b="1" i="1">
                      <a:solidFill>
                        <a:srgbClr val="FBFBFB"/>
                      </a:solidFill>
                      <a:latin typeface="Calibri" pitchFamily="34" charset="0"/>
                    </a:rPr>
                    <a:t>Х</a:t>
                  </a:r>
                </a:p>
              </p:txBody>
            </p:sp>
            <p:sp>
              <p:nvSpPr>
                <p:cNvPr id="50201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784" y="432"/>
                  <a:ext cx="288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400" b="1" i="1">
                      <a:solidFill>
                        <a:srgbClr val="F8F8F8"/>
                      </a:solidFill>
                      <a:latin typeface="Calibri" pitchFamily="34" charset="0"/>
                    </a:rPr>
                    <a:t>у</a:t>
                  </a:r>
                </a:p>
              </p:txBody>
            </p:sp>
            <p:sp>
              <p:nvSpPr>
                <p:cNvPr id="50202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120" y="3696"/>
                  <a:ext cx="288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400" b="1" i="1">
                      <a:solidFill>
                        <a:srgbClr val="FFFF00"/>
                      </a:solidFill>
                      <a:latin typeface="Calibri" pitchFamily="34" charset="0"/>
                    </a:rPr>
                    <a:t>-1</a:t>
                  </a:r>
                </a:p>
              </p:txBody>
            </p:sp>
            <p:sp>
              <p:nvSpPr>
                <p:cNvPr id="50203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120" y="768"/>
                  <a:ext cx="288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400" b="1" i="1">
                      <a:solidFill>
                        <a:srgbClr val="FFFF00"/>
                      </a:solidFill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50204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464" y="2064"/>
                  <a:ext cx="288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400" b="1" i="1">
                      <a:solidFill>
                        <a:srgbClr val="FFFF00"/>
                      </a:solidFill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50205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1488" y="2352"/>
                  <a:ext cx="288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400" b="1" i="1">
                      <a:solidFill>
                        <a:srgbClr val="FFFF00"/>
                      </a:solidFill>
                      <a:latin typeface="Calibri" pitchFamily="34" charset="0"/>
                    </a:rPr>
                    <a:t>-1</a:t>
                  </a:r>
                </a:p>
              </p:txBody>
            </p:sp>
            <p:sp>
              <p:nvSpPr>
                <p:cNvPr id="50206" name="Oval 30"/>
                <p:cNvSpPr>
                  <a:spLocks noChangeArrowheads="1"/>
                </p:cNvSpPr>
                <p:nvPr/>
              </p:nvSpPr>
              <p:spPr bwMode="auto">
                <a:xfrm>
                  <a:off x="1776" y="1008"/>
                  <a:ext cx="2688" cy="2688"/>
                </a:xfrm>
                <a:prstGeom prst="ellipse">
                  <a:avLst/>
                </a:prstGeom>
                <a:noFill/>
                <a:ln w="76200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pic>
            <p:nvPicPr>
              <p:cNvPr id="50207" name="Picture 31" descr="SCRIBEC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0" y="2976"/>
                <a:ext cx="919" cy="13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50208" name="Rectangle 32"/>
            <p:cNvSpPr>
              <a:spLocks noChangeArrowheads="1"/>
            </p:cNvSpPr>
            <p:nvPr/>
          </p:nvSpPr>
          <p:spPr bwMode="auto">
            <a:xfrm>
              <a:off x="0" y="1661"/>
              <a:ext cx="1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 sz="1800" i="1">
                <a:latin typeface="Calibri" pitchFamily="34" charset="0"/>
              </a:endParaRPr>
            </a:p>
          </p:txBody>
        </p:sp>
        <p:sp>
          <p:nvSpPr>
            <p:cNvPr id="50209" name="Oval 33"/>
            <p:cNvSpPr>
              <a:spLocks noChangeArrowheads="1"/>
            </p:cNvSpPr>
            <p:nvPr/>
          </p:nvSpPr>
          <p:spPr bwMode="auto">
            <a:xfrm>
              <a:off x="4224" y="163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10" name="Text Box 34"/>
            <p:cNvSpPr txBox="1">
              <a:spLocks noChangeArrowheads="1"/>
            </p:cNvSpPr>
            <p:nvPr/>
          </p:nvSpPr>
          <p:spPr bwMode="auto">
            <a:xfrm>
              <a:off x="4176" y="1344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</a:rPr>
                <a:t>А</a:t>
              </a:r>
              <a:endParaRPr lang="en-US" sz="2400" b="1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11" name="Oval 35"/>
            <p:cNvSpPr>
              <a:spLocks noChangeArrowheads="1"/>
            </p:cNvSpPr>
            <p:nvPr/>
          </p:nvSpPr>
          <p:spPr bwMode="auto">
            <a:xfrm>
              <a:off x="3744" y="115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12" name="Oval 36"/>
            <p:cNvSpPr>
              <a:spLocks noChangeArrowheads="1"/>
            </p:cNvSpPr>
            <p:nvPr/>
          </p:nvSpPr>
          <p:spPr bwMode="auto">
            <a:xfrm>
              <a:off x="3072" y="91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13" name="Text Box 37"/>
            <p:cNvSpPr txBox="1">
              <a:spLocks noChangeArrowheads="1"/>
            </p:cNvSpPr>
            <p:nvPr/>
          </p:nvSpPr>
          <p:spPr bwMode="auto">
            <a:xfrm>
              <a:off x="2832" y="624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D</a:t>
              </a:r>
            </a:p>
          </p:txBody>
        </p:sp>
        <p:sp>
          <p:nvSpPr>
            <p:cNvPr id="50214" name="Oval 38"/>
            <p:cNvSpPr>
              <a:spLocks noChangeArrowheads="1"/>
            </p:cNvSpPr>
            <p:nvPr/>
          </p:nvSpPr>
          <p:spPr bwMode="auto">
            <a:xfrm>
              <a:off x="4416" y="2256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15" name="Text Box 39"/>
            <p:cNvSpPr txBox="1">
              <a:spLocks noChangeArrowheads="1"/>
            </p:cNvSpPr>
            <p:nvPr/>
          </p:nvSpPr>
          <p:spPr bwMode="auto">
            <a:xfrm>
              <a:off x="4464" y="2352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</a:rPr>
                <a:t>0</a:t>
              </a:r>
              <a:endParaRPr lang="en-US" sz="2400" b="1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16" name="Oval 40"/>
            <p:cNvSpPr>
              <a:spLocks noChangeArrowheads="1"/>
            </p:cNvSpPr>
            <p:nvPr/>
          </p:nvSpPr>
          <p:spPr bwMode="auto">
            <a:xfrm>
              <a:off x="1728" y="230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17" name="Text Box 41"/>
            <p:cNvSpPr txBox="1">
              <a:spLocks noChangeArrowheads="1"/>
            </p:cNvSpPr>
            <p:nvPr/>
          </p:nvSpPr>
          <p:spPr bwMode="auto">
            <a:xfrm>
              <a:off x="1536" y="2112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2400" b="1" i="1">
                  <a:solidFill>
                    <a:srgbClr val="FF3300"/>
                  </a:solidFill>
                  <a:latin typeface="Calibri" pitchFamily="34" charset="0"/>
                </a:rPr>
                <a:t>π</a:t>
              </a:r>
              <a:endParaRPr lang="en-US" sz="2400" b="1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18" name="Oval 42"/>
            <p:cNvSpPr>
              <a:spLocks noChangeArrowheads="1"/>
            </p:cNvSpPr>
            <p:nvPr/>
          </p:nvSpPr>
          <p:spPr bwMode="auto">
            <a:xfrm>
              <a:off x="3072" y="3648"/>
              <a:ext cx="113" cy="113"/>
            </a:xfrm>
            <a:prstGeom prst="ellipse">
              <a:avLst/>
            </a:prstGeom>
            <a:solidFill>
              <a:srgbClr val="66FFFF"/>
            </a:solidFill>
            <a:ln w="9525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20" name="Oval 44"/>
            <p:cNvSpPr>
              <a:spLocks noChangeArrowheads="1"/>
            </p:cNvSpPr>
            <p:nvPr/>
          </p:nvSpPr>
          <p:spPr bwMode="auto">
            <a:xfrm>
              <a:off x="3984" y="134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21" name="Text Box 45"/>
            <p:cNvSpPr txBox="1">
              <a:spLocks noChangeArrowheads="1"/>
            </p:cNvSpPr>
            <p:nvPr/>
          </p:nvSpPr>
          <p:spPr bwMode="auto">
            <a:xfrm>
              <a:off x="4032" y="1056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</a:rPr>
                <a:t>В</a:t>
              </a:r>
              <a:endParaRPr lang="en-US" sz="2800" b="1" i="1">
                <a:solidFill>
                  <a:srgbClr val="FF3300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0222" name="Text Box 46"/>
            <p:cNvSpPr txBox="1">
              <a:spLocks noChangeArrowheads="1"/>
            </p:cNvSpPr>
            <p:nvPr/>
          </p:nvSpPr>
          <p:spPr bwMode="auto">
            <a:xfrm>
              <a:off x="2400" y="1152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E</a:t>
              </a:r>
              <a:endParaRPr lang="ru-RU" sz="2400" b="1" i="1">
                <a:solidFill>
                  <a:srgbClr val="FF3300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0223" name="Text Box 47"/>
            <p:cNvSpPr txBox="1">
              <a:spLocks noChangeArrowheads="1"/>
            </p:cNvSpPr>
            <p:nvPr/>
          </p:nvSpPr>
          <p:spPr bwMode="auto">
            <a:xfrm>
              <a:off x="3504" y="1200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С</a:t>
              </a:r>
              <a:endParaRPr lang="en-US" sz="2400" b="1" i="1">
                <a:solidFill>
                  <a:srgbClr val="FF3300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0224" name="Oval 48"/>
            <p:cNvSpPr>
              <a:spLocks noChangeArrowheads="1"/>
            </p:cNvSpPr>
            <p:nvPr/>
          </p:nvSpPr>
          <p:spPr bwMode="auto">
            <a:xfrm>
              <a:off x="2400" y="115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25" name="Oval 49"/>
            <p:cNvSpPr>
              <a:spLocks noChangeArrowheads="1"/>
            </p:cNvSpPr>
            <p:nvPr/>
          </p:nvSpPr>
          <p:spPr bwMode="auto">
            <a:xfrm>
              <a:off x="1920" y="163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26" name="Oval 50"/>
            <p:cNvSpPr>
              <a:spLocks noChangeArrowheads="1"/>
            </p:cNvSpPr>
            <p:nvPr/>
          </p:nvSpPr>
          <p:spPr bwMode="auto">
            <a:xfrm>
              <a:off x="2112" y="134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27" name="Text Box 51"/>
            <p:cNvSpPr txBox="1">
              <a:spLocks noChangeArrowheads="1"/>
            </p:cNvSpPr>
            <p:nvPr/>
          </p:nvSpPr>
          <p:spPr bwMode="auto">
            <a:xfrm>
              <a:off x="1728" y="1104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F</a:t>
              </a:r>
              <a:endParaRPr lang="ru-RU" sz="2400" b="1" i="1">
                <a:solidFill>
                  <a:srgbClr val="FF3300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0228" name="Text Box 52"/>
            <p:cNvSpPr txBox="1">
              <a:spLocks noChangeArrowheads="1"/>
            </p:cNvSpPr>
            <p:nvPr/>
          </p:nvSpPr>
          <p:spPr bwMode="auto">
            <a:xfrm>
              <a:off x="1440" y="1488"/>
              <a:ext cx="5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 i="1">
                  <a:solidFill>
                    <a:srgbClr val="FF3300"/>
                  </a:solidFill>
                  <a:latin typeface="Calibri" pitchFamily="34" charset="0"/>
                  <a:cs typeface="Arial" charset="0"/>
                </a:rPr>
                <a:t>G</a:t>
              </a:r>
              <a:endParaRPr lang="ru-RU" sz="2400" b="1" i="1">
                <a:solidFill>
                  <a:srgbClr val="FF3300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0229" name="Oval 53"/>
            <p:cNvSpPr>
              <a:spLocks noChangeArrowheads="1"/>
            </p:cNvSpPr>
            <p:nvPr/>
          </p:nvSpPr>
          <p:spPr bwMode="auto">
            <a:xfrm>
              <a:off x="4032" y="3264"/>
              <a:ext cx="113" cy="113"/>
            </a:xfrm>
            <a:prstGeom prst="ellipse">
              <a:avLst/>
            </a:prstGeom>
            <a:solidFill>
              <a:srgbClr val="66FFFF"/>
            </a:solidFill>
            <a:ln w="9525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30" name="Oval 54"/>
            <p:cNvSpPr>
              <a:spLocks noChangeArrowheads="1"/>
            </p:cNvSpPr>
            <p:nvPr/>
          </p:nvSpPr>
          <p:spPr bwMode="auto">
            <a:xfrm>
              <a:off x="4224" y="2976"/>
              <a:ext cx="113" cy="113"/>
            </a:xfrm>
            <a:prstGeom prst="ellipse">
              <a:avLst/>
            </a:prstGeom>
            <a:solidFill>
              <a:srgbClr val="66FFFF"/>
            </a:solidFill>
            <a:ln w="9525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31" name="Oval 55"/>
            <p:cNvSpPr>
              <a:spLocks noChangeArrowheads="1"/>
            </p:cNvSpPr>
            <p:nvPr/>
          </p:nvSpPr>
          <p:spPr bwMode="auto">
            <a:xfrm>
              <a:off x="3744" y="3456"/>
              <a:ext cx="113" cy="113"/>
            </a:xfrm>
            <a:prstGeom prst="ellipse">
              <a:avLst/>
            </a:prstGeom>
            <a:solidFill>
              <a:srgbClr val="66FFFF"/>
            </a:solidFill>
            <a:ln w="9525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32" name="Oval 56"/>
            <p:cNvSpPr>
              <a:spLocks noChangeArrowheads="1"/>
            </p:cNvSpPr>
            <p:nvPr/>
          </p:nvSpPr>
          <p:spPr bwMode="auto">
            <a:xfrm>
              <a:off x="1920" y="2976"/>
              <a:ext cx="113" cy="113"/>
            </a:xfrm>
            <a:prstGeom prst="ellipse">
              <a:avLst/>
            </a:prstGeom>
            <a:solidFill>
              <a:srgbClr val="66FFFF"/>
            </a:solidFill>
            <a:ln w="9525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33" name="Oval 57"/>
            <p:cNvSpPr>
              <a:spLocks noChangeArrowheads="1"/>
            </p:cNvSpPr>
            <p:nvPr/>
          </p:nvSpPr>
          <p:spPr bwMode="auto">
            <a:xfrm>
              <a:off x="2160" y="3264"/>
              <a:ext cx="113" cy="113"/>
            </a:xfrm>
            <a:prstGeom prst="ellipse">
              <a:avLst/>
            </a:prstGeom>
            <a:solidFill>
              <a:srgbClr val="66FFFF"/>
            </a:solidFill>
            <a:ln w="9525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34" name="Oval 58"/>
            <p:cNvSpPr>
              <a:spLocks noChangeArrowheads="1"/>
            </p:cNvSpPr>
            <p:nvPr/>
          </p:nvSpPr>
          <p:spPr bwMode="auto">
            <a:xfrm>
              <a:off x="2400" y="3456"/>
              <a:ext cx="113" cy="113"/>
            </a:xfrm>
            <a:prstGeom prst="ellipse">
              <a:avLst/>
            </a:prstGeom>
            <a:solidFill>
              <a:srgbClr val="66FFFF"/>
            </a:solidFill>
            <a:ln w="9525">
              <a:solidFill>
                <a:srgbClr val="66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 i="1">
                <a:solidFill>
                  <a:srgbClr val="FF3300"/>
                </a:solidFill>
                <a:latin typeface="Calibri" pitchFamily="34" charset="0"/>
              </a:endParaRPr>
            </a:p>
          </p:txBody>
        </p:sp>
        <p:sp>
          <p:nvSpPr>
            <p:cNvPr id="50235" name="Text Box 59"/>
            <p:cNvSpPr txBox="1">
              <a:spLocks noChangeArrowheads="1"/>
            </p:cNvSpPr>
            <p:nvPr/>
          </p:nvSpPr>
          <p:spPr bwMode="auto">
            <a:xfrm>
              <a:off x="4080" y="2736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i="1">
                  <a:solidFill>
                    <a:srgbClr val="66FFFF"/>
                  </a:solidFill>
                  <a:latin typeface="Calibri" pitchFamily="34" charset="0"/>
                </a:rPr>
                <a:t>K</a:t>
              </a:r>
            </a:p>
          </p:txBody>
        </p:sp>
        <p:sp>
          <p:nvSpPr>
            <p:cNvPr id="50236" name="Text Box 60"/>
            <p:cNvSpPr txBox="1">
              <a:spLocks noChangeArrowheads="1"/>
            </p:cNvSpPr>
            <p:nvPr/>
          </p:nvSpPr>
          <p:spPr bwMode="auto">
            <a:xfrm>
              <a:off x="4032" y="3312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i="1">
                  <a:solidFill>
                    <a:srgbClr val="66FFFF"/>
                  </a:solidFill>
                  <a:latin typeface="Calibri" pitchFamily="34" charset="0"/>
                </a:rPr>
                <a:t>M</a:t>
              </a:r>
            </a:p>
          </p:txBody>
        </p:sp>
        <p:sp>
          <p:nvSpPr>
            <p:cNvPr id="50237" name="Text Box 61"/>
            <p:cNvSpPr txBox="1">
              <a:spLocks noChangeArrowheads="1"/>
            </p:cNvSpPr>
            <p:nvPr/>
          </p:nvSpPr>
          <p:spPr bwMode="auto">
            <a:xfrm>
              <a:off x="3648" y="3600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i="1">
                  <a:solidFill>
                    <a:srgbClr val="66FFFF"/>
                  </a:solidFill>
                  <a:latin typeface="Calibri" pitchFamily="34" charset="0"/>
                </a:rPr>
                <a:t>L</a:t>
              </a:r>
            </a:p>
          </p:txBody>
        </p:sp>
        <p:sp>
          <p:nvSpPr>
            <p:cNvPr id="50238" name="Text Box 62"/>
            <p:cNvSpPr txBox="1">
              <a:spLocks noChangeArrowheads="1"/>
            </p:cNvSpPr>
            <p:nvPr/>
          </p:nvSpPr>
          <p:spPr bwMode="auto">
            <a:xfrm>
              <a:off x="2688" y="3696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 i="1">
                  <a:solidFill>
                    <a:srgbClr val="66FFFF"/>
                  </a:solidFill>
                  <a:latin typeface="Calibri" pitchFamily="34" charset="0"/>
                </a:rPr>
                <a:t>S </a:t>
              </a:r>
            </a:p>
          </p:txBody>
        </p:sp>
        <p:sp>
          <p:nvSpPr>
            <p:cNvPr id="50239" name="Text Box 63"/>
            <p:cNvSpPr txBox="1">
              <a:spLocks noChangeArrowheads="1"/>
            </p:cNvSpPr>
            <p:nvPr/>
          </p:nvSpPr>
          <p:spPr bwMode="auto">
            <a:xfrm>
              <a:off x="1680" y="2736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 i="1">
                  <a:solidFill>
                    <a:srgbClr val="66FFFF"/>
                  </a:solidFill>
                  <a:latin typeface="Calibri" pitchFamily="34" charset="0"/>
                </a:rPr>
                <a:t>H</a:t>
              </a:r>
            </a:p>
          </p:txBody>
        </p:sp>
        <p:sp>
          <p:nvSpPr>
            <p:cNvPr id="50240" name="Text Box 64"/>
            <p:cNvSpPr txBox="1">
              <a:spLocks noChangeArrowheads="1"/>
            </p:cNvSpPr>
            <p:nvPr/>
          </p:nvSpPr>
          <p:spPr bwMode="auto">
            <a:xfrm>
              <a:off x="1680" y="3216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 i="1">
                  <a:solidFill>
                    <a:srgbClr val="66FFFF"/>
                  </a:solidFill>
                  <a:latin typeface="Calibri" pitchFamily="34" charset="0"/>
                </a:rPr>
                <a:t>R</a:t>
              </a:r>
            </a:p>
          </p:txBody>
        </p:sp>
        <p:sp>
          <p:nvSpPr>
            <p:cNvPr id="50241" name="Text Box 65"/>
            <p:cNvSpPr txBox="1">
              <a:spLocks noChangeArrowheads="1"/>
            </p:cNvSpPr>
            <p:nvPr/>
          </p:nvSpPr>
          <p:spPr bwMode="auto">
            <a:xfrm>
              <a:off x="1920" y="3504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 i="1">
                  <a:solidFill>
                    <a:srgbClr val="66FFFF"/>
                  </a:solidFill>
                  <a:latin typeface="Calibri" pitchFamily="34" charset="0"/>
                </a:rPr>
                <a:t>N</a:t>
              </a:r>
            </a:p>
          </p:txBody>
        </p:sp>
      </p:grpSp>
      <p:sp>
        <p:nvSpPr>
          <p:cNvPr id="50247" name="Line 71"/>
          <p:cNvSpPr>
            <a:spLocks noChangeShapeType="1"/>
          </p:cNvSpPr>
          <p:nvPr/>
        </p:nvSpPr>
        <p:spPr bwMode="auto">
          <a:xfrm>
            <a:off x="1524000" y="1600200"/>
            <a:ext cx="7391400" cy="0"/>
          </a:xfrm>
          <a:prstGeom prst="line">
            <a:avLst/>
          </a:prstGeom>
          <a:noFill/>
          <a:ln w="571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0248" name="Line 72"/>
          <p:cNvSpPr>
            <a:spLocks noChangeShapeType="1"/>
          </p:cNvSpPr>
          <p:nvPr/>
        </p:nvSpPr>
        <p:spPr bwMode="auto">
          <a:xfrm flipV="1">
            <a:off x="7086600" y="228600"/>
            <a:ext cx="0" cy="6324600"/>
          </a:xfrm>
          <a:prstGeom prst="line">
            <a:avLst/>
          </a:prstGeom>
          <a:noFill/>
          <a:ln w="57150">
            <a:solidFill>
              <a:srgbClr val="00FF99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0249" name="AutoShape 73"/>
          <p:cNvSpPr>
            <a:spLocks noChangeAspect="1" noChangeArrowheads="1"/>
          </p:cNvSpPr>
          <p:nvPr/>
        </p:nvSpPr>
        <p:spPr bwMode="auto">
          <a:xfrm>
            <a:off x="4876800" y="5791200"/>
            <a:ext cx="179388" cy="179388"/>
          </a:xfrm>
          <a:custGeom>
            <a:avLst/>
            <a:gdLst>
              <a:gd name="G0" fmla="+- 5352 0 0"/>
              <a:gd name="G1" fmla="+- 21600 0 5352"/>
              <a:gd name="G2" fmla="+- 21600 0 535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352" y="10800"/>
                </a:moveTo>
                <a:cubicBezTo>
                  <a:pt x="5352" y="13809"/>
                  <a:pt x="7791" y="16248"/>
                  <a:pt x="10800" y="16248"/>
                </a:cubicBezTo>
                <a:cubicBezTo>
                  <a:pt x="13809" y="16248"/>
                  <a:pt x="16248" y="13809"/>
                  <a:pt x="16248" y="10800"/>
                </a:cubicBezTo>
                <a:cubicBezTo>
                  <a:pt x="16248" y="7791"/>
                  <a:pt x="13809" y="5352"/>
                  <a:pt x="10800" y="5352"/>
                </a:cubicBezTo>
                <a:cubicBezTo>
                  <a:pt x="7791" y="5352"/>
                  <a:pt x="5352" y="7791"/>
                  <a:pt x="5352" y="10800"/>
                </a:cubicBezTo>
                <a:close/>
              </a:path>
            </a:pathLst>
          </a:custGeom>
          <a:solidFill>
            <a:srgbClr val="00FF99"/>
          </a:solidFill>
          <a:ln w="9525">
            <a:solidFill>
              <a:srgbClr val="33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0250" name="AutoShape 74"/>
          <p:cNvSpPr>
            <a:spLocks noChangeAspect="1" noChangeArrowheads="1"/>
          </p:cNvSpPr>
          <p:nvPr/>
        </p:nvSpPr>
        <p:spPr bwMode="auto">
          <a:xfrm>
            <a:off x="4876800" y="1447800"/>
            <a:ext cx="179388" cy="179388"/>
          </a:xfrm>
          <a:custGeom>
            <a:avLst/>
            <a:gdLst>
              <a:gd name="G0" fmla="+- 6117 0 0"/>
              <a:gd name="G1" fmla="+- 21600 0 6117"/>
              <a:gd name="G2" fmla="+- 21600 0 6117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6117" y="10800"/>
                </a:moveTo>
                <a:cubicBezTo>
                  <a:pt x="6117" y="13386"/>
                  <a:pt x="8214" y="15483"/>
                  <a:pt x="10800" y="15483"/>
                </a:cubicBezTo>
                <a:cubicBezTo>
                  <a:pt x="13386" y="15483"/>
                  <a:pt x="15483" y="13386"/>
                  <a:pt x="15483" y="10800"/>
                </a:cubicBezTo>
                <a:cubicBezTo>
                  <a:pt x="15483" y="8214"/>
                  <a:pt x="13386" y="6117"/>
                  <a:pt x="10800" y="6117"/>
                </a:cubicBezTo>
                <a:cubicBezTo>
                  <a:pt x="8214" y="6117"/>
                  <a:pt x="6117" y="8214"/>
                  <a:pt x="6117" y="10800"/>
                </a:cubicBezTo>
                <a:close/>
              </a:path>
            </a:pathLst>
          </a:custGeom>
          <a:solidFill>
            <a:srgbClr val="00FF99"/>
          </a:solidFill>
          <a:ln w="9525">
            <a:solidFill>
              <a:srgbClr val="33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0251" name="AutoShape 75"/>
          <p:cNvSpPr>
            <a:spLocks noChangeAspect="1" noChangeArrowheads="1"/>
          </p:cNvSpPr>
          <p:nvPr/>
        </p:nvSpPr>
        <p:spPr bwMode="auto">
          <a:xfrm>
            <a:off x="7010400" y="3581400"/>
            <a:ext cx="179388" cy="179388"/>
          </a:xfrm>
          <a:custGeom>
            <a:avLst/>
            <a:gdLst>
              <a:gd name="G0" fmla="+- 5543 0 0"/>
              <a:gd name="G1" fmla="+- 21600 0 5543"/>
              <a:gd name="G2" fmla="+- 21600 0 5543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543" y="10800"/>
                </a:moveTo>
                <a:cubicBezTo>
                  <a:pt x="5543" y="13703"/>
                  <a:pt x="7897" y="16057"/>
                  <a:pt x="10800" y="16057"/>
                </a:cubicBezTo>
                <a:cubicBezTo>
                  <a:pt x="13703" y="16057"/>
                  <a:pt x="16057" y="13703"/>
                  <a:pt x="16057" y="10800"/>
                </a:cubicBezTo>
                <a:cubicBezTo>
                  <a:pt x="16057" y="7897"/>
                  <a:pt x="13703" y="5543"/>
                  <a:pt x="10800" y="5543"/>
                </a:cubicBezTo>
                <a:cubicBezTo>
                  <a:pt x="7897" y="5543"/>
                  <a:pt x="5543" y="7897"/>
                  <a:pt x="5543" y="10800"/>
                </a:cubicBezTo>
                <a:close/>
              </a:path>
            </a:pathLst>
          </a:custGeom>
          <a:solidFill>
            <a:srgbClr val="00CCFF"/>
          </a:soli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0252" name="AutoShape 76"/>
          <p:cNvSpPr>
            <a:spLocks noChangeAspect="1" noChangeArrowheads="1"/>
          </p:cNvSpPr>
          <p:nvPr/>
        </p:nvSpPr>
        <p:spPr bwMode="auto">
          <a:xfrm>
            <a:off x="2733675" y="3657600"/>
            <a:ext cx="179388" cy="179388"/>
          </a:xfrm>
          <a:custGeom>
            <a:avLst/>
            <a:gdLst>
              <a:gd name="G0" fmla="+- 4970 0 0"/>
              <a:gd name="G1" fmla="+- 21600 0 4970"/>
              <a:gd name="G2" fmla="+- 21600 0 497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4970" y="10800"/>
                </a:moveTo>
                <a:cubicBezTo>
                  <a:pt x="4970" y="14020"/>
                  <a:pt x="7580" y="16630"/>
                  <a:pt x="10800" y="16630"/>
                </a:cubicBezTo>
                <a:cubicBezTo>
                  <a:pt x="14020" y="16630"/>
                  <a:pt x="16630" y="14020"/>
                  <a:pt x="16630" y="10800"/>
                </a:cubicBezTo>
                <a:cubicBezTo>
                  <a:pt x="16630" y="7580"/>
                  <a:pt x="14020" y="4970"/>
                  <a:pt x="10800" y="4970"/>
                </a:cubicBezTo>
                <a:cubicBezTo>
                  <a:pt x="7580" y="4970"/>
                  <a:pt x="4970" y="7580"/>
                  <a:pt x="4970" y="10800"/>
                </a:cubicBezTo>
                <a:close/>
              </a:path>
            </a:pathLst>
          </a:custGeom>
          <a:solidFill>
            <a:srgbClr val="00CCFF"/>
          </a:soli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47" grpId="0" animBg="1"/>
      <p:bldP spid="50248" grpId="0" animBg="1"/>
      <p:bldP spid="50248" grpId="1" animBg="1"/>
      <p:bldP spid="50249" grpId="0" animBg="1"/>
      <p:bldP spid="50249" grpId="1" animBg="1"/>
      <p:bldP spid="50250" grpId="0" animBg="1"/>
      <p:bldP spid="50250" grpId="1" animBg="1"/>
      <p:bldP spid="50251" grpId="0" animBg="1"/>
      <p:bldP spid="5025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59" name="Rectangle 71"/>
          <p:cNvSpPr>
            <a:spLocks noChangeArrowheads="1"/>
          </p:cNvSpPr>
          <p:nvPr/>
        </p:nvSpPr>
        <p:spPr bwMode="auto">
          <a:xfrm>
            <a:off x="990600" y="0"/>
            <a:ext cx="8153400" cy="6858000"/>
          </a:xfrm>
          <a:prstGeom prst="rect">
            <a:avLst/>
          </a:prstGeom>
          <a:solidFill>
            <a:srgbClr val="FFFF00">
              <a:alpha val="46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3492" name="Rectangle 4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/>
          <a:lstStyle/>
          <a:p>
            <a:r>
              <a:rPr lang="ru-RU" sz="3600" b="1">
                <a:solidFill>
                  <a:srgbClr val="008000"/>
                </a:solidFill>
              </a:rPr>
              <a:t>Это интересно </a:t>
            </a:r>
            <a:r>
              <a:rPr lang="ru-RU" sz="3600" b="1">
                <a:solidFill>
                  <a:srgbClr val="008000"/>
                </a:solidFill>
                <a:sym typeface="Wingdings" pitchFamily="2" charset="2"/>
              </a:rPr>
              <a:t>!!!</a:t>
            </a:r>
            <a:endParaRPr lang="ru-RU" sz="3600" b="1">
              <a:solidFill>
                <a:srgbClr val="008000"/>
              </a:solidFill>
            </a:endParaRPr>
          </a:p>
        </p:txBody>
      </p:sp>
      <p:pic>
        <p:nvPicPr>
          <p:cNvPr id="63495" name="Picture 7" descr="т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6F6"/>
              </a:clrFrom>
              <a:clrTo>
                <a:srgbClr val="FCF6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1524000"/>
            <a:ext cx="5181600" cy="4454525"/>
          </a:xfrm>
          <a:prstGeom prst="rect">
            <a:avLst/>
          </a:prstGeom>
          <a:noFill/>
        </p:spPr>
      </p:pic>
      <p:pic>
        <p:nvPicPr>
          <p:cNvPr id="63525" name="Picture 37" descr="SCRIBEC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24400"/>
            <a:ext cx="145891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990600" y="0"/>
            <a:ext cx="8153400" cy="6858000"/>
          </a:xfrm>
          <a:prstGeom prst="rect">
            <a:avLst/>
          </a:prstGeom>
          <a:solidFill>
            <a:srgbClr val="FFFF00">
              <a:alpha val="35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4495800" y="276225"/>
            <a:ext cx="4419600" cy="2120900"/>
          </a:xfrm>
          <a:prstGeom prst="rect">
            <a:avLst/>
          </a:prstGeom>
          <a:solidFill>
            <a:srgbClr val="FFFF00"/>
          </a:solidFill>
          <a:ln w="57150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pPr algn="r">
              <a:lnSpc>
                <a:spcPct val="90000"/>
              </a:lnSpc>
            </a:pPr>
            <a:r>
              <a:rPr lang="ru-RU" sz="2400" b="1" i="1">
                <a:solidFill>
                  <a:srgbClr val="006600"/>
                </a:solidFill>
              </a:rPr>
              <a:t>Многое из математики                    не остается в памяти, но когда поймешь её, тогда легко при случае вспомнить забытое. </a:t>
            </a:r>
            <a:br>
              <a:rPr lang="ru-RU" sz="2400" b="1" i="1">
                <a:solidFill>
                  <a:srgbClr val="006600"/>
                </a:solidFill>
              </a:rPr>
            </a:br>
            <a:r>
              <a:rPr lang="ru-RU" sz="2400" b="1" i="1">
                <a:solidFill>
                  <a:srgbClr val="006600"/>
                </a:solidFill>
              </a:rPr>
              <a:t>М.В. Остроградский</a:t>
            </a:r>
          </a:p>
        </p:txBody>
      </p:sp>
      <p:pic>
        <p:nvPicPr>
          <p:cNvPr id="17415" name="Picture 7" descr="SCRIBEC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76400"/>
            <a:ext cx="35433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4267200" y="3608388"/>
            <a:ext cx="4648200" cy="2478087"/>
          </a:xfrm>
          <a:prstGeom prst="rect">
            <a:avLst/>
          </a:prstGeom>
          <a:solidFill>
            <a:srgbClr val="FFFF00"/>
          </a:solidFill>
          <a:ln w="57150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pPr algn="r">
              <a:lnSpc>
                <a:spcPct val="90000"/>
              </a:lnSpc>
            </a:pPr>
            <a:r>
              <a:rPr lang="ru-RU" sz="2400" b="1" i="1">
                <a:solidFill>
                  <a:srgbClr val="CC3300"/>
                </a:solidFill>
              </a:rPr>
              <a:t>Цель :</a:t>
            </a:r>
            <a:r>
              <a:rPr lang="ru-RU" sz="2400" b="1" i="1">
                <a:solidFill>
                  <a:srgbClr val="FF3300"/>
                </a:solidFill>
              </a:rPr>
              <a:t/>
            </a:r>
            <a:br>
              <a:rPr lang="ru-RU" sz="2400" b="1" i="1">
                <a:solidFill>
                  <a:srgbClr val="FF3300"/>
                </a:solidFill>
              </a:rPr>
            </a:br>
            <a:r>
              <a:rPr lang="ru-RU" sz="2400" b="1" i="1">
                <a:solidFill>
                  <a:srgbClr val="006600"/>
                </a:solidFill>
              </a:rPr>
              <a:t>Научиться использовать единичную окружность вместо заучивания таблицы значений тригонометрических функций</a:t>
            </a:r>
            <a:r>
              <a:rPr lang="ru-RU" b="1" i="1">
                <a:solidFill>
                  <a:srgbClr val="006600"/>
                </a:solidFill>
                <a:latin typeface="Corbe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3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animBg="1"/>
      <p:bldP spid="174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4" name="Rectangle 10"/>
          <p:cNvSpPr>
            <a:spLocks noChangeArrowheads="1"/>
          </p:cNvSpPr>
          <p:nvPr/>
        </p:nvSpPr>
        <p:spPr bwMode="auto">
          <a:xfrm>
            <a:off x="990600" y="0"/>
            <a:ext cx="8153400" cy="6858000"/>
          </a:xfrm>
          <a:prstGeom prst="rect">
            <a:avLst/>
          </a:prstGeom>
          <a:solidFill>
            <a:srgbClr val="FFFF00">
              <a:alpha val="46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62473" name="Picture 9" descr="2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304800"/>
            <a:ext cx="2517775" cy="3352800"/>
          </a:xfrm>
          <a:prstGeom prst="rect">
            <a:avLst/>
          </a:prstGeom>
          <a:solidFill>
            <a:srgbClr val="008000"/>
          </a:solidFill>
          <a:ln w="38100">
            <a:solidFill>
              <a:srgbClr val="008000"/>
            </a:solidFill>
            <a:miter lim="800000"/>
            <a:headEnd/>
            <a:tailEnd/>
          </a:ln>
        </p:spPr>
      </p:pic>
      <p:sp>
        <p:nvSpPr>
          <p:cNvPr id="62475" name="Text Box 11"/>
          <p:cNvSpPr txBox="1">
            <a:spLocks noChangeArrowheads="1"/>
          </p:cNvSpPr>
          <p:nvPr/>
        </p:nvSpPr>
        <p:spPr bwMode="auto">
          <a:xfrm>
            <a:off x="1143000" y="4038600"/>
            <a:ext cx="7696200" cy="243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200" i="1">
                <a:solidFill>
                  <a:srgbClr val="336600"/>
                </a:solidFill>
              </a:rPr>
              <a:t>Автор:                             Патракеева Елена Валерьевна, </a:t>
            </a:r>
          </a:p>
          <a:p>
            <a:pPr algn="r">
              <a:spcBef>
                <a:spcPct val="50000"/>
              </a:spcBef>
            </a:pPr>
            <a:r>
              <a:rPr lang="ru-RU" sz="2200" i="1">
                <a:solidFill>
                  <a:srgbClr val="336600"/>
                </a:solidFill>
              </a:rPr>
              <a:t>учитель математики 1 квалификационной категории,</a:t>
            </a:r>
          </a:p>
          <a:p>
            <a:pPr algn="r">
              <a:spcBef>
                <a:spcPct val="50000"/>
              </a:spcBef>
            </a:pPr>
            <a:r>
              <a:rPr lang="ru-RU" sz="2200" i="1">
                <a:solidFill>
                  <a:srgbClr val="336600"/>
                </a:solidFill>
              </a:rPr>
              <a:t> муниципального образовательного учреждения </a:t>
            </a:r>
          </a:p>
          <a:p>
            <a:pPr algn="r">
              <a:spcBef>
                <a:spcPct val="50000"/>
              </a:spcBef>
            </a:pPr>
            <a:r>
              <a:rPr lang="ru-RU" sz="2200" i="1">
                <a:solidFill>
                  <a:srgbClr val="336600"/>
                </a:solidFill>
              </a:rPr>
              <a:t>«Ошевенская средняя общеобразовательная школа»</a:t>
            </a:r>
          </a:p>
          <a:p>
            <a:pPr algn="r">
              <a:spcBef>
                <a:spcPct val="50000"/>
              </a:spcBef>
            </a:pPr>
            <a:r>
              <a:rPr lang="ru-RU" sz="2200" i="1">
                <a:solidFill>
                  <a:srgbClr val="336600"/>
                </a:solidFill>
              </a:rPr>
              <a:t> Каргопольского района Архангельской области.</a:t>
            </a:r>
          </a:p>
        </p:txBody>
      </p:sp>
      <p:sp>
        <p:nvSpPr>
          <p:cNvPr id="62476" name="Text Box 12"/>
          <p:cNvSpPr txBox="1">
            <a:spLocks noChangeArrowheads="1"/>
          </p:cNvSpPr>
          <p:nvPr/>
        </p:nvSpPr>
        <p:spPr bwMode="auto">
          <a:xfrm>
            <a:off x="4495800" y="1143000"/>
            <a:ext cx="4038600" cy="152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200" i="1">
                <a:solidFill>
                  <a:srgbClr val="336600"/>
                </a:solidFill>
              </a:rPr>
              <a:t>Методический материал</a:t>
            </a:r>
          </a:p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336600"/>
                </a:solidFill>
              </a:rPr>
              <a:t>«Тригонометрия.</a:t>
            </a:r>
          </a:p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336600"/>
                </a:solidFill>
              </a:rPr>
              <a:t> Единичная окружность»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4" name="Rectangle 100"/>
          <p:cNvSpPr>
            <a:spLocks noChangeArrowheads="1"/>
          </p:cNvSpPr>
          <p:nvPr/>
        </p:nvSpPr>
        <p:spPr bwMode="auto">
          <a:xfrm>
            <a:off x="990600" y="0"/>
            <a:ext cx="8153400" cy="6858000"/>
          </a:xfrm>
          <a:prstGeom prst="rect">
            <a:avLst/>
          </a:prstGeom>
          <a:solidFill>
            <a:srgbClr val="FFFF00">
              <a:alpha val="35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1605" name="Group 101"/>
          <p:cNvGrpSpPr>
            <a:grpSpLocks/>
          </p:cNvGrpSpPr>
          <p:nvPr/>
        </p:nvGrpSpPr>
        <p:grpSpPr bwMode="auto">
          <a:xfrm>
            <a:off x="1752600" y="304800"/>
            <a:ext cx="7162800" cy="6248400"/>
            <a:chOff x="1104" y="192"/>
            <a:chExt cx="4512" cy="3936"/>
          </a:xfrm>
        </p:grpSpPr>
        <p:sp>
          <p:nvSpPr>
            <p:cNvPr id="21554" name="Rectangle 50"/>
            <p:cNvSpPr>
              <a:spLocks noChangeArrowheads="1"/>
            </p:cNvSpPr>
            <p:nvPr/>
          </p:nvSpPr>
          <p:spPr bwMode="auto">
            <a:xfrm>
              <a:off x="1104" y="192"/>
              <a:ext cx="4512" cy="3936"/>
            </a:xfrm>
            <a:prstGeom prst="rect">
              <a:avLst/>
            </a:prstGeom>
            <a:solidFill>
              <a:srgbClr val="336600"/>
            </a:solidFill>
            <a:ln w="7620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55" name="Rectangle 51"/>
            <p:cNvSpPr>
              <a:spLocks noChangeArrowheads="1"/>
            </p:cNvSpPr>
            <p:nvPr/>
          </p:nvSpPr>
          <p:spPr bwMode="auto">
            <a:xfrm>
              <a:off x="3120" y="22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56" name="Rectangle 52"/>
            <p:cNvSpPr>
              <a:spLocks noChangeArrowheads="1"/>
            </p:cNvSpPr>
            <p:nvPr/>
          </p:nvSpPr>
          <p:spPr bwMode="auto">
            <a:xfrm>
              <a:off x="3120" y="86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57" name="Rectangle 53"/>
            <p:cNvSpPr>
              <a:spLocks noChangeArrowheads="1"/>
            </p:cNvSpPr>
            <p:nvPr/>
          </p:nvSpPr>
          <p:spPr bwMode="auto">
            <a:xfrm>
              <a:off x="3120" y="1536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58" name="Rectangle 54"/>
            <p:cNvSpPr>
              <a:spLocks noChangeArrowheads="1"/>
            </p:cNvSpPr>
            <p:nvPr/>
          </p:nvSpPr>
          <p:spPr bwMode="auto">
            <a:xfrm>
              <a:off x="3792" y="22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59" name="Rectangle 55"/>
            <p:cNvSpPr>
              <a:spLocks noChangeArrowheads="1"/>
            </p:cNvSpPr>
            <p:nvPr/>
          </p:nvSpPr>
          <p:spPr bwMode="auto">
            <a:xfrm>
              <a:off x="3792" y="1536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60" name="Rectangle 56"/>
            <p:cNvSpPr>
              <a:spLocks noChangeArrowheads="1"/>
            </p:cNvSpPr>
            <p:nvPr/>
          </p:nvSpPr>
          <p:spPr bwMode="auto">
            <a:xfrm>
              <a:off x="3792" y="86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61" name="Rectangle 57"/>
            <p:cNvSpPr>
              <a:spLocks noChangeArrowheads="1"/>
            </p:cNvSpPr>
            <p:nvPr/>
          </p:nvSpPr>
          <p:spPr bwMode="auto">
            <a:xfrm>
              <a:off x="1776" y="22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62" name="Rectangle 58"/>
            <p:cNvSpPr>
              <a:spLocks noChangeArrowheads="1"/>
            </p:cNvSpPr>
            <p:nvPr/>
          </p:nvSpPr>
          <p:spPr bwMode="auto">
            <a:xfrm>
              <a:off x="1776" y="86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63" name="Rectangle 59"/>
            <p:cNvSpPr>
              <a:spLocks noChangeArrowheads="1"/>
            </p:cNvSpPr>
            <p:nvPr/>
          </p:nvSpPr>
          <p:spPr bwMode="auto">
            <a:xfrm>
              <a:off x="1776" y="1536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64" name="Rectangle 60"/>
            <p:cNvSpPr>
              <a:spLocks noChangeArrowheads="1"/>
            </p:cNvSpPr>
            <p:nvPr/>
          </p:nvSpPr>
          <p:spPr bwMode="auto">
            <a:xfrm>
              <a:off x="2448" y="22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65" name="Rectangle 61"/>
            <p:cNvSpPr>
              <a:spLocks noChangeArrowheads="1"/>
            </p:cNvSpPr>
            <p:nvPr/>
          </p:nvSpPr>
          <p:spPr bwMode="auto">
            <a:xfrm>
              <a:off x="2448" y="1536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66" name="Rectangle 62"/>
            <p:cNvSpPr>
              <a:spLocks noChangeArrowheads="1"/>
            </p:cNvSpPr>
            <p:nvPr/>
          </p:nvSpPr>
          <p:spPr bwMode="auto">
            <a:xfrm>
              <a:off x="2448" y="86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67" name="Rectangle 63"/>
            <p:cNvSpPr>
              <a:spLocks noChangeArrowheads="1"/>
            </p:cNvSpPr>
            <p:nvPr/>
          </p:nvSpPr>
          <p:spPr bwMode="auto">
            <a:xfrm>
              <a:off x="3120" y="28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68" name="Rectangle 64"/>
            <p:cNvSpPr>
              <a:spLocks noChangeArrowheads="1"/>
            </p:cNvSpPr>
            <p:nvPr/>
          </p:nvSpPr>
          <p:spPr bwMode="auto">
            <a:xfrm>
              <a:off x="2448" y="28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69" name="Rectangle 65"/>
            <p:cNvSpPr>
              <a:spLocks noChangeArrowheads="1"/>
            </p:cNvSpPr>
            <p:nvPr/>
          </p:nvSpPr>
          <p:spPr bwMode="auto">
            <a:xfrm>
              <a:off x="3792" y="28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70" name="Rectangle 66"/>
            <p:cNvSpPr>
              <a:spLocks noChangeArrowheads="1"/>
            </p:cNvSpPr>
            <p:nvPr/>
          </p:nvSpPr>
          <p:spPr bwMode="auto">
            <a:xfrm>
              <a:off x="1776" y="28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72" name="Line 68"/>
            <p:cNvSpPr>
              <a:spLocks noChangeShapeType="1"/>
            </p:cNvSpPr>
            <p:nvPr/>
          </p:nvSpPr>
          <p:spPr bwMode="auto">
            <a:xfrm>
              <a:off x="1440" y="2208"/>
              <a:ext cx="3936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1573" name="Line 69"/>
            <p:cNvSpPr>
              <a:spLocks noChangeShapeType="1"/>
            </p:cNvSpPr>
            <p:nvPr/>
          </p:nvSpPr>
          <p:spPr bwMode="auto">
            <a:xfrm flipH="1" flipV="1">
              <a:off x="3120" y="336"/>
              <a:ext cx="0" cy="36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1574" name="Text Box 70"/>
            <p:cNvSpPr txBox="1">
              <a:spLocks noChangeArrowheads="1"/>
            </p:cNvSpPr>
            <p:nvPr/>
          </p:nvSpPr>
          <p:spPr bwMode="auto">
            <a:xfrm>
              <a:off x="5184" y="2400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>
                  <a:solidFill>
                    <a:srgbClr val="FBFBFB"/>
                  </a:solidFill>
                </a:rPr>
                <a:t>Х</a:t>
              </a:r>
            </a:p>
          </p:txBody>
        </p:sp>
        <p:sp>
          <p:nvSpPr>
            <p:cNvPr id="21575" name="Text Box 71"/>
            <p:cNvSpPr txBox="1">
              <a:spLocks noChangeArrowheads="1"/>
            </p:cNvSpPr>
            <p:nvPr/>
          </p:nvSpPr>
          <p:spPr bwMode="auto">
            <a:xfrm>
              <a:off x="2784" y="28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8F8F8"/>
                  </a:solidFill>
                </a:rPr>
                <a:t>у</a:t>
              </a:r>
            </a:p>
          </p:txBody>
        </p:sp>
        <p:sp>
          <p:nvSpPr>
            <p:cNvPr id="21576" name="Text Box 72"/>
            <p:cNvSpPr txBox="1">
              <a:spLocks noChangeArrowheads="1"/>
            </p:cNvSpPr>
            <p:nvPr/>
          </p:nvSpPr>
          <p:spPr bwMode="auto">
            <a:xfrm>
              <a:off x="3120" y="355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21577" name="Text Box 73"/>
            <p:cNvSpPr txBox="1">
              <a:spLocks noChangeArrowheads="1"/>
            </p:cNvSpPr>
            <p:nvPr/>
          </p:nvSpPr>
          <p:spPr bwMode="auto">
            <a:xfrm>
              <a:off x="3120" y="62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21578" name="Text Box 74"/>
            <p:cNvSpPr txBox="1">
              <a:spLocks noChangeArrowheads="1"/>
            </p:cNvSpPr>
            <p:nvPr/>
          </p:nvSpPr>
          <p:spPr bwMode="auto">
            <a:xfrm>
              <a:off x="4464" y="1920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21579" name="Text Box 75"/>
            <p:cNvSpPr txBox="1">
              <a:spLocks noChangeArrowheads="1"/>
            </p:cNvSpPr>
            <p:nvPr/>
          </p:nvSpPr>
          <p:spPr bwMode="auto">
            <a:xfrm>
              <a:off x="1488" y="220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-1</a:t>
              </a:r>
            </a:p>
          </p:txBody>
        </p:sp>
      </p:grpSp>
      <p:sp>
        <p:nvSpPr>
          <p:cNvPr id="21580" name="Oval 76"/>
          <p:cNvSpPr>
            <a:spLocks noChangeArrowheads="1"/>
          </p:cNvSpPr>
          <p:nvPr/>
        </p:nvSpPr>
        <p:spPr bwMode="auto">
          <a:xfrm>
            <a:off x="2819400" y="1371600"/>
            <a:ext cx="4267200" cy="4267200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81" name="AutoShape 77"/>
          <p:cNvSpPr>
            <a:spLocks noChangeArrowheads="1"/>
          </p:cNvSpPr>
          <p:nvPr/>
        </p:nvSpPr>
        <p:spPr bwMode="auto">
          <a:xfrm rot="16200000">
            <a:off x="7010400" y="4800600"/>
            <a:ext cx="1066800" cy="1828800"/>
          </a:xfrm>
          <a:prstGeom prst="rtTriangle">
            <a:avLst/>
          </a:prstGeom>
          <a:solidFill>
            <a:srgbClr val="66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ru-RU" sz="1800" b="1">
                <a:solidFill>
                  <a:srgbClr val="FF3300"/>
                </a:solidFill>
              </a:rPr>
              <a:t>30</a:t>
            </a:r>
          </a:p>
        </p:txBody>
      </p:sp>
      <p:sp>
        <p:nvSpPr>
          <p:cNvPr id="21582" name="AutoShape 78"/>
          <p:cNvSpPr>
            <a:spLocks noChangeArrowheads="1"/>
          </p:cNvSpPr>
          <p:nvPr/>
        </p:nvSpPr>
        <p:spPr bwMode="auto">
          <a:xfrm rot="16200000">
            <a:off x="5334000" y="2057400"/>
            <a:ext cx="1066800" cy="1828800"/>
          </a:xfrm>
          <a:prstGeom prst="rtTriangle">
            <a:avLst/>
          </a:prstGeom>
          <a:solidFill>
            <a:srgbClr val="66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r>
              <a:rPr lang="ru-RU" sz="1800" b="1">
                <a:solidFill>
                  <a:srgbClr val="FF3300"/>
                </a:solidFill>
              </a:rPr>
              <a:t>30</a:t>
            </a:r>
          </a:p>
        </p:txBody>
      </p:sp>
      <p:sp>
        <p:nvSpPr>
          <p:cNvPr id="21586" name="Text Box 82"/>
          <p:cNvSpPr txBox="1">
            <a:spLocks noChangeArrowheads="1"/>
          </p:cNvSpPr>
          <p:nvPr/>
        </p:nvSpPr>
        <p:spPr bwMode="auto">
          <a:xfrm>
            <a:off x="6172200" y="12192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3300"/>
                </a:solidFill>
              </a:rPr>
              <a:t>60°</a:t>
            </a:r>
          </a:p>
        </p:txBody>
      </p:sp>
      <p:sp>
        <p:nvSpPr>
          <p:cNvPr id="21588" name="Text Box 84"/>
          <p:cNvSpPr txBox="1">
            <a:spLocks noChangeArrowheads="1"/>
          </p:cNvSpPr>
          <p:nvPr/>
        </p:nvSpPr>
        <p:spPr bwMode="auto">
          <a:xfrm>
            <a:off x="5105400" y="8382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3300"/>
                </a:solidFill>
              </a:rPr>
              <a:t>90°</a:t>
            </a:r>
          </a:p>
        </p:txBody>
      </p:sp>
      <p:sp>
        <p:nvSpPr>
          <p:cNvPr id="21590" name="Text Box 86"/>
          <p:cNvSpPr txBox="1">
            <a:spLocks noChangeArrowheads="1"/>
          </p:cNvSpPr>
          <p:nvPr/>
        </p:nvSpPr>
        <p:spPr bwMode="auto">
          <a:xfrm>
            <a:off x="7162800" y="35052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3300"/>
                </a:solidFill>
              </a:rPr>
              <a:t>0°</a:t>
            </a:r>
          </a:p>
        </p:txBody>
      </p:sp>
      <p:sp>
        <p:nvSpPr>
          <p:cNvPr id="21592" name="Text Box 88"/>
          <p:cNvSpPr txBox="1">
            <a:spLocks noChangeArrowheads="1"/>
          </p:cNvSpPr>
          <p:nvPr/>
        </p:nvSpPr>
        <p:spPr bwMode="auto">
          <a:xfrm>
            <a:off x="1828800" y="28956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3300"/>
                </a:solidFill>
              </a:rPr>
              <a:t>180°</a:t>
            </a:r>
          </a:p>
        </p:txBody>
      </p:sp>
      <p:sp>
        <p:nvSpPr>
          <p:cNvPr id="21593" name="Oval 89"/>
          <p:cNvSpPr>
            <a:spLocks noChangeArrowheads="1"/>
          </p:cNvSpPr>
          <p:nvPr/>
        </p:nvSpPr>
        <p:spPr bwMode="auto">
          <a:xfrm>
            <a:off x="4876800" y="55626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21594" name="Text Box 90"/>
          <p:cNvSpPr txBox="1">
            <a:spLocks noChangeArrowheads="1"/>
          </p:cNvSpPr>
          <p:nvPr/>
        </p:nvSpPr>
        <p:spPr bwMode="auto">
          <a:xfrm>
            <a:off x="4114800" y="56388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3300"/>
                </a:solidFill>
              </a:rPr>
              <a:t>270°</a:t>
            </a:r>
          </a:p>
        </p:txBody>
      </p:sp>
      <p:sp>
        <p:nvSpPr>
          <p:cNvPr id="21596" name="Text Box 92"/>
          <p:cNvSpPr txBox="1">
            <a:spLocks noChangeArrowheads="1"/>
          </p:cNvSpPr>
          <p:nvPr/>
        </p:nvSpPr>
        <p:spPr bwMode="auto">
          <a:xfrm>
            <a:off x="6629400" y="15240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45</a:t>
            </a:r>
            <a:r>
              <a:rPr lang="ru-RU" sz="2800" b="1">
                <a:solidFill>
                  <a:srgbClr val="FF3300"/>
                </a:solidFill>
              </a:rPr>
              <a:t>°</a:t>
            </a:r>
          </a:p>
        </p:txBody>
      </p:sp>
      <p:pic>
        <p:nvPicPr>
          <p:cNvPr id="21571" name="Picture 67" descr="SCRIBECO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62400"/>
            <a:ext cx="197961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1606" name="Group 102"/>
          <p:cNvGrpSpPr>
            <a:grpSpLocks/>
          </p:cNvGrpSpPr>
          <p:nvPr/>
        </p:nvGrpSpPr>
        <p:grpSpPr bwMode="auto">
          <a:xfrm>
            <a:off x="1905000" y="533400"/>
            <a:ext cx="6858000" cy="5867400"/>
            <a:chOff x="1200" y="336"/>
            <a:chExt cx="4320" cy="3696"/>
          </a:xfrm>
        </p:grpSpPr>
        <p:sp>
          <p:nvSpPr>
            <p:cNvPr id="21597" name="Text Box 93"/>
            <p:cNvSpPr txBox="1">
              <a:spLocks noChangeArrowheads="1"/>
            </p:cNvSpPr>
            <p:nvPr/>
          </p:nvSpPr>
          <p:spPr bwMode="auto">
            <a:xfrm>
              <a:off x="5040" y="336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>
                  <a:solidFill>
                    <a:srgbClr val="F8F8F8"/>
                  </a:solidFill>
                  <a:cs typeface="Arial" charset="0"/>
                </a:rPr>
                <a:t>I</a:t>
              </a:r>
            </a:p>
          </p:txBody>
        </p:sp>
        <p:sp>
          <p:nvSpPr>
            <p:cNvPr id="21598" name="Text Box 94"/>
            <p:cNvSpPr txBox="1">
              <a:spLocks noChangeArrowheads="1"/>
            </p:cNvSpPr>
            <p:nvPr/>
          </p:nvSpPr>
          <p:spPr bwMode="auto">
            <a:xfrm>
              <a:off x="1344" y="384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>
                  <a:solidFill>
                    <a:srgbClr val="F8F8F8"/>
                  </a:solidFill>
                  <a:cs typeface="Arial" charset="0"/>
                </a:rPr>
                <a:t>II</a:t>
              </a:r>
            </a:p>
          </p:txBody>
        </p:sp>
        <p:sp>
          <p:nvSpPr>
            <p:cNvPr id="21599" name="Text Box 95"/>
            <p:cNvSpPr txBox="1">
              <a:spLocks noChangeArrowheads="1"/>
            </p:cNvSpPr>
            <p:nvPr/>
          </p:nvSpPr>
          <p:spPr bwMode="auto">
            <a:xfrm>
              <a:off x="1200" y="3744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>
                  <a:solidFill>
                    <a:srgbClr val="F8F8F8"/>
                  </a:solidFill>
                  <a:cs typeface="Arial" charset="0"/>
                </a:rPr>
                <a:t>III</a:t>
              </a:r>
            </a:p>
          </p:txBody>
        </p:sp>
        <p:sp>
          <p:nvSpPr>
            <p:cNvPr id="21600" name="Text Box 96"/>
            <p:cNvSpPr txBox="1">
              <a:spLocks noChangeArrowheads="1"/>
            </p:cNvSpPr>
            <p:nvPr/>
          </p:nvSpPr>
          <p:spPr bwMode="auto">
            <a:xfrm>
              <a:off x="5088" y="3744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>
                  <a:solidFill>
                    <a:srgbClr val="F8F8F8"/>
                  </a:solidFill>
                  <a:cs typeface="Arial" charset="0"/>
                </a:rPr>
                <a:t>IV</a:t>
              </a:r>
            </a:p>
          </p:txBody>
        </p:sp>
      </p:grpSp>
      <p:sp>
        <p:nvSpPr>
          <p:cNvPr id="21609" name="Arc 105"/>
          <p:cNvSpPr>
            <a:spLocks/>
          </p:cNvSpPr>
          <p:nvPr/>
        </p:nvSpPr>
        <p:spPr bwMode="auto">
          <a:xfrm>
            <a:off x="5486400" y="3200400"/>
            <a:ext cx="152400" cy="304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610" name="Text Box 106"/>
          <p:cNvSpPr txBox="1">
            <a:spLocks noChangeArrowheads="1"/>
          </p:cNvSpPr>
          <p:nvPr/>
        </p:nvSpPr>
        <p:spPr bwMode="auto">
          <a:xfrm>
            <a:off x="7086600" y="40386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FF3300"/>
                </a:solidFill>
              </a:rPr>
              <a:t>360°</a:t>
            </a:r>
          </a:p>
        </p:txBody>
      </p:sp>
      <p:sp>
        <p:nvSpPr>
          <p:cNvPr id="21614" name="Line 110"/>
          <p:cNvSpPr>
            <a:spLocks noChangeShapeType="1"/>
          </p:cNvSpPr>
          <p:nvPr/>
        </p:nvSpPr>
        <p:spPr bwMode="auto">
          <a:xfrm flipV="1">
            <a:off x="4953000" y="1676400"/>
            <a:ext cx="1066800" cy="1828800"/>
          </a:xfrm>
          <a:prstGeom prst="line">
            <a:avLst/>
          </a:prstGeom>
          <a:noFill/>
          <a:ln w="57150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615" name="Freeform 111"/>
          <p:cNvSpPr>
            <a:spLocks/>
          </p:cNvSpPr>
          <p:nvPr/>
        </p:nvSpPr>
        <p:spPr bwMode="auto">
          <a:xfrm>
            <a:off x="4927600" y="3511550"/>
            <a:ext cx="2114550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32" y="0"/>
              </a:cxn>
            </a:cxnLst>
            <a:rect l="0" t="0" r="r" b="b"/>
            <a:pathLst>
              <a:path w="1332" h="1">
                <a:moveTo>
                  <a:pt x="0" y="0"/>
                </a:moveTo>
                <a:lnTo>
                  <a:pt x="1332" y="0"/>
                </a:lnTo>
              </a:path>
            </a:pathLst>
          </a:custGeom>
          <a:noFill/>
          <a:ln w="57150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616" name="Line 112"/>
          <p:cNvSpPr>
            <a:spLocks noChangeShapeType="1"/>
          </p:cNvSpPr>
          <p:nvPr/>
        </p:nvSpPr>
        <p:spPr bwMode="auto">
          <a:xfrm flipV="1">
            <a:off x="4953000" y="1981200"/>
            <a:ext cx="1524000" cy="1524000"/>
          </a:xfrm>
          <a:prstGeom prst="line">
            <a:avLst/>
          </a:prstGeom>
          <a:noFill/>
          <a:ln w="57150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617" name="Line 113"/>
          <p:cNvSpPr>
            <a:spLocks noChangeShapeType="1"/>
          </p:cNvSpPr>
          <p:nvPr/>
        </p:nvSpPr>
        <p:spPr bwMode="auto">
          <a:xfrm flipV="1">
            <a:off x="4953000" y="1371600"/>
            <a:ext cx="0" cy="2133600"/>
          </a:xfrm>
          <a:prstGeom prst="line">
            <a:avLst/>
          </a:prstGeom>
          <a:noFill/>
          <a:ln w="57150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618" name="Line 114"/>
          <p:cNvSpPr>
            <a:spLocks noChangeShapeType="1"/>
          </p:cNvSpPr>
          <p:nvPr/>
        </p:nvSpPr>
        <p:spPr bwMode="auto">
          <a:xfrm flipH="1" flipV="1">
            <a:off x="3886200" y="1600200"/>
            <a:ext cx="1066800" cy="1905000"/>
          </a:xfrm>
          <a:prstGeom prst="line">
            <a:avLst/>
          </a:prstGeom>
          <a:noFill/>
          <a:ln w="57150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619" name="Line 115"/>
          <p:cNvSpPr>
            <a:spLocks noChangeShapeType="1"/>
          </p:cNvSpPr>
          <p:nvPr/>
        </p:nvSpPr>
        <p:spPr bwMode="auto">
          <a:xfrm flipH="1" flipV="1">
            <a:off x="3429000" y="1981200"/>
            <a:ext cx="1524000" cy="1524000"/>
          </a:xfrm>
          <a:prstGeom prst="line">
            <a:avLst/>
          </a:prstGeom>
          <a:noFill/>
          <a:ln w="57150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620" name="Line 116"/>
          <p:cNvSpPr>
            <a:spLocks noChangeShapeType="1"/>
          </p:cNvSpPr>
          <p:nvPr/>
        </p:nvSpPr>
        <p:spPr bwMode="auto">
          <a:xfrm flipH="1" flipV="1">
            <a:off x="3124200" y="2514600"/>
            <a:ext cx="1828800" cy="990600"/>
          </a:xfrm>
          <a:prstGeom prst="line">
            <a:avLst/>
          </a:prstGeom>
          <a:noFill/>
          <a:ln w="57150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621" name="Line 117"/>
          <p:cNvSpPr>
            <a:spLocks noChangeShapeType="1"/>
          </p:cNvSpPr>
          <p:nvPr/>
        </p:nvSpPr>
        <p:spPr bwMode="auto">
          <a:xfrm flipH="1">
            <a:off x="2819400" y="3505200"/>
            <a:ext cx="2133600" cy="0"/>
          </a:xfrm>
          <a:prstGeom prst="line">
            <a:avLst/>
          </a:prstGeom>
          <a:noFill/>
          <a:ln w="57150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21622" name="Picture 118" descr="SCRIBECO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62400"/>
            <a:ext cx="197961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1644" name="Group 140"/>
          <p:cNvGrpSpPr>
            <a:grpSpLocks/>
          </p:cNvGrpSpPr>
          <p:nvPr/>
        </p:nvGrpSpPr>
        <p:grpSpPr bwMode="auto">
          <a:xfrm>
            <a:off x="6705600" y="1981200"/>
            <a:ext cx="1066800" cy="560388"/>
            <a:chOff x="4224" y="1248"/>
            <a:chExt cx="672" cy="353"/>
          </a:xfrm>
        </p:grpSpPr>
        <p:sp>
          <p:nvSpPr>
            <p:cNvPr id="21583" name="Oval 79"/>
            <p:cNvSpPr>
              <a:spLocks noChangeArrowheads="1"/>
            </p:cNvSpPr>
            <p:nvPr/>
          </p:nvSpPr>
          <p:spPr bwMode="auto">
            <a:xfrm>
              <a:off x="4224" y="1488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21584" name="Text Box 80"/>
            <p:cNvSpPr txBox="1">
              <a:spLocks noChangeArrowheads="1"/>
            </p:cNvSpPr>
            <p:nvPr/>
          </p:nvSpPr>
          <p:spPr bwMode="auto">
            <a:xfrm>
              <a:off x="4368" y="1248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30°</a:t>
              </a:r>
            </a:p>
          </p:txBody>
        </p:sp>
      </p:grpSp>
      <p:grpSp>
        <p:nvGrpSpPr>
          <p:cNvPr id="21628" name="Group 124"/>
          <p:cNvGrpSpPr>
            <a:grpSpLocks/>
          </p:cNvGrpSpPr>
          <p:nvPr/>
        </p:nvGrpSpPr>
        <p:grpSpPr bwMode="auto">
          <a:xfrm>
            <a:off x="2057400" y="2057400"/>
            <a:ext cx="1093788" cy="519113"/>
            <a:chOff x="1296" y="1296"/>
            <a:chExt cx="689" cy="327"/>
          </a:xfrm>
        </p:grpSpPr>
        <p:sp>
          <p:nvSpPr>
            <p:cNvPr id="21629" name="Oval 125"/>
            <p:cNvSpPr>
              <a:spLocks noChangeArrowheads="1"/>
            </p:cNvSpPr>
            <p:nvPr/>
          </p:nvSpPr>
          <p:spPr bwMode="auto">
            <a:xfrm>
              <a:off x="1872" y="1488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21630" name="Text Box 126"/>
            <p:cNvSpPr txBox="1">
              <a:spLocks noChangeArrowheads="1"/>
            </p:cNvSpPr>
            <p:nvPr/>
          </p:nvSpPr>
          <p:spPr bwMode="auto">
            <a:xfrm>
              <a:off x="1296" y="1296"/>
              <a:ext cx="6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150°</a:t>
              </a:r>
            </a:p>
          </p:txBody>
        </p:sp>
      </p:grpSp>
      <p:grpSp>
        <p:nvGrpSpPr>
          <p:cNvPr id="21631" name="Group 127"/>
          <p:cNvGrpSpPr>
            <a:grpSpLocks/>
          </p:cNvGrpSpPr>
          <p:nvPr/>
        </p:nvGrpSpPr>
        <p:grpSpPr bwMode="auto">
          <a:xfrm>
            <a:off x="2438400" y="1600200"/>
            <a:ext cx="1093788" cy="519113"/>
            <a:chOff x="1296" y="1296"/>
            <a:chExt cx="689" cy="327"/>
          </a:xfrm>
        </p:grpSpPr>
        <p:sp>
          <p:nvSpPr>
            <p:cNvPr id="21632" name="Oval 128"/>
            <p:cNvSpPr>
              <a:spLocks noChangeArrowheads="1"/>
            </p:cNvSpPr>
            <p:nvPr/>
          </p:nvSpPr>
          <p:spPr bwMode="auto">
            <a:xfrm>
              <a:off x="1872" y="1488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21633" name="Text Box 129"/>
            <p:cNvSpPr txBox="1">
              <a:spLocks noChangeArrowheads="1"/>
            </p:cNvSpPr>
            <p:nvPr/>
          </p:nvSpPr>
          <p:spPr bwMode="auto">
            <a:xfrm>
              <a:off x="1296" y="1296"/>
              <a:ext cx="6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135°</a:t>
              </a:r>
            </a:p>
          </p:txBody>
        </p:sp>
      </p:grpSp>
      <p:grpSp>
        <p:nvGrpSpPr>
          <p:cNvPr id="21634" name="Group 130"/>
          <p:cNvGrpSpPr>
            <a:grpSpLocks/>
          </p:cNvGrpSpPr>
          <p:nvPr/>
        </p:nvGrpSpPr>
        <p:grpSpPr bwMode="auto">
          <a:xfrm>
            <a:off x="2895600" y="1219200"/>
            <a:ext cx="1093788" cy="519113"/>
            <a:chOff x="1296" y="1296"/>
            <a:chExt cx="689" cy="327"/>
          </a:xfrm>
        </p:grpSpPr>
        <p:sp>
          <p:nvSpPr>
            <p:cNvPr id="21635" name="Oval 131"/>
            <p:cNvSpPr>
              <a:spLocks noChangeArrowheads="1"/>
            </p:cNvSpPr>
            <p:nvPr/>
          </p:nvSpPr>
          <p:spPr bwMode="auto">
            <a:xfrm>
              <a:off x="1872" y="1488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21636" name="Text Box 132"/>
            <p:cNvSpPr txBox="1">
              <a:spLocks noChangeArrowheads="1"/>
            </p:cNvSpPr>
            <p:nvPr/>
          </p:nvSpPr>
          <p:spPr bwMode="auto">
            <a:xfrm>
              <a:off x="1296" y="1296"/>
              <a:ext cx="6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120°</a:t>
              </a:r>
            </a:p>
          </p:txBody>
        </p:sp>
      </p:grpSp>
      <p:sp>
        <p:nvSpPr>
          <p:cNvPr id="21637" name="Arc 133"/>
          <p:cNvSpPr>
            <a:spLocks/>
          </p:cNvSpPr>
          <p:nvPr/>
        </p:nvSpPr>
        <p:spPr bwMode="auto">
          <a:xfrm>
            <a:off x="5257800" y="3070225"/>
            <a:ext cx="381000" cy="434975"/>
          </a:xfrm>
          <a:custGeom>
            <a:avLst/>
            <a:gdLst>
              <a:gd name="G0" fmla="+- 0 0 0"/>
              <a:gd name="G1" fmla="+- 20531 0 0"/>
              <a:gd name="G2" fmla="+- 21600 0 0"/>
              <a:gd name="T0" fmla="*/ 6712 w 21600"/>
              <a:gd name="T1" fmla="*/ 0 h 20531"/>
              <a:gd name="T2" fmla="*/ 21600 w 21600"/>
              <a:gd name="T3" fmla="*/ 20531 h 20531"/>
              <a:gd name="T4" fmla="*/ 0 w 21600"/>
              <a:gd name="T5" fmla="*/ 20531 h 205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0531" fill="none" extrusionOk="0">
                <a:moveTo>
                  <a:pt x="6711" y="0"/>
                </a:moveTo>
                <a:cubicBezTo>
                  <a:pt x="15592" y="2903"/>
                  <a:pt x="21600" y="11187"/>
                  <a:pt x="21600" y="20531"/>
                </a:cubicBezTo>
              </a:path>
              <a:path w="21600" h="20531" stroke="0" extrusionOk="0">
                <a:moveTo>
                  <a:pt x="6711" y="0"/>
                </a:moveTo>
                <a:cubicBezTo>
                  <a:pt x="15592" y="2903"/>
                  <a:pt x="21600" y="11187"/>
                  <a:pt x="21600" y="20531"/>
                </a:cubicBezTo>
                <a:lnTo>
                  <a:pt x="0" y="20531"/>
                </a:lnTo>
                <a:close/>
              </a:path>
            </a:pathLst>
          </a:custGeom>
          <a:noFill/>
          <a:ln w="19050">
            <a:solidFill>
              <a:srgbClr val="66CC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638" name="Arc 134"/>
          <p:cNvSpPr>
            <a:spLocks/>
          </p:cNvSpPr>
          <p:nvPr/>
        </p:nvSpPr>
        <p:spPr bwMode="auto">
          <a:xfrm>
            <a:off x="5105400" y="2895600"/>
            <a:ext cx="533400" cy="587375"/>
          </a:xfrm>
          <a:custGeom>
            <a:avLst/>
            <a:gdLst>
              <a:gd name="G0" fmla="+- 0 0 0"/>
              <a:gd name="G1" fmla="+- 20531 0 0"/>
              <a:gd name="G2" fmla="+- 21600 0 0"/>
              <a:gd name="T0" fmla="*/ 6712 w 21600"/>
              <a:gd name="T1" fmla="*/ 0 h 20531"/>
              <a:gd name="T2" fmla="*/ 21600 w 21600"/>
              <a:gd name="T3" fmla="*/ 20531 h 20531"/>
              <a:gd name="T4" fmla="*/ 0 w 21600"/>
              <a:gd name="T5" fmla="*/ 20531 h 205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0531" fill="none" extrusionOk="0">
                <a:moveTo>
                  <a:pt x="6711" y="0"/>
                </a:moveTo>
                <a:cubicBezTo>
                  <a:pt x="15592" y="2903"/>
                  <a:pt x="21600" y="11187"/>
                  <a:pt x="21600" y="20531"/>
                </a:cubicBezTo>
              </a:path>
              <a:path w="21600" h="20531" stroke="0" extrusionOk="0">
                <a:moveTo>
                  <a:pt x="6711" y="0"/>
                </a:moveTo>
                <a:cubicBezTo>
                  <a:pt x="15592" y="2903"/>
                  <a:pt x="21600" y="11187"/>
                  <a:pt x="21600" y="20531"/>
                </a:cubicBezTo>
                <a:lnTo>
                  <a:pt x="0" y="20531"/>
                </a:lnTo>
                <a:close/>
              </a:path>
            </a:pathLst>
          </a:custGeom>
          <a:noFill/>
          <a:ln w="19050">
            <a:solidFill>
              <a:srgbClr val="66CC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639" name="Arc 135"/>
          <p:cNvSpPr>
            <a:spLocks/>
          </p:cNvSpPr>
          <p:nvPr/>
        </p:nvSpPr>
        <p:spPr bwMode="auto">
          <a:xfrm>
            <a:off x="4419600" y="3048000"/>
            <a:ext cx="990600" cy="434975"/>
          </a:xfrm>
          <a:custGeom>
            <a:avLst/>
            <a:gdLst>
              <a:gd name="G0" fmla="+- 0 0 0"/>
              <a:gd name="G1" fmla="+- 20531 0 0"/>
              <a:gd name="G2" fmla="+- 21600 0 0"/>
              <a:gd name="T0" fmla="*/ 6712 w 21600"/>
              <a:gd name="T1" fmla="*/ 0 h 20531"/>
              <a:gd name="T2" fmla="*/ 21600 w 21600"/>
              <a:gd name="T3" fmla="*/ 20531 h 20531"/>
              <a:gd name="T4" fmla="*/ 0 w 21600"/>
              <a:gd name="T5" fmla="*/ 20531 h 205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0531" fill="none" extrusionOk="0">
                <a:moveTo>
                  <a:pt x="6711" y="0"/>
                </a:moveTo>
                <a:cubicBezTo>
                  <a:pt x="15592" y="2903"/>
                  <a:pt x="21600" y="11187"/>
                  <a:pt x="21600" y="20531"/>
                </a:cubicBezTo>
              </a:path>
              <a:path w="21600" h="20531" stroke="0" extrusionOk="0">
                <a:moveTo>
                  <a:pt x="6711" y="0"/>
                </a:moveTo>
                <a:cubicBezTo>
                  <a:pt x="15592" y="2903"/>
                  <a:pt x="21600" y="11187"/>
                  <a:pt x="21600" y="20531"/>
                </a:cubicBezTo>
                <a:lnTo>
                  <a:pt x="0" y="20531"/>
                </a:lnTo>
                <a:close/>
              </a:path>
            </a:pathLst>
          </a:custGeom>
          <a:noFill/>
          <a:ln w="19050">
            <a:solidFill>
              <a:srgbClr val="66CC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640" name="Arc 136"/>
          <p:cNvSpPr>
            <a:spLocks/>
          </p:cNvSpPr>
          <p:nvPr/>
        </p:nvSpPr>
        <p:spPr bwMode="auto">
          <a:xfrm>
            <a:off x="3352800" y="3117850"/>
            <a:ext cx="2057400" cy="365125"/>
          </a:xfrm>
          <a:custGeom>
            <a:avLst/>
            <a:gdLst>
              <a:gd name="G0" fmla="+- 0 0 0"/>
              <a:gd name="G1" fmla="+- 17222 0 0"/>
              <a:gd name="G2" fmla="+- 21600 0 0"/>
              <a:gd name="T0" fmla="*/ 13037 w 21600"/>
              <a:gd name="T1" fmla="*/ 0 h 17222"/>
              <a:gd name="T2" fmla="*/ 21600 w 21600"/>
              <a:gd name="T3" fmla="*/ 17222 h 17222"/>
              <a:gd name="T4" fmla="*/ 0 w 21600"/>
              <a:gd name="T5" fmla="*/ 17222 h 17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7222" fill="none" extrusionOk="0">
                <a:moveTo>
                  <a:pt x="13036" y="0"/>
                </a:moveTo>
                <a:cubicBezTo>
                  <a:pt x="18430" y="4083"/>
                  <a:pt x="21600" y="10457"/>
                  <a:pt x="21600" y="17222"/>
                </a:cubicBezTo>
              </a:path>
              <a:path w="21600" h="17222" stroke="0" extrusionOk="0">
                <a:moveTo>
                  <a:pt x="13036" y="0"/>
                </a:moveTo>
                <a:cubicBezTo>
                  <a:pt x="18430" y="4083"/>
                  <a:pt x="21600" y="10457"/>
                  <a:pt x="21600" y="17222"/>
                </a:cubicBezTo>
                <a:lnTo>
                  <a:pt x="0" y="17222"/>
                </a:lnTo>
                <a:close/>
              </a:path>
            </a:pathLst>
          </a:custGeom>
          <a:noFill/>
          <a:ln w="19050">
            <a:solidFill>
              <a:srgbClr val="66CC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641" name="Arc 137"/>
          <p:cNvSpPr>
            <a:spLocks/>
          </p:cNvSpPr>
          <p:nvPr/>
        </p:nvSpPr>
        <p:spPr bwMode="auto">
          <a:xfrm>
            <a:off x="3581400" y="3124200"/>
            <a:ext cx="1704975" cy="609600"/>
          </a:xfrm>
          <a:custGeom>
            <a:avLst/>
            <a:gdLst>
              <a:gd name="G0" fmla="+- 0 0 0"/>
              <a:gd name="G1" fmla="+- 19914 0 0"/>
              <a:gd name="G2" fmla="+- 21600 0 0"/>
              <a:gd name="T0" fmla="*/ 8366 w 20143"/>
              <a:gd name="T1" fmla="*/ 0 h 19914"/>
              <a:gd name="T2" fmla="*/ 20143 w 20143"/>
              <a:gd name="T3" fmla="*/ 12114 h 19914"/>
              <a:gd name="T4" fmla="*/ 0 w 20143"/>
              <a:gd name="T5" fmla="*/ 19914 h 19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143" h="19914" fill="none" extrusionOk="0">
                <a:moveTo>
                  <a:pt x="8366" y="-1"/>
                </a:moveTo>
                <a:cubicBezTo>
                  <a:pt x="13773" y="2271"/>
                  <a:pt x="18024" y="6644"/>
                  <a:pt x="20142" y="12114"/>
                </a:cubicBezTo>
              </a:path>
              <a:path w="20143" h="19914" stroke="0" extrusionOk="0">
                <a:moveTo>
                  <a:pt x="8366" y="-1"/>
                </a:moveTo>
                <a:cubicBezTo>
                  <a:pt x="13773" y="2271"/>
                  <a:pt x="18024" y="6644"/>
                  <a:pt x="20142" y="12114"/>
                </a:cubicBezTo>
                <a:lnTo>
                  <a:pt x="0" y="19914"/>
                </a:lnTo>
                <a:close/>
              </a:path>
            </a:pathLst>
          </a:custGeom>
          <a:noFill/>
          <a:ln w="19050">
            <a:solidFill>
              <a:srgbClr val="66CC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89" name="Oval 85"/>
          <p:cNvSpPr>
            <a:spLocks noChangeArrowheads="1"/>
          </p:cNvSpPr>
          <p:nvPr/>
        </p:nvSpPr>
        <p:spPr bwMode="auto">
          <a:xfrm>
            <a:off x="7010400" y="33528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21585" name="Oval 81"/>
          <p:cNvSpPr>
            <a:spLocks noChangeArrowheads="1"/>
          </p:cNvSpPr>
          <p:nvPr/>
        </p:nvSpPr>
        <p:spPr bwMode="auto">
          <a:xfrm>
            <a:off x="5943600" y="16002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21595" name="Oval 91"/>
          <p:cNvSpPr>
            <a:spLocks noChangeArrowheads="1"/>
          </p:cNvSpPr>
          <p:nvPr/>
        </p:nvSpPr>
        <p:spPr bwMode="auto">
          <a:xfrm>
            <a:off x="6400800" y="19050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21587" name="Oval 83"/>
          <p:cNvSpPr>
            <a:spLocks noChangeArrowheads="1"/>
          </p:cNvSpPr>
          <p:nvPr/>
        </p:nvSpPr>
        <p:spPr bwMode="auto">
          <a:xfrm>
            <a:off x="4876800" y="12192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21642" name="Rectangle 138"/>
          <p:cNvSpPr>
            <a:spLocks noChangeArrowheads="1"/>
          </p:cNvSpPr>
          <p:nvPr/>
        </p:nvSpPr>
        <p:spPr bwMode="auto">
          <a:xfrm>
            <a:off x="4953000" y="2819400"/>
            <a:ext cx="685800" cy="685800"/>
          </a:xfrm>
          <a:prstGeom prst="rect">
            <a:avLst/>
          </a:prstGeom>
          <a:noFill/>
          <a:ln w="28575">
            <a:solidFill>
              <a:srgbClr val="66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91" name="Oval 87"/>
          <p:cNvSpPr>
            <a:spLocks noChangeArrowheads="1"/>
          </p:cNvSpPr>
          <p:nvPr/>
        </p:nvSpPr>
        <p:spPr bwMode="auto">
          <a:xfrm>
            <a:off x="2743200" y="3429000"/>
            <a:ext cx="179388" cy="17938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21611" name="Rectangle 10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613" name="Rectangle 109"/>
          <p:cNvSpPr>
            <a:spLocks noGrp="1"/>
          </p:cNvSpPr>
          <p:nvPr>
            <p:ph type="title" idx="4294967295"/>
          </p:nvPr>
        </p:nvSpPr>
        <p:spPr bwMode="auto">
          <a:xfrm>
            <a:off x="1258888" y="2878138"/>
            <a:ext cx="7558087" cy="1079500"/>
          </a:xfrm>
          <a:noFill/>
        </p:spPr>
        <p:txBody>
          <a:bodyPr/>
          <a:lstStyle/>
          <a:p>
            <a:pPr algn="ctr"/>
            <a:r>
              <a:rPr lang="ru-RU" sz="2400" b="1">
                <a:solidFill>
                  <a:srgbClr val="006600"/>
                </a:solidFill>
                <a:latin typeface="Arial" charset="0"/>
              </a:rPr>
              <a:t>Построение единичной окружности. </a:t>
            </a:r>
            <a:br>
              <a:rPr lang="ru-RU" sz="2400" b="1">
                <a:solidFill>
                  <a:srgbClr val="006600"/>
                </a:solidFill>
                <a:latin typeface="Arial" charset="0"/>
              </a:rPr>
            </a:br>
            <a:r>
              <a:rPr lang="ru-RU" sz="2400" b="1">
                <a:solidFill>
                  <a:srgbClr val="006600"/>
                </a:solidFill>
                <a:latin typeface="Arial" charset="0"/>
              </a:rPr>
              <a:t>Основные значения углов в градусной мере.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216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21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75 -0.39945 " pathEditMode="relative" ptsTypes="AA">
                                      <p:cBhvr>
                                        <p:cTn id="29" dur="2000" fill="hold"/>
                                        <p:tgtEl>
                                          <p:spTgt spid="215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1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1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1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1000"/>
                                        <p:tgtEl>
                                          <p:spTgt spid="21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1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1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1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1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1000"/>
                                        <p:tgtEl>
                                          <p:spTgt spid="21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1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1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1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1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21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1000"/>
                                        <p:tgtEl>
                                          <p:spTgt spid="21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2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21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1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1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1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1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1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1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1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1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1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21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1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"/>
                            </p:stCondLst>
                            <p:childTnLst>
                              <p:par>
                                <p:cTn id="16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21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21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2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21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21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2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21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500"/>
                            </p:stCondLst>
                            <p:childTnLst>
                              <p:par>
                                <p:cTn id="19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21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21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21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21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21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21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21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1000"/>
                                        <p:tgtEl>
                                          <p:spTgt spid="21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000"/>
                            </p:stCondLst>
                            <p:childTnLst>
                              <p:par>
                                <p:cTn id="2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1000"/>
                                        <p:tgtEl>
                                          <p:spTgt spid="21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1000"/>
                                        <p:tgtEl>
                                          <p:spTgt spid="21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2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21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21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21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80" grpId="0" animBg="1"/>
      <p:bldP spid="21581" grpId="0" animBg="1"/>
      <p:bldP spid="21581" grpId="1" animBg="1"/>
      <p:bldP spid="21581" grpId="2" animBg="1"/>
      <p:bldP spid="21582" grpId="0" animBg="1"/>
      <p:bldP spid="21592" grpId="0"/>
      <p:bldP spid="21593" grpId="0" animBg="1"/>
      <p:bldP spid="21594" grpId="0"/>
      <p:bldP spid="21609" grpId="0" animBg="1"/>
      <p:bldP spid="21609" grpId="1" animBg="1"/>
      <p:bldP spid="21614" grpId="0" animBg="1"/>
      <p:bldP spid="21614" grpId="1" animBg="1"/>
      <p:bldP spid="21615" grpId="0" animBg="1"/>
      <p:bldP spid="21616" grpId="0" animBg="1"/>
      <p:bldP spid="21616" grpId="1" animBg="1"/>
      <p:bldP spid="21617" grpId="0" animBg="1"/>
      <p:bldP spid="21617" grpId="1" animBg="1"/>
      <p:bldP spid="21618" grpId="0" animBg="1"/>
      <p:bldP spid="21618" grpId="1" animBg="1"/>
      <p:bldP spid="21619" grpId="0" animBg="1"/>
      <p:bldP spid="21619" grpId="1" animBg="1"/>
      <p:bldP spid="21620" grpId="0" animBg="1"/>
      <p:bldP spid="21620" grpId="1" animBg="1"/>
      <p:bldP spid="21621" grpId="0" animBg="1"/>
      <p:bldP spid="21621" grpId="1" animBg="1"/>
      <p:bldP spid="21637" grpId="0" animBg="1"/>
      <p:bldP spid="21637" grpId="1" animBg="1"/>
      <p:bldP spid="21638" grpId="0" animBg="1"/>
      <p:bldP spid="21638" grpId="1" animBg="1"/>
      <p:bldP spid="21639" grpId="0" animBg="1"/>
      <p:bldP spid="21639" grpId="1" animBg="1"/>
      <p:bldP spid="21640" grpId="0" animBg="1"/>
      <p:bldP spid="21640" grpId="1" animBg="1"/>
      <p:bldP spid="21641" grpId="0" animBg="1"/>
      <p:bldP spid="21641" grpId="1" animBg="1"/>
      <p:bldP spid="21642" grpId="0" animBg="1"/>
      <p:bldP spid="21642" grpId="1" animBg="1"/>
      <p:bldP spid="21591" grpId="0" animBg="1"/>
      <p:bldP spid="21611" grpId="0" animBg="1"/>
      <p:bldP spid="216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990600" y="0"/>
            <a:ext cx="8153400" cy="6858000"/>
          </a:xfrm>
          <a:prstGeom prst="rect">
            <a:avLst/>
          </a:prstGeom>
          <a:solidFill>
            <a:srgbClr val="FFFF00">
              <a:alpha val="35001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4631" name="Group 55"/>
          <p:cNvGrpSpPr>
            <a:grpSpLocks/>
          </p:cNvGrpSpPr>
          <p:nvPr/>
        </p:nvGrpSpPr>
        <p:grpSpPr bwMode="auto">
          <a:xfrm>
            <a:off x="0" y="304800"/>
            <a:ext cx="8915400" cy="6553200"/>
            <a:chOff x="0" y="192"/>
            <a:chExt cx="5616" cy="4128"/>
          </a:xfrm>
        </p:grpSpPr>
        <p:grpSp>
          <p:nvGrpSpPr>
            <p:cNvPr id="24579" name="Group 3"/>
            <p:cNvGrpSpPr>
              <a:grpSpLocks/>
            </p:cNvGrpSpPr>
            <p:nvPr/>
          </p:nvGrpSpPr>
          <p:grpSpPr bwMode="auto">
            <a:xfrm>
              <a:off x="1104" y="192"/>
              <a:ext cx="4512" cy="3936"/>
              <a:chOff x="1104" y="192"/>
              <a:chExt cx="4512" cy="3936"/>
            </a:xfrm>
          </p:grpSpPr>
          <p:sp>
            <p:nvSpPr>
              <p:cNvPr id="24580" name="Rectangle 4"/>
              <p:cNvSpPr>
                <a:spLocks noChangeArrowheads="1"/>
              </p:cNvSpPr>
              <p:nvPr/>
            </p:nvSpPr>
            <p:spPr bwMode="auto">
              <a:xfrm>
                <a:off x="1104" y="192"/>
                <a:ext cx="4512" cy="3936"/>
              </a:xfrm>
              <a:prstGeom prst="rect">
                <a:avLst/>
              </a:prstGeom>
              <a:solidFill>
                <a:srgbClr val="336600"/>
              </a:solidFill>
              <a:ln w="76200">
                <a:solidFill>
                  <a:srgbClr val="FFFF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81" name="Rectangle 5"/>
              <p:cNvSpPr>
                <a:spLocks noChangeArrowheads="1"/>
              </p:cNvSpPr>
              <p:nvPr/>
            </p:nvSpPr>
            <p:spPr bwMode="auto">
              <a:xfrm>
                <a:off x="3120" y="2208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82" name="Rectangle 6"/>
              <p:cNvSpPr>
                <a:spLocks noChangeArrowheads="1"/>
              </p:cNvSpPr>
              <p:nvPr/>
            </p:nvSpPr>
            <p:spPr bwMode="auto">
              <a:xfrm>
                <a:off x="3120" y="864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83" name="Rectangle 7"/>
              <p:cNvSpPr>
                <a:spLocks noChangeArrowheads="1"/>
              </p:cNvSpPr>
              <p:nvPr/>
            </p:nvSpPr>
            <p:spPr bwMode="auto">
              <a:xfrm>
                <a:off x="3120" y="1536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84" name="Rectangle 8"/>
              <p:cNvSpPr>
                <a:spLocks noChangeArrowheads="1"/>
              </p:cNvSpPr>
              <p:nvPr/>
            </p:nvSpPr>
            <p:spPr bwMode="auto">
              <a:xfrm>
                <a:off x="3792" y="2208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85" name="Rectangle 9"/>
              <p:cNvSpPr>
                <a:spLocks noChangeArrowheads="1"/>
              </p:cNvSpPr>
              <p:nvPr/>
            </p:nvSpPr>
            <p:spPr bwMode="auto">
              <a:xfrm>
                <a:off x="3792" y="1536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86" name="Rectangle 10"/>
              <p:cNvSpPr>
                <a:spLocks noChangeArrowheads="1"/>
              </p:cNvSpPr>
              <p:nvPr/>
            </p:nvSpPr>
            <p:spPr bwMode="auto">
              <a:xfrm>
                <a:off x="3792" y="864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87" name="Rectangle 11"/>
              <p:cNvSpPr>
                <a:spLocks noChangeArrowheads="1"/>
              </p:cNvSpPr>
              <p:nvPr/>
            </p:nvSpPr>
            <p:spPr bwMode="auto">
              <a:xfrm>
                <a:off x="1776" y="2208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88" name="Rectangle 12"/>
              <p:cNvSpPr>
                <a:spLocks noChangeArrowheads="1"/>
              </p:cNvSpPr>
              <p:nvPr/>
            </p:nvSpPr>
            <p:spPr bwMode="auto">
              <a:xfrm>
                <a:off x="1776" y="864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89" name="Rectangle 13"/>
              <p:cNvSpPr>
                <a:spLocks noChangeArrowheads="1"/>
              </p:cNvSpPr>
              <p:nvPr/>
            </p:nvSpPr>
            <p:spPr bwMode="auto">
              <a:xfrm>
                <a:off x="1776" y="1536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90" name="Rectangle 14"/>
              <p:cNvSpPr>
                <a:spLocks noChangeArrowheads="1"/>
              </p:cNvSpPr>
              <p:nvPr/>
            </p:nvSpPr>
            <p:spPr bwMode="auto">
              <a:xfrm>
                <a:off x="2448" y="2208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91" name="Rectangle 15"/>
              <p:cNvSpPr>
                <a:spLocks noChangeArrowheads="1"/>
              </p:cNvSpPr>
              <p:nvPr/>
            </p:nvSpPr>
            <p:spPr bwMode="auto">
              <a:xfrm>
                <a:off x="2448" y="1536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92" name="Rectangle 16"/>
              <p:cNvSpPr>
                <a:spLocks noChangeArrowheads="1"/>
              </p:cNvSpPr>
              <p:nvPr/>
            </p:nvSpPr>
            <p:spPr bwMode="auto">
              <a:xfrm>
                <a:off x="2448" y="864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93" name="Rectangle 17"/>
              <p:cNvSpPr>
                <a:spLocks noChangeArrowheads="1"/>
              </p:cNvSpPr>
              <p:nvPr/>
            </p:nvSpPr>
            <p:spPr bwMode="auto">
              <a:xfrm>
                <a:off x="3120" y="2880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94" name="Rectangle 18"/>
              <p:cNvSpPr>
                <a:spLocks noChangeArrowheads="1"/>
              </p:cNvSpPr>
              <p:nvPr/>
            </p:nvSpPr>
            <p:spPr bwMode="auto">
              <a:xfrm>
                <a:off x="2448" y="2880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95" name="Rectangle 19"/>
              <p:cNvSpPr>
                <a:spLocks noChangeArrowheads="1"/>
              </p:cNvSpPr>
              <p:nvPr/>
            </p:nvSpPr>
            <p:spPr bwMode="auto">
              <a:xfrm>
                <a:off x="3792" y="2880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96" name="Rectangle 20"/>
              <p:cNvSpPr>
                <a:spLocks noChangeArrowheads="1"/>
              </p:cNvSpPr>
              <p:nvPr/>
            </p:nvSpPr>
            <p:spPr bwMode="auto">
              <a:xfrm>
                <a:off x="1776" y="2880"/>
                <a:ext cx="680" cy="680"/>
              </a:xfrm>
              <a:prstGeom prst="rect">
                <a:avLst/>
              </a:prstGeom>
              <a:noFill/>
              <a:ln w="3175">
                <a:solidFill>
                  <a:srgbClr val="F8F8F8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597" name="Line 21"/>
              <p:cNvSpPr>
                <a:spLocks noChangeShapeType="1"/>
              </p:cNvSpPr>
              <p:nvPr/>
            </p:nvSpPr>
            <p:spPr bwMode="auto">
              <a:xfrm>
                <a:off x="1440" y="2208"/>
                <a:ext cx="3936" cy="0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8" name="Line 22"/>
              <p:cNvSpPr>
                <a:spLocks noChangeShapeType="1"/>
              </p:cNvSpPr>
              <p:nvPr/>
            </p:nvSpPr>
            <p:spPr bwMode="auto">
              <a:xfrm flipH="1" flipV="1">
                <a:off x="3120" y="336"/>
                <a:ext cx="0" cy="3600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9" name="Text Box 23"/>
              <p:cNvSpPr txBox="1">
                <a:spLocks noChangeArrowheads="1"/>
              </p:cNvSpPr>
              <p:nvPr/>
            </p:nvSpPr>
            <p:spPr bwMode="auto">
              <a:xfrm>
                <a:off x="5184" y="2400"/>
                <a:ext cx="28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000" b="1">
                    <a:solidFill>
                      <a:srgbClr val="FBFBFB"/>
                    </a:solidFill>
                  </a:rPr>
                  <a:t>Х</a:t>
                </a:r>
              </a:p>
            </p:txBody>
          </p:sp>
          <p:sp>
            <p:nvSpPr>
              <p:cNvPr id="24600" name="Text Box 24"/>
              <p:cNvSpPr txBox="1">
                <a:spLocks noChangeArrowheads="1"/>
              </p:cNvSpPr>
              <p:nvPr/>
            </p:nvSpPr>
            <p:spPr bwMode="auto">
              <a:xfrm>
                <a:off x="2784" y="288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8F8F8"/>
                    </a:solidFill>
                  </a:rPr>
                  <a:t>у</a:t>
                </a:r>
              </a:p>
            </p:txBody>
          </p:sp>
          <p:sp>
            <p:nvSpPr>
              <p:cNvPr id="24601" name="Text Box 25"/>
              <p:cNvSpPr txBox="1">
                <a:spLocks noChangeArrowheads="1"/>
              </p:cNvSpPr>
              <p:nvPr/>
            </p:nvSpPr>
            <p:spPr bwMode="auto">
              <a:xfrm>
                <a:off x="3120" y="3552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FF00"/>
                    </a:solidFill>
                  </a:rPr>
                  <a:t>-1</a:t>
                </a:r>
              </a:p>
            </p:txBody>
          </p:sp>
          <p:sp>
            <p:nvSpPr>
              <p:cNvPr id="24602" name="Text Box 26"/>
              <p:cNvSpPr txBox="1">
                <a:spLocks noChangeArrowheads="1"/>
              </p:cNvSpPr>
              <p:nvPr/>
            </p:nvSpPr>
            <p:spPr bwMode="auto">
              <a:xfrm>
                <a:off x="3120" y="624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FF00"/>
                    </a:solidFill>
                  </a:rPr>
                  <a:t>1</a:t>
                </a:r>
              </a:p>
            </p:txBody>
          </p:sp>
          <p:sp>
            <p:nvSpPr>
              <p:cNvPr id="24603" name="Text Box 27"/>
              <p:cNvSpPr txBox="1">
                <a:spLocks noChangeArrowheads="1"/>
              </p:cNvSpPr>
              <p:nvPr/>
            </p:nvSpPr>
            <p:spPr bwMode="auto">
              <a:xfrm>
                <a:off x="4464" y="1920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FF00"/>
                    </a:solidFill>
                  </a:rPr>
                  <a:t>1</a:t>
                </a:r>
              </a:p>
            </p:txBody>
          </p:sp>
          <p:sp>
            <p:nvSpPr>
              <p:cNvPr id="24604" name="Text Box 28"/>
              <p:cNvSpPr txBox="1">
                <a:spLocks noChangeArrowheads="1"/>
              </p:cNvSpPr>
              <p:nvPr/>
            </p:nvSpPr>
            <p:spPr bwMode="auto">
              <a:xfrm>
                <a:off x="1488" y="2208"/>
                <a:ext cx="28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 b="1">
                    <a:solidFill>
                      <a:srgbClr val="FFFF00"/>
                    </a:solidFill>
                  </a:rPr>
                  <a:t>-1</a:t>
                </a:r>
              </a:p>
            </p:txBody>
          </p:sp>
        </p:grpSp>
        <p:sp>
          <p:nvSpPr>
            <p:cNvPr id="24605" name="Oval 29"/>
            <p:cNvSpPr>
              <a:spLocks noChangeArrowheads="1"/>
            </p:cNvSpPr>
            <p:nvPr/>
          </p:nvSpPr>
          <p:spPr bwMode="auto">
            <a:xfrm>
              <a:off x="1776" y="864"/>
              <a:ext cx="2688" cy="2688"/>
            </a:xfrm>
            <a:prstGeom prst="ellips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608" name="Oval 32"/>
            <p:cNvSpPr>
              <a:spLocks noChangeArrowheads="1"/>
            </p:cNvSpPr>
            <p:nvPr/>
          </p:nvSpPr>
          <p:spPr bwMode="auto">
            <a:xfrm>
              <a:off x="4224" y="1488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24609" name="Text Box 33"/>
            <p:cNvSpPr txBox="1">
              <a:spLocks noChangeArrowheads="1"/>
            </p:cNvSpPr>
            <p:nvPr/>
          </p:nvSpPr>
          <p:spPr bwMode="auto">
            <a:xfrm>
              <a:off x="4368" y="1248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30°</a:t>
              </a:r>
            </a:p>
          </p:txBody>
        </p:sp>
        <p:sp>
          <p:nvSpPr>
            <p:cNvPr id="24610" name="Oval 34"/>
            <p:cNvSpPr>
              <a:spLocks noChangeArrowheads="1"/>
            </p:cNvSpPr>
            <p:nvPr/>
          </p:nvSpPr>
          <p:spPr bwMode="auto">
            <a:xfrm>
              <a:off x="3744" y="1008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24611" name="Text Box 35"/>
            <p:cNvSpPr txBox="1">
              <a:spLocks noChangeArrowheads="1"/>
            </p:cNvSpPr>
            <p:nvPr/>
          </p:nvSpPr>
          <p:spPr bwMode="auto">
            <a:xfrm>
              <a:off x="3888" y="768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60°</a:t>
              </a:r>
            </a:p>
          </p:txBody>
        </p:sp>
        <p:sp>
          <p:nvSpPr>
            <p:cNvPr id="24612" name="Oval 36"/>
            <p:cNvSpPr>
              <a:spLocks noChangeArrowheads="1"/>
            </p:cNvSpPr>
            <p:nvPr/>
          </p:nvSpPr>
          <p:spPr bwMode="auto">
            <a:xfrm>
              <a:off x="3072" y="768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24613" name="Text Box 37"/>
            <p:cNvSpPr txBox="1">
              <a:spLocks noChangeArrowheads="1"/>
            </p:cNvSpPr>
            <p:nvPr/>
          </p:nvSpPr>
          <p:spPr bwMode="auto">
            <a:xfrm>
              <a:off x="3216" y="528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90°</a:t>
              </a:r>
            </a:p>
          </p:txBody>
        </p:sp>
        <p:sp>
          <p:nvSpPr>
            <p:cNvPr id="24614" name="Oval 38"/>
            <p:cNvSpPr>
              <a:spLocks noChangeArrowheads="1"/>
            </p:cNvSpPr>
            <p:nvPr/>
          </p:nvSpPr>
          <p:spPr bwMode="auto">
            <a:xfrm>
              <a:off x="4416" y="211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24615" name="Text Box 39"/>
            <p:cNvSpPr txBox="1">
              <a:spLocks noChangeArrowheads="1"/>
            </p:cNvSpPr>
            <p:nvPr/>
          </p:nvSpPr>
          <p:spPr bwMode="auto">
            <a:xfrm>
              <a:off x="4512" y="2208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0°</a:t>
              </a:r>
            </a:p>
          </p:txBody>
        </p:sp>
        <p:sp>
          <p:nvSpPr>
            <p:cNvPr id="24616" name="Oval 40"/>
            <p:cNvSpPr>
              <a:spLocks noChangeArrowheads="1"/>
            </p:cNvSpPr>
            <p:nvPr/>
          </p:nvSpPr>
          <p:spPr bwMode="auto">
            <a:xfrm>
              <a:off x="1728" y="2160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24617" name="Text Box 41"/>
            <p:cNvSpPr txBox="1">
              <a:spLocks noChangeArrowheads="1"/>
            </p:cNvSpPr>
            <p:nvPr/>
          </p:nvSpPr>
          <p:spPr bwMode="auto">
            <a:xfrm>
              <a:off x="1152" y="1824"/>
              <a:ext cx="6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180°</a:t>
              </a:r>
            </a:p>
          </p:txBody>
        </p:sp>
        <p:sp>
          <p:nvSpPr>
            <p:cNvPr id="24618" name="Oval 42"/>
            <p:cNvSpPr>
              <a:spLocks noChangeArrowheads="1"/>
            </p:cNvSpPr>
            <p:nvPr/>
          </p:nvSpPr>
          <p:spPr bwMode="auto">
            <a:xfrm>
              <a:off x="3072" y="350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24619" name="Text Box 43"/>
            <p:cNvSpPr txBox="1">
              <a:spLocks noChangeArrowheads="1"/>
            </p:cNvSpPr>
            <p:nvPr/>
          </p:nvSpPr>
          <p:spPr bwMode="auto">
            <a:xfrm>
              <a:off x="2592" y="3552"/>
              <a:ext cx="6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270°</a:t>
              </a:r>
            </a:p>
          </p:txBody>
        </p:sp>
        <p:sp>
          <p:nvSpPr>
            <p:cNvPr id="24620" name="Oval 44"/>
            <p:cNvSpPr>
              <a:spLocks noChangeArrowheads="1"/>
            </p:cNvSpPr>
            <p:nvPr/>
          </p:nvSpPr>
          <p:spPr bwMode="auto">
            <a:xfrm>
              <a:off x="4032" y="1200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24621" name="Text Box 45"/>
            <p:cNvSpPr txBox="1">
              <a:spLocks noChangeArrowheads="1"/>
            </p:cNvSpPr>
            <p:nvPr/>
          </p:nvSpPr>
          <p:spPr bwMode="auto">
            <a:xfrm>
              <a:off x="4176" y="960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45</a:t>
              </a:r>
              <a:r>
                <a:rPr lang="ru-RU" sz="2800" b="1">
                  <a:solidFill>
                    <a:srgbClr val="FF3300"/>
                  </a:solidFill>
                </a:rPr>
                <a:t>°</a:t>
              </a:r>
            </a:p>
          </p:txBody>
        </p:sp>
        <p:pic>
          <p:nvPicPr>
            <p:cNvPr id="24622" name="Picture 46" descr="SCRIBECO"/>
            <p:cNvPicPr preferRelativeResize="0"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2496"/>
              <a:ext cx="1247" cy="18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4623" name="Group 47"/>
            <p:cNvGrpSpPr>
              <a:grpSpLocks/>
            </p:cNvGrpSpPr>
            <p:nvPr/>
          </p:nvGrpSpPr>
          <p:grpSpPr bwMode="auto">
            <a:xfrm>
              <a:off x="1200" y="336"/>
              <a:ext cx="4320" cy="3696"/>
              <a:chOff x="1200" y="336"/>
              <a:chExt cx="4320" cy="3696"/>
            </a:xfrm>
          </p:grpSpPr>
          <p:sp>
            <p:nvSpPr>
              <p:cNvPr id="24624" name="Text Box 48"/>
              <p:cNvSpPr txBox="1">
                <a:spLocks noChangeArrowheads="1"/>
              </p:cNvSpPr>
              <p:nvPr/>
            </p:nvSpPr>
            <p:spPr bwMode="auto">
              <a:xfrm>
                <a:off x="5040" y="336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8F8F8"/>
                    </a:solidFill>
                    <a:cs typeface="Arial" charset="0"/>
                  </a:rPr>
                  <a:t>I</a:t>
                </a:r>
              </a:p>
            </p:txBody>
          </p:sp>
          <p:sp>
            <p:nvSpPr>
              <p:cNvPr id="24625" name="Text Box 49"/>
              <p:cNvSpPr txBox="1">
                <a:spLocks noChangeArrowheads="1"/>
              </p:cNvSpPr>
              <p:nvPr/>
            </p:nvSpPr>
            <p:spPr bwMode="auto">
              <a:xfrm>
                <a:off x="1344" y="384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8F8F8"/>
                    </a:solidFill>
                    <a:cs typeface="Arial" charset="0"/>
                  </a:rPr>
                  <a:t>II</a:t>
                </a:r>
              </a:p>
            </p:txBody>
          </p:sp>
          <p:sp>
            <p:nvSpPr>
              <p:cNvPr id="24626" name="Text Box 50"/>
              <p:cNvSpPr txBox="1">
                <a:spLocks noChangeArrowheads="1"/>
              </p:cNvSpPr>
              <p:nvPr/>
            </p:nvSpPr>
            <p:spPr bwMode="auto">
              <a:xfrm>
                <a:off x="1200" y="3744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8F8F8"/>
                    </a:solidFill>
                    <a:cs typeface="Arial" charset="0"/>
                  </a:rPr>
                  <a:t>III</a:t>
                </a:r>
              </a:p>
            </p:txBody>
          </p:sp>
          <p:sp>
            <p:nvSpPr>
              <p:cNvPr id="24627" name="Text Box 51"/>
              <p:cNvSpPr txBox="1">
                <a:spLocks noChangeArrowheads="1"/>
              </p:cNvSpPr>
              <p:nvPr/>
            </p:nvSpPr>
            <p:spPr bwMode="auto">
              <a:xfrm>
                <a:off x="5088" y="3744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8F8F8"/>
                    </a:solidFill>
                    <a:cs typeface="Arial" charset="0"/>
                  </a:rPr>
                  <a:t>IV</a:t>
                </a:r>
              </a:p>
            </p:txBody>
          </p:sp>
        </p:grpSp>
        <p:sp>
          <p:nvSpPr>
            <p:cNvPr id="24630" name="Text Box 54"/>
            <p:cNvSpPr txBox="1">
              <a:spLocks noChangeArrowheads="1"/>
            </p:cNvSpPr>
            <p:nvPr/>
          </p:nvSpPr>
          <p:spPr bwMode="auto">
            <a:xfrm>
              <a:off x="4464" y="2544"/>
              <a:ext cx="6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360°</a:t>
              </a:r>
            </a:p>
          </p:txBody>
        </p:sp>
      </p:grpSp>
      <p:grpSp>
        <p:nvGrpSpPr>
          <p:cNvPr id="24635" name="Group 59"/>
          <p:cNvGrpSpPr>
            <a:grpSpLocks/>
          </p:cNvGrpSpPr>
          <p:nvPr/>
        </p:nvGrpSpPr>
        <p:grpSpPr bwMode="auto">
          <a:xfrm>
            <a:off x="4953000" y="2438400"/>
            <a:ext cx="1828800" cy="1066800"/>
            <a:chOff x="3120" y="1536"/>
            <a:chExt cx="1152" cy="672"/>
          </a:xfrm>
        </p:grpSpPr>
        <p:sp>
          <p:nvSpPr>
            <p:cNvPr id="24632" name="AutoShape 56"/>
            <p:cNvSpPr>
              <a:spLocks noChangeArrowheads="1"/>
            </p:cNvSpPr>
            <p:nvPr/>
          </p:nvSpPr>
          <p:spPr bwMode="auto">
            <a:xfrm rot="16200000">
              <a:off x="3360" y="1296"/>
              <a:ext cx="672" cy="1152"/>
            </a:xfrm>
            <a:prstGeom prst="rtTriangle">
              <a:avLst/>
            </a:prstGeom>
            <a:solidFill>
              <a:srgbClr val="66FFFF"/>
            </a:solidFill>
            <a:ln w="9525">
              <a:solidFill>
                <a:srgbClr val="00CC00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r>
                <a:rPr lang="el-GR" sz="2200" b="1" i="1">
                  <a:solidFill>
                    <a:srgbClr val="FF3300"/>
                  </a:solidFill>
                  <a:cs typeface="Arial" charset="0"/>
                </a:rPr>
                <a:t>α</a:t>
              </a:r>
            </a:p>
          </p:txBody>
        </p:sp>
        <p:sp>
          <p:nvSpPr>
            <p:cNvPr id="24633" name="Arc 57"/>
            <p:cNvSpPr>
              <a:spLocks/>
            </p:cNvSpPr>
            <p:nvPr/>
          </p:nvSpPr>
          <p:spPr bwMode="auto">
            <a:xfrm>
              <a:off x="3456" y="2016"/>
              <a:ext cx="96" cy="19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4637" name="Text Box 61"/>
          <p:cNvSpPr txBox="1">
            <a:spLocks noChangeArrowheads="1"/>
          </p:cNvSpPr>
          <p:nvPr/>
        </p:nvSpPr>
        <p:spPr bwMode="auto">
          <a:xfrm>
            <a:off x="5257800" y="2667000"/>
            <a:ext cx="9906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>
                <a:solidFill>
                  <a:srgbClr val="FFFF00"/>
                </a:solidFill>
                <a:cs typeface="Arial" charset="0"/>
              </a:rPr>
              <a:t>R=</a:t>
            </a:r>
            <a:r>
              <a:rPr lang="ru-RU" sz="220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24638" name="Text Box 62"/>
          <p:cNvSpPr txBox="1">
            <a:spLocks noChangeArrowheads="1"/>
          </p:cNvSpPr>
          <p:nvPr/>
        </p:nvSpPr>
        <p:spPr bwMode="auto">
          <a:xfrm>
            <a:off x="5638800" y="3657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 b="1">
                <a:solidFill>
                  <a:srgbClr val="FF9933"/>
                </a:solidFill>
              </a:rPr>
              <a:t>Х</a:t>
            </a:r>
          </a:p>
        </p:txBody>
      </p:sp>
      <p:sp>
        <p:nvSpPr>
          <p:cNvPr id="24639" name="Text Box 63"/>
          <p:cNvSpPr txBox="1">
            <a:spLocks noChangeArrowheads="1"/>
          </p:cNvSpPr>
          <p:nvPr/>
        </p:nvSpPr>
        <p:spPr bwMode="auto">
          <a:xfrm>
            <a:off x="6781800" y="2895600"/>
            <a:ext cx="457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200">
                <a:solidFill>
                  <a:srgbClr val="CC6600"/>
                </a:solidFill>
              </a:rPr>
              <a:t>у</a:t>
            </a:r>
          </a:p>
        </p:txBody>
      </p:sp>
      <p:sp>
        <p:nvSpPr>
          <p:cNvPr id="24640" name="Line 64"/>
          <p:cNvSpPr>
            <a:spLocks noChangeShapeType="1"/>
          </p:cNvSpPr>
          <p:nvPr/>
        </p:nvSpPr>
        <p:spPr bwMode="auto">
          <a:xfrm>
            <a:off x="4953000" y="3505200"/>
            <a:ext cx="1828800" cy="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641" name="Line 65"/>
          <p:cNvSpPr>
            <a:spLocks noChangeShapeType="1"/>
          </p:cNvSpPr>
          <p:nvPr/>
        </p:nvSpPr>
        <p:spPr bwMode="auto">
          <a:xfrm>
            <a:off x="6781800" y="2438400"/>
            <a:ext cx="0" cy="1066800"/>
          </a:xfrm>
          <a:prstGeom prst="line">
            <a:avLst/>
          </a:prstGeom>
          <a:noFill/>
          <a:ln w="38100">
            <a:solidFill>
              <a:srgbClr val="FF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642" name="Text Box 66"/>
          <p:cNvSpPr txBox="1">
            <a:spLocks noChangeArrowheads="1"/>
          </p:cNvSpPr>
          <p:nvPr/>
        </p:nvSpPr>
        <p:spPr bwMode="auto">
          <a:xfrm>
            <a:off x="2514600" y="6096000"/>
            <a:ext cx="2286000" cy="547688"/>
          </a:xfrm>
          <a:prstGeom prst="rect">
            <a:avLst/>
          </a:prstGeom>
          <a:solidFill>
            <a:schemeClr val="bg1"/>
          </a:solidFill>
          <a:ln w="28575">
            <a:solidFill>
              <a:srgbClr val="FF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>
                <a:solidFill>
                  <a:srgbClr val="008000"/>
                </a:solidFill>
              </a:rPr>
              <a:t>sin </a:t>
            </a:r>
            <a:r>
              <a:rPr lang="el-GR" sz="2800" i="1">
                <a:solidFill>
                  <a:srgbClr val="008000"/>
                </a:solidFill>
                <a:cs typeface="Arial" charset="0"/>
              </a:rPr>
              <a:t>α</a:t>
            </a:r>
            <a:r>
              <a:rPr lang="en-US" sz="2400">
                <a:solidFill>
                  <a:srgbClr val="008000"/>
                </a:solidFill>
                <a:cs typeface="Arial" charset="0"/>
              </a:rPr>
              <a:t> = </a:t>
            </a:r>
            <a:r>
              <a:rPr lang="en-US" sz="2400" i="1">
                <a:solidFill>
                  <a:srgbClr val="008000"/>
                </a:solidFill>
                <a:cs typeface="Arial" charset="0"/>
              </a:rPr>
              <a:t>y/1=y</a:t>
            </a:r>
            <a:endParaRPr lang="el-GR" sz="2400" i="1">
              <a:solidFill>
                <a:srgbClr val="008000"/>
              </a:solidFill>
              <a:cs typeface="Arial" charset="0"/>
            </a:endParaRPr>
          </a:p>
        </p:txBody>
      </p:sp>
      <p:sp>
        <p:nvSpPr>
          <p:cNvPr id="24644" name="Text Box 68"/>
          <p:cNvSpPr txBox="1">
            <a:spLocks noChangeArrowheads="1"/>
          </p:cNvSpPr>
          <p:nvPr/>
        </p:nvSpPr>
        <p:spPr bwMode="auto">
          <a:xfrm>
            <a:off x="5562600" y="6096000"/>
            <a:ext cx="2286000" cy="547688"/>
          </a:xfrm>
          <a:prstGeom prst="rect">
            <a:avLst/>
          </a:prstGeom>
          <a:solidFill>
            <a:schemeClr val="bg1"/>
          </a:solidFill>
          <a:ln w="28575">
            <a:solidFill>
              <a:srgbClr val="FF99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>
                <a:solidFill>
                  <a:srgbClr val="008000"/>
                </a:solidFill>
                <a:cs typeface="Arial" charset="0"/>
              </a:rPr>
              <a:t>cos </a:t>
            </a:r>
            <a:r>
              <a:rPr lang="en-US" sz="2800" i="1">
                <a:solidFill>
                  <a:srgbClr val="008000"/>
                </a:solidFill>
                <a:cs typeface="Arial" charset="0"/>
              </a:rPr>
              <a:t>α</a:t>
            </a:r>
            <a:r>
              <a:rPr lang="en-US" sz="2400" i="1">
                <a:solidFill>
                  <a:srgbClr val="008000"/>
                </a:solidFill>
                <a:cs typeface="Arial" charset="0"/>
              </a:rPr>
              <a:t> = x/1=x</a:t>
            </a:r>
          </a:p>
        </p:txBody>
      </p:sp>
      <p:sp>
        <p:nvSpPr>
          <p:cNvPr id="24646" name="Text Box 70"/>
          <p:cNvSpPr txBox="1">
            <a:spLocks noChangeArrowheads="1"/>
          </p:cNvSpPr>
          <p:nvPr/>
        </p:nvSpPr>
        <p:spPr bwMode="auto">
          <a:xfrm>
            <a:off x="5105400" y="381000"/>
            <a:ext cx="914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rgbClr val="FF66FF"/>
                </a:solidFill>
              </a:rPr>
              <a:t>sin </a:t>
            </a:r>
            <a:r>
              <a:rPr lang="el-GR" i="1">
                <a:solidFill>
                  <a:srgbClr val="FF66FF"/>
                </a:solidFill>
              </a:rPr>
              <a:t>α</a:t>
            </a:r>
            <a:endParaRPr lang="ru-RU" i="1">
              <a:solidFill>
                <a:srgbClr val="FF66FF"/>
              </a:solidFill>
            </a:endParaRPr>
          </a:p>
        </p:txBody>
      </p:sp>
      <p:sp>
        <p:nvSpPr>
          <p:cNvPr id="24647" name="Text Box 71"/>
          <p:cNvSpPr txBox="1">
            <a:spLocks noChangeArrowheads="1"/>
          </p:cNvSpPr>
          <p:nvPr/>
        </p:nvSpPr>
        <p:spPr bwMode="auto">
          <a:xfrm>
            <a:off x="7696200" y="2895600"/>
            <a:ext cx="1066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>
                <a:solidFill>
                  <a:srgbClr val="FF9933"/>
                </a:solidFill>
              </a:rPr>
              <a:t>с</a:t>
            </a:r>
            <a:r>
              <a:rPr lang="en-US" i="1">
                <a:solidFill>
                  <a:srgbClr val="FF9933"/>
                </a:solidFill>
              </a:rPr>
              <a:t>os</a:t>
            </a:r>
            <a:r>
              <a:rPr lang="ru-RU" i="1">
                <a:solidFill>
                  <a:srgbClr val="FF9933"/>
                </a:solidFill>
              </a:rPr>
              <a:t> </a:t>
            </a:r>
            <a:r>
              <a:rPr lang="el-GR" i="1">
                <a:solidFill>
                  <a:srgbClr val="FF9933"/>
                </a:solidFill>
              </a:rPr>
              <a:t>α</a:t>
            </a:r>
            <a:endParaRPr lang="ru-RU" i="1">
              <a:solidFill>
                <a:srgbClr val="FF9933"/>
              </a:solidFill>
            </a:endParaRPr>
          </a:p>
        </p:txBody>
      </p:sp>
      <p:sp>
        <p:nvSpPr>
          <p:cNvPr id="24648" name="Rectangle 7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651" name="Rectangle 75"/>
          <p:cNvSpPr>
            <a:spLocks noGrp="1"/>
          </p:cNvSpPr>
          <p:nvPr>
            <p:ph type="title" idx="4294967295"/>
          </p:nvPr>
        </p:nvSpPr>
        <p:spPr bwMode="auto">
          <a:xfrm>
            <a:off x="1258888" y="2878138"/>
            <a:ext cx="7558087" cy="1079500"/>
          </a:xfrm>
          <a:noFill/>
        </p:spPr>
        <p:txBody>
          <a:bodyPr/>
          <a:lstStyle/>
          <a:p>
            <a:pPr algn="ctr"/>
            <a:r>
              <a:rPr lang="ru-RU" sz="2400" b="1">
                <a:solidFill>
                  <a:srgbClr val="008000"/>
                </a:solidFill>
                <a:latin typeface="Arial" charset="0"/>
              </a:rPr>
              <a:t>Определение синуса и косинуса угла </a:t>
            </a:r>
            <a:br>
              <a:rPr lang="ru-RU" sz="2400" b="1">
                <a:solidFill>
                  <a:srgbClr val="008000"/>
                </a:solidFill>
                <a:latin typeface="Arial" charset="0"/>
              </a:rPr>
            </a:br>
            <a:r>
              <a:rPr lang="ru-RU" sz="2400" b="1">
                <a:solidFill>
                  <a:srgbClr val="008000"/>
                </a:solidFill>
                <a:latin typeface="Arial" charset="0"/>
              </a:rPr>
              <a:t>на единичной окружности.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246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4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4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2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37" grpId="0"/>
      <p:bldP spid="24638" grpId="0"/>
      <p:bldP spid="24640" grpId="0" animBg="1"/>
      <p:bldP spid="24641" grpId="0" animBg="1"/>
      <p:bldP spid="24644" grpId="0" animBg="1"/>
      <p:bldP spid="24647" grpId="0"/>
      <p:bldP spid="24648" grpId="0" animBg="1"/>
      <p:bldP spid="246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97" name="Rectangle 81"/>
          <p:cNvSpPr>
            <a:spLocks noChangeArrowheads="1"/>
          </p:cNvSpPr>
          <p:nvPr/>
        </p:nvSpPr>
        <p:spPr bwMode="auto">
          <a:xfrm>
            <a:off x="990600" y="0"/>
            <a:ext cx="8153400" cy="6858000"/>
          </a:xfrm>
          <a:prstGeom prst="rect">
            <a:avLst/>
          </a:prstGeom>
          <a:solidFill>
            <a:srgbClr val="FFFF00">
              <a:alpha val="35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4880" name="Group 6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4818" name="Rectangle 2"/>
            <p:cNvSpPr>
              <a:spLocks noChangeArrowheads="1"/>
            </p:cNvSpPr>
            <p:nvPr/>
          </p:nvSpPr>
          <p:spPr bwMode="auto">
            <a:xfrm>
              <a:off x="624" y="0"/>
              <a:ext cx="5136" cy="4320"/>
            </a:xfrm>
            <a:prstGeom prst="rect">
              <a:avLst/>
            </a:prstGeom>
            <a:solidFill>
              <a:srgbClr val="FFFF00">
                <a:alpha val="35001"/>
              </a:srgbClr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4879" name="Group 63"/>
            <p:cNvGrpSpPr>
              <a:grpSpLocks/>
            </p:cNvGrpSpPr>
            <p:nvPr/>
          </p:nvGrpSpPr>
          <p:grpSpPr bwMode="auto">
            <a:xfrm>
              <a:off x="0" y="192"/>
              <a:ext cx="5616" cy="4128"/>
              <a:chOff x="0" y="192"/>
              <a:chExt cx="5616" cy="4128"/>
            </a:xfrm>
          </p:grpSpPr>
          <p:grpSp>
            <p:nvGrpSpPr>
              <p:cNvPr id="34819" name="Group 3"/>
              <p:cNvGrpSpPr>
                <a:grpSpLocks/>
              </p:cNvGrpSpPr>
              <p:nvPr/>
            </p:nvGrpSpPr>
            <p:grpSpPr bwMode="auto">
              <a:xfrm>
                <a:off x="0" y="192"/>
                <a:ext cx="5616" cy="4128"/>
                <a:chOff x="0" y="192"/>
                <a:chExt cx="5616" cy="4128"/>
              </a:xfrm>
            </p:grpSpPr>
            <p:grpSp>
              <p:nvGrpSpPr>
                <p:cNvPr id="34820" name="Group 4"/>
                <p:cNvGrpSpPr>
                  <a:grpSpLocks/>
                </p:cNvGrpSpPr>
                <p:nvPr/>
              </p:nvGrpSpPr>
              <p:grpSpPr bwMode="auto">
                <a:xfrm>
                  <a:off x="1104" y="192"/>
                  <a:ext cx="4512" cy="3936"/>
                  <a:chOff x="1104" y="192"/>
                  <a:chExt cx="4512" cy="3936"/>
                </a:xfrm>
              </p:grpSpPr>
              <p:sp>
                <p:nvSpPr>
                  <p:cNvPr id="34821" name="Rectangle 5"/>
                  <p:cNvSpPr>
                    <a:spLocks noChangeArrowheads="1"/>
                  </p:cNvSpPr>
                  <p:nvPr/>
                </p:nvSpPr>
                <p:spPr bwMode="auto">
                  <a:xfrm>
                    <a:off x="1104" y="192"/>
                    <a:ext cx="4512" cy="3936"/>
                  </a:xfrm>
                  <a:prstGeom prst="rect">
                    <a:avLst/>
                  </a:prstGeom>
                  <a:solidFill>
                    <a:srgbClr val="336600"/>
                  </a:solidFill>
                  <a:ln w="76200">
                    <a:solidFill>
                      <a:srgbClr val="FFFF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22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2208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23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24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1536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25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3792" y="2208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26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3792" y="1536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27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3792" y="864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28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2208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29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864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30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536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31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2448" y="2208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32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2448" y="1536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33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2448" y="864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34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2880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35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2448" y="2880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36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3792" y="2880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37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2880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4838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1440" y="2208"/>
                    <a:ext cx="3936" cy="0"/>
                  </a:xfrm>
                  <a:prstGeom prst="line">
                    <a:avLst/>
                  </a:prstGeom>
                  <a:noFill/>
                  <a:ln w="57150">
                    <a:solidFill>
                      <a:srgbClr val="FFFF00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4839" name="Line 23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120" y="336"/>
                    <a:ext cx="0" cy="3600"/>
                  </a:xfrm>
                  <a:prstGeom prst="line">
                    <a:avLst/>
                  </a:prstGeom>
                  <a:noFill/>
                  <a:ln w="57150">
                    <a:solidFill>
                      <a:srgbClr val="FFFF00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4840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84" y="2400"/>
                    <a:ext cx="288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ru-RU" sz="2000" b="1">
                        <a:solidFill>
                          <a:srgbClr val="FBFBFB"/>
                        </a:solidFill>
                      </a:rPr>
                      <a:t>Х</a:t>
                    </a:r>
                  </a:p>
                </p:txBody>
              </p:sp>
              <p:sp>
                <p:nvSpPr>
                  <p:cNvPr id="34841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84" y="288"/>
                    <a:ext cx="288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ru-RU" sz="2400" b="1">
                        <a:solidFill>
                          <a:srgbClr val="F8F8F8"/>
                        </a:solidFill>
                      </a:rPr>
                      <a:t>у</a:t>
                    </a:r>
                  </a:p>
                </p:txBody>
              </p:sp>
              <p:sp>
                <p:nvSpPr>
                  <p:cNvPr id="34842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20" y="3552"/>
                    <a:ext cx="288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ru-RU" sz="2400" b="1">
                        <a:solidFill>
                          <a:srgbClr val="FFFF00"/>
                        </a:solidFill>
                      </a:rPr>
                      <a:t>-1</a:t>
                    </a:r>
                  </a:p>
                </p:txBody>
              </p:sp>
              <p:sp>
                <p:nvSpPr>
                  <p:cNvPr id="34843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20" y="624"/>
                    <a:ext cx="288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ru-RU" sz="2400" b="1">
                        <a:solidFill>
                          <a:srgbClr val="FFFF00"/>
                        </a:solidFill>
                      </a:rPr>
                      <a:t>1</a:t>
                    </a:r>
                  </a:p>
                </p:txBody>
              </p:sp>
              <p:sp>
                <p:nvSpPr>
                  <p:cNvPr id="34844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464" y="1920"/>
                    <a:ext cx="288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ru-RU" sz="2400" b="1">
                        <a:solidFill>
                          <a:srgbClr val="FFFF00"/>
                        </a:solidFill>
                      </a:rPr>
                      <a:t>1</a:t>
                    </a:r>
                  </a:p>
                </p:txBody>
              </p:sp>
              <p:sp>
                <p:nvSpPr>
                  <p:cNvPr id="34845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88" y="2208"/>
                    <a:ext cx="288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ru-RU" sz="2400" b="1">
                        <a:solidFill>
                          <a:srgbClr val="FFFF00"/>
                        </a:solidFill>
                      </a:rPr>
                      <a:t>-1</a:t>
                    </a:r>
                  </a:p>
                </p:txBody>
              </p:sp>
            </p:grpSp>
            <p:sp>
              <p:nvSpPr>
                <p:cNvPr id="34846" name="Oval 30"/>
                <p:cNvSpPr>
                  <a:spLocks noChangeArrowheads="1"/>
                </p:cNvSpPr>
                <p:nvPr/>
              </p:nvSpPr>
              <p:spPr bwMode="auto">
                <a:xfrm>
                  <a:off x="1776" y="864"/>
                  <a:ext cx="2688" cy="2688"/>
                </a:xfrm>
                <a:prstGeom prst="ellipse">
                  <a:avLst/>
                </a:prstGeom>
                <a:noFill/>
                <a:ln w="76200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4847" name="Oval 31"/>
                <p:cNvSpPr>
                  <a:spLocks noChangeArrowheads="1"/>
                </p:cNvSpPr>
                <p:nvPr/>
              </p:nvSpPr>
              <p:spPr bwMode="auto">
                <a:xfrm>
                  <a:off x="4224" y="1488"/>
                  <a:ext cx="113" cy="113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1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34848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4368" y="1248"/>
                  <a:ext cx="528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800" b="1">
                      <a:solidFill>
                        <a:srgbClr val="FF3300"/>
                      </a:solidFill>
                    </a:rPr>
                    <a:t>30°</a:t>
                  </a:r>
                </a:p>
              </p:txBody>
            </p:sp>
            <p:sp>
              <p:nvSpPr>
                <p:cNvPr id="34849" name="Oval 33"/>
                <p:cNvSpPr>
                  <a:spLocks noChangeArrowheads="1"/>
                </p:cNvSpPr>
                <p:nvPr/>
              </p:nvSpPr>
              <p:spPr bwMode="auto">
                <a:xfrm>
                  <a:off x="3744" y="1008"/>
                  <a:ext cx="113" cy="113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1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34850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3888" y="768"/>
                  <a:ext cx="528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800" b="1">
                      <a:solidFill>
                        <a:srgbClr val="FF3300"/>
                      </a:solidFill>
                    </a:rPr>
                    <a:t>60°</a:t>
                  </a:r>
                </a:p>
              </p:txBody>
            </p:sp>
            <p:sp>
              <p:nvSpPr>
                <p:cNvPr id="34851" name="Oval 35"/>
                <p:cNvSpPr>
                  <a:spLocks noChangeArrowheads="1"/>
                </p:cNvSpPr>
                <p:nvPr/>
              </p:nvSpPr>
              <p:spPr bwMode="auto">
                <a:xfrm>
                  <a:off x="3072" y="768"/>
                  <a:ext cx="113" cy="113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1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34852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3216" y="528"/>
                  <a:ext cx="528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800" b="1">
                      <a:solidFill>
                        <a:srgbClr val="FF3300"/>
                      </a:solidFill>
                    </a:rPr>
                    <a:t>90°</a:t>
                  </a:r>
                </a:p>
              </p:txBody>
            </p:sp>
            <p:sp>
              <p:nvSpPr>
                <p:cNvPr id="34853" name="Oval 37"/>
                <p:cNvSpPr>
                  <a:spLocks noChangeArrowheads="1"/>
                </p:cNvSpPr>
                <p:nvPr/>
              </p:nvSpPr>
              <p:spPr bwMode="auto">
                <a:xfrm>
                  <a:off x="4416" y="2112"/>
                  <a:ext cx="113" cy="113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1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34854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4512" y="2208"/>
                  <a:ext cx="528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800" b="1">
                      <a:solidFill>
                        <a:srgbClr val="FF3300"/>
                      </a:solidFill>
                    </a:rPr>
                    <a:t>0°</a:t>
                  </a:r>
                </a:p>
              </p:txBody>
            </p:sp>
            <p:sp>
              <p:nvSpPr>
                <p:cNvPr id="34855" name="Oval 39"/>
                <p:cNvSpPr>
                  <a:spLocks noChangeArrowheads="1"/>
                </p:cNvSpPr>
                <p:nvPr/>
              </p:nvSpPr>
              <p:spPr bwMode="auto">
                <a:xfrm>
                  <a:off x="1728" y="2160"/>
                  <a:ext cx="113" cy="113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1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34856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152" y="1824"/>
                  <a:ext cx="672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800" b="1">
                      <a:solidFill>
                        <a:srgbClr val="FF3300"/>
                      </a:solidFill>
                    </a:rPr>
                    <a:t>180°</a:t>
                  </a:r>
                </a:p>
              </p:txBody>
            </p:sp>
            <p:sp>
              <p:nvSpPr>
                <p:cNvPr id="34857" name="Oval 41"/>
                <p:cNvSpPr>
                  <a:spLocks noChangeArrowheads="1"/>
                </p:cNvSpPr>
                <p:nvPr/>
              </p:nvSpPr>
              <p:spPr bwMode="auto">
                <a:xfrm>
                  <a:off x="3072" y="3504"/>
                  <a:ext cx="113" cy="113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1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34858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2592" y="3552"/>
                  <a:ext cx="624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800" b="1">
                      <a:solidFill>
                        <a:srgbClr val="FF3300"/>
                      </a:solidFill>
                    </a:rPr>
                    <a:t>270°</a:t>
                  </a:r>
                </a:p>
              </p:txBody>
            </p:sp>
            <p:sp>
              <p:nvSpPr>
                <p:cNvPr id="34859" name="Oval 43"/>
                <p:cNvSpPr>
                  <a:spLocks noChangeArrowheads="1"/>
                </p:cNvSpPr>
                <p:nvPr/>
              </p:nvSpPr>
              <p:spPr bwMode="auto">
                <a:xfrm>
                  <a:off x="4032" y="1200"/>
                  <a:ext cx="113" cy="113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1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3486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4176" y="960"/>
                  <a:ext cx="528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solidFill>
                        <a:srgbClr val="FF3300"/>
                      </a:solidFill>
                    </a:rPr>
                    <a:t>45</a:t>
                  </a:r>
                  <a:r>
                    <a:rPr lang="ru-RU" sz="2800" b="1">
                      <a:solidFill>
                        <a:srgbClr val="FF3300"/>
                      </a:solidFill>
                    </a:rPr>
                    <a:t>°</a:t>
                  </a:r>
                </a:p>
              </p:txBody>
            </p:sp>
            <p:pic>
              <p:nvPicPr>
                <p:cNvPr id="34861" name="Picture 45" descr="SCRIBECO"/>
                <p:cNvPicPr preferRelativeResize="0"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0" y="2496"/>
                  <a:ext cx="1247" cy="18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grpSp>
              <p:nvGrpSpPr>
                <p:cNvPr id="34862" name="Group 46"/>
                <p:cNvGrpSpPr>
                  <a:grpSpLocks/>
                </p:cNvGrpSpPr>
                <p:nvPr/>
              </p:nvGrpSpPr>
              <p:grpSpPr bwMode="auto">
                <a:xfrm>
                  <a:off x="1200" y="336"/>
                  <a:ext cx="4320" cy="3696"/>
                  <a:chOff x="1200" y="336"/>
                  <a:chExt cx="4320" cy="3696"/>
                </a:xfrm>
              </p:grpSpPr>
              <p:sp>
                <p:nvSpPr>
                  <p:cNvPr id="34863" name="Text Box 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6"/>
                    <a:ext cx="432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400" b="1">
                        <a:solidFill>
                          <a:srgbClr val="F8F8F8"/>
                        </a:solidFill>
                        <a:cs typeface="Arial" charset="0"/>
                      </a:rPr>
                      <a:t>I</a:t>
                    </a:r>
                  </a:p>
                </p:txBody>
              </p:sp>
              <p:sp>
                <p:nvSpPr>
                  <p:cNvPr id="34864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44" y="384"/>
                    <a:ext cx="432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400" b="1">
                        <a:solidFill>
                          <a:srgbClr val="F8F8F8"/>
                        </a:solidFill>
                        <a:cs typeface="Arial" charset="0"/>
                      </a:rPr>
                      <a:t>II</a:t>
                    </a:r>
                  </a:p>
                </p:txBody>
              </p:sp>
              <p:sp>
                <p:nvSpPr>
                  <p:cNvPr id="34865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00" y="3744"/>
                    <a:ext cx="432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400" b="1">
                        <a:solidFill>
                          <a:srgbClr val="F8F8F8"/>
                        </a:solidFill>
                        <a:cs typeface="Arial" charset="0"/>
                      </a:rPr>
                      <a:t>III</a:t>
                    </a:r>
                  </a:p>
                </p:txBody>
              </p:sp>
              <p:sp>
                <p:nvSpPr>
                  <p:cNvPr id="34866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88" y="3744"/>
                    <a:ext cx="432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400" b="1">
                        <a:solidFill>
                          <a:srgbClr val="F8F8F8"/>
                        </a:solidFill>
                        <a:cs typeface="Arial" charset="0"/>
                      </a:rPr>
                      <a:t>IV</a:t>
                    </a:r>
                  </a:p>
                </p:txBody>
              </p:sp>
            </p:grpSp>
            <p:sp>
              <p:nvSpPr>
                <p:cNvPr id="34867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4464" y="2544"/>
                  <a:ext cx="624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800" b="1">
                      <a:solidFill>
                        <a:srgbClr val="FF3300"/>
                      </a:solidFill>
                    </a:rPr>
                    <a:t>360°</a:t>
                  </a:r>
                </a:p>
              </p:txBody>
            </p:sp>
          </p:grpSp>
          <p:sp>
            <p:nvSpPr>
              <p:cNvPr id="34876" name="Text Box 60"/>
              <p:cNvSpPr txBox="1">
                <a:spLocks noChangeArrowheads="1"/>
              </p:cNvSpPr>
              <p:nvPr/>
            </p:nvSpPr>
            <p:spPr bwMode="auto">
              <a:xfrm>
                <a:off x="1584" y="3840"/>
                <a:ext cx="1440" cy="351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FF66FF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i="1">
                    <a:solidFill>
                      <a:srgbClr val="008000"/>
                    </a:solidFill>
                  </a:rPr>
                  <a:t>sin </a:t>
                </a:r>
                <a:r>
                  <a:rPr lang="el-GR" sz="2800" i="1">
                    <a:solidFill>
                      <a:srgbClr val="008000"/>
                    </a:solidFill>
                    <a:cs typeface="Arial" charset="0"/>
                  </a:rPr>
                  <a:t>α</a:t>
                </a:r>
                <a:r>
                  <a:rPr lang="en-US" sz="2400">
                    <a:solidFill>
                      <a:srgbClr val="008000"/>
                    </a:solidFill>
                    <a:cs typeface="Arial" charset="0"/>
                  </a:rPr>
                  <a:t> = </a:t>
                </a:r>
                <a:r>
                  <a:rPr lang="en-US" sz="2400" i="1">
                    <a:solidFill>
                      <a:srgbClr val="008000"/>
                    </a:solidFill>
                    <a:cs typeface="Arial" charset="0"/>
                  </a:rPr>
                  <a:t>y</a:t>
                </a:r>
                <a:endParaRPr lang="el-GR" sz="2400" i="1">
                  <a:solidFill>
                    <a:srgbClr val="008000"/>
                  </a:solidFill>
                  <a:cs typeface="Arial" charset="0"/>
                </a:endParaRPr>
              </a:p>
            </p:txBody>
          </p:sp>
          <p:sp>
            <p:nvSpPr>
              <p:cNvPr id="34877" name="Text Box 61"/>
              <p:cNvSpPr txBox="1">
                <a:spLocks noChangeArrowheads="1"/>
              </p:cNvSpPr>
              <p:nvPr/>
            </p:nvSpPr>
            <p:spPr bwMode="auto">
              <a:xfrm>
                <a:off x="3504" y="3840"/>
                <a:ext cx="1440" cy="351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i="1">
                    <a:solidFill>
                      <a:srgbClr val="008000"/>
                    </a:solidFill>
                    <a:cs typeface="Arial" charset="0"/>
                  </a:rPr>
                  <a:t>cos </a:t>
                </a:r>
                <a:r>
                  <a:rPr lang="en-US" sz="2800" i="1">
                    <a:solidFill>
                      <a:srgbClr val="008000"/>
                    </a:solidFill>
                    <a:cs typeface="Arial" charset="0"/>
                  </a:rPr>
                  <a:t>α</a:t>
                </a:r>
                <a:r>
                  <a:rPr lang="en-US" sz="2400" i="1">
                    <a:solidFill>
                      <a:srgbClr val="008000"/>
                    </a:solidFill>
                    <a:cs typeface="Arial" charset="0"/>
                  </a:rPr>
                  <a:t> = x</a:t>
                </a:r>
              </a:p>
            </p:txBody>
          </p:sp>
        </p:grpSp>
      </p:grpSp>
      <p:graphicFrame>
        <p:nvGraphicFramePr>
          <p:cNvPr id="34882" name="Object 66"/>
          <p:cNvGraphicFramePr>
            <a:graphicFrameLocks noChangeAspect="1"/>
          </p:cNvGraphicFramePr>
          <p:nvPr/>
        </p:nvGraphicFramePr>
        <p:xfrm>
          <a:off x="2286000" y="228600"/>
          <a:ext cx="527050" cy="828675"/>
        </p:xfrm>
        <a:graphic>
          <a:graphicData uri="http://schemas.openxmlformats.org/presentationml/2006/ole">
            <p:oleObj spid="_x0000_s34882" name="Формула" r:id="rId4" imgW="266400" imgH="431640" progId="Equation.3">
              <p:embed/>
            </p:oleObj>
          </a:graphicData>
        </a:graphic>
      </p:graphicFrame>
      <p:graphicFrame>
        <p:nvGraphicFramePr>
          <p:cNvPr id="34883" name="Object 67"/>
          <p:cNvGraphicFramePr>
            <a:graphicFrameLocks noChangeAspect="1"/>
          </p:cNvGraphicFramePr>
          <p:nvPr/>
        </p:nvGraphicFramePr>
        <p:xfrm>
          <a:off x="2895600" y="228600"/>
          <a:ext cx="501650" cy="828675"/>
        </p:xfrm>
        <a:graphic>
          <a:graphicData uri="http://schemas.openxmlformats.org/presentationml/2006/ole">
            <p:oleObj spid="_x0000_s34883" name="Формула" r:id="rId5" imgW="253800" imgH="431640" progId="Equation.3">
              <p:embed/>
            </p:oleObj>
          </a:graphicData>
        </a:graphic>
      </p:graphicFrame>
      <p:sp>
        <p:nvSpPr>
          <p:cNvPr id="34884" name="Rectangle 68"/>
          <p:cNvSpPr>
            <a:spLocks noChangeArrowheads="1"/>
          </p:cNvSpPr>
          <p:nvPr/>
        </p:nvSpPr>
        <p:spPr bwMode="auto">
          <a:xfrm>
            <a:off x="3430588" y="228600"/>
            <a:ext cx="517525" cy="838200"/>
          </a:xfrm>
          <a:prstGeom prst="rect">
            <a:avLst/>
          </a:prstGeom>
          <a:solidFill>
            <a:srgbClr val="FFFFCC"/>
          </a:solidFill>
          <a:ln w="2857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34885" name="Rectangle 69"/>
          <p:cNvSpPr>
            <a:spLocks noChangeArrowheads="1"/>
          </p:cNvSpPr>
          <p:nvPr/>
        </p:nvSpPr>
        <p:spPr bwMode="auto">
          <a:xfrm>
            <a:off x="1143000" y="228600"/>
            <a:ext cx="517525" cy="838200"/>
          </a:xfrm>
          <a:prstGeom prst="rect">
            <a:avLst/>
          </a:prstGeom>
          <a:solidFill>
            <a:srgbClr val="FFFFCC"/>
          </a:solidFill>
          <a:ln w="2857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0</a:t>
            </a:r>
          </a:p>
        </p:txBody>
      </p:sp>
      <p:graphicFrame>
        <p:nvGraphicFramePr>
          <p:cNvPr id="34886" name="Object 70"/>
          <p:cNvGraphicFramePr>
            <a:graphicFrameLocks noChangeAspect="1"/>
          </p:cNvGraphicFramePr>
          <p:nvPr/>
        </p:nvGraphicFramePr>
        <p:xfrm>
          <a:off x="1717675" y="228600"/>
          <a:ext cx="512763" cy="838200"/>
        </p:xfrm>
        <a:graphic>
          <a:graphicData uri="http://schemas.openxmlformats.org/presentationml/2006/ole">
            <p:oleObj spid="_x0000_s34886" name="Формула" r:id="rId6" imgW="152280" imgH="393480" progId="Equation.3">
              <p:embed/>
            </p:oleObj>
          </a:graphicData>
        </a:graphic>
      </p:graphicFrame>
      <p:graphicFrame>
        <p:nvGraphicFramePr>
          <p:cNvPr id="34888" name="Object 72"/>
          <p:cNvGraphicFramePr>
            <a:graphicFrameLocks noChangeAspect="1"/>
          </p:cNvGraphicFramePr>
          <p:nvPr/>
        </p:nvGraphicFramePr>
        <p:xfrm>
          <a:off x="4729163" y="4114800"/>
          <a:ext cx="527050" cy="828675"/>
        </p:xfrm>
        <a:graphic>
          <a:graphicData uri="http://schemas.openxmlformats.org/presentationml/2006/ole">
            <p:oleObj spid="_x0000_s34888" name="Формула" r:id="rId7" imgW="266400" imgH="431640" progId="Equation.3">
              <p:embed/>
            </p:oleObj>
          </a:graphicData>
        </a:graphic>
      </p:graphicFrame>
      <p:graphicFrame>
        <p:nvGraphicFramePr>
          <p:cNvPr id="34889" name="Object 73"/>
          <p:cNvGraphicFramePr>
            <a:graphicFrameLocks noChangeAspect="1"/>
          </p:cNvGraphicFramePr>
          <p:nvPr/>
        </p:nvGraphicFramePr>
        <p:xfrm>
          <a:off x="5303838" y="4114800"/>
          <a:ext cx="501650" cy="828675"/>
        </p:xfrm>
        <a:graphic>
          <a:graphicData uri="http://schemas.openxmlformats.org/presentationml/2006/ole">
            <p:oleObj spid="_x0000_s34889" name="Формула" r:id="rId8" imgW="253800" imgH="431640" progId="Equation.3">
              <p:embed/>
            </p:oleObj>
          </a:graphicData>
        </a:graphic>
      </p:graphicFrame>
      <p:sp>
        <p:nvSpPr>
          <p:cNvPr id="34890" name="Rectangle 74"/>
          <p:cNvSpPr>
            <a:spLocks noChangeArrowheads="1"/>
          </p:cNvSpPr>
          <p:nvPr/>
        </p:nvSpPr>
        <p:spPr bwMode="auto">
          <a:xfrm>
            <a:off x="5867400" y="4114800"/>
            <a:ext cx="517525" cy="838200"/>
          </a:xfrm>
          <a:prstGeom prst="rect">
            <a:avLst/>
          </a:prstGeom>
          <a:solidFill>
            <a:srgbClr val="FFFFCC"/>
          </a:solidFill>
          <a:ln w="2857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34891" name="Rectangle 75"/>
          <p:cNvSpPr>
            <a:spLocks noChangeArrowheads="1"/>
          </p:cNvSpPr>
          <p:nvPr/>
        </p:nvSpPr>
        <p:spPr bwMode="auto">
          <a:xfrm>
            <a:off x="3579813" y="4114800"/>
            <a:ext cx="517525" cy="838200"/>
          </a:xfrm>
          <a:prstGeom prst="rect">
            <a:avLst/>
          </a:prstGeom>
          <a:solidFill>
            <a:srgbClr val="FFFFCC"/>
          </a:solidFill>
          <a:ln w="2857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0</a:t>
            </a:r>
          </a:p>
        </p:txBody>
      </p:sp>
      <p:graphicFrame>
        <p:nvGraphicFramePr>
          <p:cNvPr id="34892" name="Object 76"/>
          <p:cNvGraphicFramePr>
            <a:graphicFrameLocks noChangeAspect="1"/>
          </p:cNvGraphicFramePr>
          <p:nvPr/>
        </p:nvGraphicFramePr>
        <p:xfrm>
          <a:off x="4154488" y="4114800"/>
          <a:ext cx="512762" cy="838200"/>
        </p:xfrm>
        <a:graphic>
          <a:graphicData uri="http://schemas.openxmlformats.org/presentationml/2006/ole">
            <p:oleObj spid="_x0000_s34892" name="Формула" r:id="rId9" imgW="152280" imgH="393480" progId="Equation.3">
              <p:embed/>
            </p:oleObj>
          </a:graphicData>
        </a:graphic>
      </p:graphicFrame>
      <p:sp>
        <p:nvSpPr>
          <p:cNvPr id="34902" name="Line 86"/>
          <p:cNvSpPr>
            <a:spLocks noChangeShapeType="1"/>
          </p:cNvSpPr>
          <p:nvPr/>
        </p:nvSpPr>
        <p:spPr bwMode="auto">
          <a:xfrm flipV="1">
            <a:off x="4953000" y="3505200"/>
            <a:ext cx="2057400" cy="0"/>
          </a:xfrm>
          <a:prstGeom prst="line">
            <a:avLst/>
          </a:prstGeom>
          <a:noFill/>
          <a:ln w="38100">
            <a:solidFill>
              <a:srgbClr val="FF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906" name="Text Box 90"/>
          <p:cNvSpPr txBox="1">
            <a:spLocks noChangeArrowheads="1"/>
          </p:cNvSpPr>
          <p:nvPr/>
        </p:nvSpPr>
        <p:spPr bwMode="auto">
          <a:xfrm>
            <a:off x="5105400" y="381000"/>
            <a:ext cx="914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rgbClr val="FF66FF"/>
                </a:solidFill>
              </a:rPr>
              <a:t>sin </a:t>
            </a:r>
            <a:r>
              <a:rPr lang="el-GR" i="1">
                <a:solidFill>
                  <a:srgbClr val="FF66FF"/>
                </a:solidFill>
              </a:rPr>
              <a:t>α</a:t>
            </a:r>
            <a:endParaRPr lang="ru-RU" i="1">
              <a:solidFill>
                <a:srgbClr val="FF66FF"/>
              </a:solidFill>
            </a:endParaRPr>
          </a:p>
        </p:txBody>
      </p:sp>
      <p:sp>
        <p:nvSpPr>
          <p:cNvPr id="34907" name="Text Box 91"/>
          <p:cNvSpPr txBox="1">
            <a:spLocks noChangeArrowheads="1"/>
          </p:cNvSpPr>
          <p:nvPr/>
        </p:nvSpPr>
        <p:spPr bwMode="auto">
          <a:xfrm>
            <a:off x="7696200" y="2895600"/>
            <a:ext cx="1066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>
                <a:solidFill>
                  <a:srgbClr val="FF9933"/>
                </a:solidFill>
              </a:rPr>
              <a:t>с</a:t>
            </a:r>
            <a:r>
              <a:rPr lang="en-US" i="1">
                <a:solidFill>
                  <a:srgbClr val="FF9933"/>
                </a:solidFill>
              </a:rPr>
              <a:t>os</a:t>
            </a:r>
            <a:r>
              <a:rPr lang="ru-RU" i="1">
                <a:solidFill>
                  <a:srgbClr val="FF9933"/>
                </a:solidFill>
              </a:rPr>
              <a:t> </a:t>
            </a:r>
            <a:r>
              <a:rPr lang="el-GR" i="1">
                <a:solidFill>
                  <a:srgbClr val="FF9933"/>
                </a:solidFill>
              </a:rPr>
              <a:t>α</a:t>
            </a:r>
            <a:endParaRPr lang="ru-RU" i="1">
              <a:solidFill>
                <a:srgbClr val="FF9933"/>
              </a:solidFill>
            </a:endParaRPr>
          </a:p>
        </p:txBody>
      </p:sp>
      <p:sp>
        <p:nvSpPr>
          <p:cNvPr id="34903" name="Line 87"/>
          <p:cNvSpPr>
            <a:spLocks noChangeShapeType="1"/>
          </p:cNvSpPr>
          <p:nvPr/>
        </p:nvSpPr>
        <p:spPr bwMode="auto">
          <a:xfrm flipV="1">
            <a:off x="4953000" y="2438400"/>
            <a:ext cx="1752600" cy="0"/>
          </a:xfrm>
          <a:prstGeom prst="line">
            <a:avLst/>
          </a:prstGeom>
          <a:noFill/>
          <a:ln w="38100">
            <a:solidFill>
              <a:srgbClr val="FF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904" name="Line 88"/>
          <p:cNvSpPr>
            <a:spLocks noChangeShapeType="1"/>
          </p:cNvSpPr>
          <p:nvPr/>
        </p:nvSpPr>
        <p:spPr bwMode="auto">
          <a:xfrm flipV="1">
            <a:off x="4953000" y="1679575"/>
            <a:ext cx="990600" cy="0"/>
          </a:xfrm>
          <a:prstGeom prst="line">
            <a:avLst/>
          </a:prstGeom>
          <a:noFill/>
          <a:ln w="38100">
            <a:solidFill>
              <a:srgbClr val="FF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905" name="Line 89"/>
          <p:cNvSpPr>
            <a:spLocks noChangeShapeType="1"/>
          </p:cNvSpPr>
          <p:nvPr/>
        </p:nvSpPr>
        <p:spPr bwMode="auto">
          <a:xfrm flipV="1">
            <a:off x="4953000" y="1992313"/>
            <a:ext cx="1447800" cy="0"/>
          </a:xfrm>
          <a:prstGeom prst="line">
            <a:avLst/>
          </a:prstGeom>
          <a:noFill/>
          <a:ln w="38100">
            <a:solidFill>
              <a:srgbClr val="FF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4908" name="Rectangle 9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4912" name="Rectangle 96"/>
          <p:cNvSpPr>
            <a:spLocks noGrp="1"/>
          </p:cNvSpPr>
          <p:nvPr>
            <p:ph type="title" idx="4294967295"/>
          </p:nvPr>
        </p:nvSpPr>
        <p:spPr bwMode="auto">
          <a:xfrm>
            <a:off x="1258888" y="2878138"/>
            <a:ext cx="7558087" cy="1079500"/>
          </a:xfrm>
          <a:noFill/>
        </p:spPr>
        <p:txBody>
          <a:bodyPr/>
          <a:lstStyle/>
          <a:p>
            <a:pPr algn="ctr"/>
            <a:r>
              <a:rPr lang="ru-RU" sz="2400" b="1">
                <a:solidFill>
                  <a:srgbClr val="008000"/>
                </a:solidFill>
                <a:latin typeface="Arial" charset="0"/>
              </a:rPr>
              <a:t>Табличные значения для синуса</a:t>
            </a:r>
            <a:br>
              <a:rPr lang="ru-RU" sz="2400" b="1">
                <a:solidFill>
                  <a:srgbClr val="008000"/>
                </a:solidFill>
                <a:latin typeface="Arial" charset="0"/>
              </a:rPr>
            </a:br>
            <a:r>
              <a:rPr lang="ru-RU" sz="2400" b="1">
                <a:solidFill>
                  <a:srgbClr val="008000"/>
                </a:solidFill>
                <a:latin typeface="Arial" charset="0"/>
              </a:rPr>
              <a:t> в порядке возрастания.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4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4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4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4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4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4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4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4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4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4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4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4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4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4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4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4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4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4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34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4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4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4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4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4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35" presetClass="emph" presetSubtype="0" repeatCount="3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8" dur="1000" fill="hold"/>
                                        <p:tgtEl>
                                          <p:spTgt spid="3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4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4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4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4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9" dur="1000" fill="hold"/>
                                        <p:tgtEl>
                                          <p:spTgt spid="3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4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4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4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4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0" dur="1000" fill="hold"/>
                                        <p:tgtEl>
                                          <p:spTgt spid="3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4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4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4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4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1" dur="1000" fill="hold"/>
                                        <p:tgtEl>
                                          <p:spTgt spid="3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3" presetID="35" presetClass="emph" presetSubtype="0" repeatCount="3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4" dur="1000" fill="hold"/>
                                        <p:tgtEl>
                                          <p:spTgt spid="3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84" grpId="0" animBg="1"/>
      <p:bldP spid="34884" grpId="2" animBg="1"/>
      <p:bldP spid="34885" grpId="0" animBg="1"/>
      <p:bldP spid="34885" grpId="2" animBg="1"/>
      <p:bldP spid="34890" grpId="0" animBg="1"/>
      <p:bldP spid="34890" grpId="1" animBg="1"/>
      <p:bldP spid="34891" grpId="0" animBg="1"/>
      <p:bldP spid="34891" grpId="1" animBg="1"/>
      <p:bldP spid="34902" grpId="0" animBg="1"/>
      <p:bldP spid="34906" grpId="0"/>
      <p:bldP spid="34907" grpId="0"/>
      <p:bldP spid="34903" grpId="0" animBg="1"/>
      <p:bldP spid="34904" grpId="0" animBg="1"/>
      <p:bldP spid="34905" grpId="0" animBg="1"/>
      <p:bldP spid="34908" grpId="0" animBg="1"/>
      <p:bldP spid="349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990600" y="0"/>
            <a:ext cx="8153400" cy="6858000"/>
          </a:xfrm>
          <a:prstGeom prst="rect">
            <a:avLst/>
          </a:prstGeom>
          <a:solidFill>
            <a:srgbClr val="FFFF00">
              <a:alpha val="35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1203" name="Group 3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204" name="Rectangle 4"/>
            <p:cNvSpPr>
              <a:spLocks noChangeArrowheads="1"/>
            </p:cNvSpPr>
            <p:nvPr/>
          </p:nvSpPr>
          <p:spPr bwMode="auto">
            <a:xfrm>
              <a:off x="624" y="0"/>
              <a:ext cx="5136" cy="4320"/>
            </a:xfrm>
            <a:prstGeom prst="rect">
              <a:avLst/>
            </a:prstGeom>
            <a:solidFill>
              <a:srgbClr val="FFFF00">
                <a:alpha val="35001"/>
              </a:srgbClr>
            </a:solidFill>
            <a:ln w="9525">
              <a:solidFill>
                <a:srgbClr val="FF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51205" name="Group 5"/>
            <p:cNvGrpSpPr>
              <a:grpSpLocks/>
            </p:cNvGrpSpPr>
            <p:nvPr/>
          </p:nvGrpSpPr>
          <p:grpSpPr bwMode="auto">
            <a:xfrm>
              <a:off x="0" y="192"/>
              <a:ext cx="5616" cy="4128"/>
              <a:chOff x="0" y="192"/>
              <a:chExt cx="5616" cy="4128"/>
            </a:xfrm>
          </p:grpSpPr>
          <p:grpSp>
            <p:nvGrpSpPr>
              <p:cNvPr id="51206" name="Group 6"/>
              <p:cNvGrpSpPr>
                <a:grpSpLocks/>
              </p:cNvGrpSpPr>
              <p:nvPr/>
            </p:nvGrpSpPr>
            <p:grpSpPr bwMode="auto">
              <a:xfrm>
                <a:off x="0" y="192"/>
                <a:ext cx="5616" cy="4128"/>
                <a:chOff x="0" y="192"/>
                <a:chExt cx="5616" cy="4128"/>
              </a:xfrm>
            </p:grpSpPr>
            <p:grpSp>
              <p:nvGrpSpPr>
                <p:cNvPr id="51207" name="Group 7"/>
                <p:cNvGrpSpPr>
                  <a:grpSpLocks/>
                </p:cNvGrpSpPr>
                <p:nvPr/>
              </p:nvGrpSpPr>
              <p:grpSpPr bwMode="auto">
                <a:xfrm>
                  <a:off x="1104" y="192"/>
                  <a:ext cx="4512" cy="3936"/>
                  <a:chOff x="1104" y="192"/>
                  <a:chExt cx="4512" cy="3936"/>
                </a:xfrm>
              </p:grpSpPr>
              <p:sp>
                <p:nvSpPr>
                  <p:cNvPr id="51208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1104" y="192"/>
                    <a:ext cx="4512" cy="3936"/>
                  </a:xfrm>
                  <a:prstGeom prst="rect">
                    <a:avLst/>
                  </a:prstGeom>
                  <a:solidFill>
                    <a:srgbClr val="336600"/>
                  </a:solidFill>
                  <a:ln w="76200">
                    <a:solidFill>
                      <a:srgbClr val="FFFF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09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2208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10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864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11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1536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12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3792" y="2208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13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3792" y="1536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14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3792" y="864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15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2208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16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864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17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536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18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2448" y="2208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19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2448" y="1536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20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2448" y="864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2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120" y="2880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22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2448" y="2880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23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3792" y="2880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24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2880"/>
                    <a:ext cx="680" cy="680"/>
                  </a:xfrm>
                  <a:prstGeom prst="rect">
                    <a:avLst/>
                  </a:prstGeom>
                  <a:noFill/>
                  <a:ln w="3175">
                    <a:solidFill>
                      <a:srgbClr val="F8F8F8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122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1440" y="2208"/>
                    <a:ext cx="3936" cy="0"/>
                  </a:xfrm>
                  <a:prstGeom prst="line">
                    <a:avLst/>
                  </a:prstGeom>
                  <a:noFill/>
                  <a:ln w="57150">
                    <a:solidFill>
                      <a:srgbClr val="FFFF00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1226" name="Line 26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120" y="336"/>
                    <a:ext cx="0" cy="3600"/>
                  </a:xfrm>
                  <a:prstGeom prst="line">
                    <a:avLst/>
                  </a:prstGeom>
                  <a:noFill/>
                  <a:ln w="57150">
                    <a:solidFill>
                      <a:srgbClr val="FFFF00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1227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84" y="2400"/>
                    <a:ext cx="288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ru-RU" sz="2000" b="1">
                        <a:solidFill>
                          <a:srgbClr val="FBFBFB"/>
                        </a:solidFill>
                      </a:rPr>
                      <a:t>Х</a:t>
                    </a:r>
                  </a:p>
                </p:txBody>
              </p:sp>
              <p:sp>
                <p:nvSpPr>
                  <p:cNvPr id="51228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84" y="288"/>
                    <a:ext cx="288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ru-RU" sz="2400" b="1">
                        <a:solidFill>
                          <a:srgbClr val="F8F8F8"/>
                        </a:solidFill>
                      </a:rPr>
                      <a:t>у</a:t>
                    </a:r>
                  </a:p>
                </p:txBody>
              </p:sp>
              <p:sp>
                <p:nvSpPr>
                  <p:cNvPr id="51229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20" y="3552"/>
                    <a:ext cx="288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ru-RU" sz="2400" b="1">
                        <a:solidFill>
                          <a:srgbClr val="FFFF00"/>
                        </a:solidFill>
                      </a:rPr>
                      <a:t>-1</a:t>
                    </a:r>
                  </a:p>
                </p:txBody>
              </p:sp>
              <p:sp>
                <p:nvSpPr>
                  <p:cNvPr id="51230" name="Text Box 3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20" y="624"/>
                    <a:ext cx="288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ru-RU" sz="2400" b="1">
                        <a:solidFill>
                          <a:srgbClr val="FFFF00"/>
                        </a:solidFill>
                      </a:rPr>
                      <a:t>1</a:t>
                    </a:r>
                  </a:p>
                </p:txBody>
              </p:sp>
              <p:sp>
                <p:nvSpPr>
                  <p:cNvPr id="51231" name="Text Box 3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464" y="1920"/>
                    <a:ext cx="288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ru-RU" sz="2400" b="1">
                        <a:solidFill>
                          <a:srgbClr val="FFFF00"/>
                        </a:solidFill>
                      </a:rPr>
                      <a:t>1</a:t>
                    </a:r>
                  </a:p>
                </p:txBody>
              </p:sp>
              <p:sp>
                <p:nvSpPr>
                  <p:cNvPr id="51232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88" y="2208"/>
                    <a:ext cx="288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ru-RU" sz="2400" b="1">
                        <a:solidFill>
                          <a:srgbClr val="FFFF00"/>
                        </a:solidFill>
                      </a:rPr>
                      <a:t>-1</a:t>
                    </a:r>
                  </a:p>
                </p:txBody>
              </p:sp>
            </p:grpSp>
            <p:sp>
              <p:nvSpPr>
                <p:cNvPr id="51233" name="Oval 33"/>
                <p:cNvSpPr>
                  <a:spLocks noChangeArrowheads="1"/>
                </p:cNvSpPr>
                <p:nvPr/>
              </p:nvSpPr>
              <p:spPr bwMode="auto">
                <a:xfrm>
                  <a:off x="1776" y="864"/>
                  <a:ext cx="2688" cy="2688"/>
                </a:xfrm>
                <a:prstGeom prst="ellipse">
                  <a:avLst/>
                </a:prstGeom>
                <a:noFill/>
                <a:ln w="76200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51234" name="Oval 34"/>
                <p:cNvSpPr>
                  <a:spLocks noChangeArrowheads="1"/>
                </p:cNvSpPr>
                <p:nvPr/>
              </p:nvSpPr>
              <p:spPr bwMode="auto">
                <a:xfrm>
                  <a:off x="4224" y="1488"/>
                  <a:ext cx="113" cy="113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1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51235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4368" y="1248"/>
                  <a:ext cx="528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800" b="1">
                      <a:solidFill>
                        <a:srgbClr val="FF3300"/>
                      </a:solidFill>
                    </a:rPr>
                    <a:t>30°</a:t>
                  </a:r>
                </a:p>
              </p:txBody>
            </p:sp>
            <p:sp>
              <p:nvSpPr>
                <p:cNvPr id="51236" name="Oval 36"/>
                <p:cNvSpPr>
                  <a:spLocks noChangeArrowheads="1"/>
                </p:cNvSpPr>
                <p:nvPr/>
              </p:nvSpPr>
              <p:spPr bwMode="auto">
                <a:xfrm>
                  <a:off x="3744" y="1008"/>
                  <a:ext cx="113" cy="113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1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51237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3888" y="768"/>
                  <a:ext cx="528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800" b="1">
                      <a:solidFill>
                        <a:srgbClr val="FF3300"/>
                      </a:solidFill>
                    </a:rPr>
                    <a:t>60°</a:t>
                  </a:r>
                </a:p>
              </p:txBody>
            </p:sp>
            <p:sp>
              <p:nvSpPr>
                <p:cNvPr id="51238" name="Oval 38"/>
                <p:cNvSpPr>
                  <a:spLocks noChangeArrowheads="1"/>
                </p:cNvSpPr>
                <p:nvPr/>
              </p:nvSpPr>
              <p:spPr bwMode="auto">
                <a:xfrm>
                  <a:off x="3072" y="768"/>
                  <a:ext cx="113" cy="113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1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51239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3216" y="528"/>
                  <a:ext cx="528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800" b="1">
                      <a:solidFill>
                        <a:srgbClr val="FF3300"/>
                      </a:solidFill>
                    </a:rPr>
                    <a:t>90°</a:t>
                  </a:r>
                </a:p>
              </p:txBody>
            </p:sp>
            <p:sp>
              <p:nvSpPr>
                <p:cNvPr id="51240" name="Oval 40"/>
                <p:cNvSpPr>
                  <a:spLocks noChangeArrowheads="1"/>
                </p:cNvSpPr>
                <p:nvPr/>
              </p:nvSpPr>
              <p:spPr bwMode="auto">
                <a:xfrm>
                  <a:off x="4416" y="2112"/>
                  <a:ext cx="113" cy="113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1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51241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4512" y="2208"/>
                  <a:ext cx="528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800" b="1">
                      <a:solidFill>
                        <a:srgbClr val="FF3300"/>
                      </a:solidFill>
                    </a:rPr>
                    <a:t>0°</a:t>
                  </a:r>
                </a:p>
              </p:txBody>
            </p:sp>
            <p:sp>
              <p:nvSpPr>
                <p:cNvPr id="51242" name="Oval 42"/>
                <p:cNvSpPr>
                  <a:spLocks noChangeArrowheads="1"/>
                </p:cNvSpPr>
                <p:nvPr/>
              </p:nvSpPr>
              <p:spPr bwMode="auto">
                <a:xfrm>
                  <a:off x="1728" y="2160"/>
                  <a:ext cx="113" cy="113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1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51243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152" y="1824"/>
                  <a:ext cx="672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800" b="1">
                      <a:solidFill>
                        <a:srgbClr val="FF3300"/>
                      </a:solidFill>
                    </a:rPr>
                    <a:t>180°</a:t>
                  </a:r>
                </a:p>
              </p:txBody>
            </p:sp>
            <p:sp>
              <p:nvSpPr>
                <p:cNvPr id="51244" name="Oval 44"/>
                <p:cNvSpPr>
                  <a:spLocks noChangeArrowheads="1"/>
                </p:cNvSpPr>
                <p:nvPr/>
              </p:nvSpPr>
              <p:spPr bwMode="auto">
                <a:xfrm>
                  <a:off x="3072" y="3504"/>
                  <a:ext cx="113" cy="113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1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51245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592" y="3552"/>
                  <a:ext cx="624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800" b="1">
                      <a:solidFill>
                        <a:srgbClr val="FF3300"/>
                      </a:solidFill>
                    </a:rPr>
                    <a:t>270°</a:t>
                  </a:r>
                </a:p>
              </p:txBody>
            </p:sp>
            <p:sp>
              <p:nvSpPr>
                <p:cNvPr id="51246" name="Oval 46"/>
                <p:cNvSpPr>
                  <a:spLocks noChangeArrowheads="1"/>
                </p:cNvSpPr>
                <p:nvPr/>
              </p:nvSpPr>
              <p:spPr bwMode="auto">
                <a:xfrm>
                  <a:off x="4032" y="1200"/>
                  <a:ext cx="113" cy="113"/>
                </a:xfrm>
                <a:prstGeom prst="ellipse">
                  <a:avLst/>
                </a:prstGeom>
                <a:solidFill>
                  <a:srgbClr val="FF3300"/>
                </a:solidFill>
                <a:ln w="9525">
                  <a:solidFill>
                    <a:srgbClr val="FF33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endParaRPr lang="ru-RU" sz="1800">
                    <a:solidFill>
                      <a:srgbClr val="FF3300"/>
                    </a:solidFill>
                  </a:endParaRPr>
                </a:p>
              </p:txBody>
            </p:sp>
            <p:sp>
              <p:nvSpPr>
                <p:cNvPr id="51247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4176" y="960"/>
                  <a:ext cx="528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solidFill>
                        <a:srgbClr val="FF3300"/>
                      </a:solidFill>
                    </a:rPr>
                    <a:t>45</a:t>
                  </a:r>
                  <a:r>
                    <a:rPr lang="ru-RU" sz="2800" b="1">
                      <a:solidFill>
                        <a:srgbClr val="FF3300"/>
                      </a:solidFill>
                    </a:rPr>
                    <a:t>°</a:t>
                  </a:r>
                </a:p>
              </p:txBody>
            </p:sp>
            <p:pic>
              <p:nvPicPr>
                <p:cNvPr id="51248" name="Picture 48" descr="SCRIBECO"/>
                <p:cNvPicPr preferRelativeResize="0"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0" y="2496"/>
                  <a:ext cx="1247" cy="18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grpSp>
              <p:nvGrpSpPr>
                <p:cNvPr id="51249" name="Group 49"/>
                <p:cNvGrpSpPr>
                  <a:grpSpLocks/>
                </p:cNvGrpSpPr>
                <p:nvPr/>
              </p:nvGrpSpPr>
              <p:grpSpPr bwMode="auto">
                <a:xfrm>
                  <a:off x="1200" y="336"/>
                  <a:ext cx="4320" cy="3696"/>
                  <a:chOff x="1200" y="336"/>
                  <a:chExt cx="4320" cy="3696"/>
                </a:xfrm>
              </p:grpSpPr>
              <p:sp>
                <p:nvSpPr>
                  <p:cNvPr id="51250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6"/>
                    <a:ext cx="432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400" b="1">
                        <a:solidFill>
                          <a:srgbClr val="F8F8F8"/>
                        </a:solidFill>
                        <a:cs typeface="Arial" charset="0"/>
                      </a:rPr>
                      <a:t>I</a:t>
                    </a:r>
                  </a:p>
                </p:txBody>
              </p:sp>
              <p:sp>
                <p:nvSpPr>
                  <p:cNvPr id="51251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44" y="384"/>
                    <a:ext cx="432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400" b="1">
                        <a:solidFill>
                          <a:srgbClr val="F8F8F8"/>
                        </a:solidFill>
                        <a:cs typeface="Arial" charset="0"/>
                      </a:rPr>
                      <a:t>II</a:t>
                    </a:r>
                  </a:p>
                </p:txBody>
              </p:sp>
              <p:sp>
                <p:nvSpPr>
                  <p:cNvPr id="51252" name="Text Box 5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00" y="3744"/>
                    <a:ext cx="432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400" b="1">
                        <a:solidFill>
                          <a:srgbClr val="F8F8F8"/>
                        </a:solidFill>
                        <a:cs typeface="Arial" charset="0"/>
                      </a:rPr>
                      <a:t>III</a:t>
                    </a:r>
                  </a:p>
                </p:txBody>
              </p:sp>
              <p:sp>
                <p:nvSpPr>
                  <p:cNvPr id="51253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88" y="3744"/>
                    <a:ext cx="432" cy="288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400" b="1">
                        <a:solidFill>
                          <a:srgbClr val="F8F8F8"/>
                        </a:solidFill>
                        <a:cs typeface="Arial" charset="0"/>
                      </a:rPr>
                      <a:t>IV</a:t>
                    </a:r>
                  </a:p>
                </p:txBody>
              </p:sp>
            </p:grpSp>
            <p:sp>
              <p:nvSpPr>
                <p:cNvPr id="5125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4464" y="2544"/>
                  <a:ext cx="624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800" b="1">
                      <a:solidFill>
                        <a:srgbClr val="FF3300"/>
                      </a:solidFill>
                    </a:rPr>
                    <a:t>360°</a:t>
                  </a:r>
                </a:p>
              </p:txBody>
            </p:sp>
          </p:grpSp>
          <p:sp>
            <p:nvSpPr>
              <p:cNvPr id="51255" name="Text Box 55"/>
              <p:cNvSpPr txBox="1">
                <a:spLocks noChangeArrowheads="1"/>
              </p:cNvSpPr>
              <p:nvPr/>
            </p:nvSpPr>
            <p:spPr bwMode="auto">
              <a:xfrm>
                <a:off x="1584" y="3840"/>
                <a:ext cx="1440" cy="351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FF66FF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i="1">
                    <a:solidFill>
                      <a:srgbClr val="008000"/>
                    </a:solidFill>
                  </a:rPr>
                  <a:t>sin </a:t>
                </a:r>
                <a:r>
                  <a:rPr lang="el-GR" sz="2800" i="1">
                    <a:solidFill>
                      <a:srgbClr val="008000"/>
                    </a:solidFill>
                    <a:cs typeface="Arial" charset="0"/>
                  </a:rPr>
                  <a:t>α</a:t>
                </a:r>
                <a:r>
                  <a:rPr lang="en-US" sz="2400">
                    <a:solidFill>
                      <a:srgbClr val="008000"/>
                    </a:solidFill>
                    <a:cs typeface="Arial" charset="0"/>
                  </a:rPr>
                  <a:t> = </a:t>
                </a:r>
                <a:r>
                  <a:rPr lang="en-US" sz="2400" i="1">
                    <a:solidFill>
                      <a:srgbClr val="008000"/>
                    </a:solidFill>
                    <a:cs typeface="Arial" charset="0"/>
                  </a:rPr>
                  <a:t>y</a:t>
                </a:r>
                <a:endParaRPr lang="el-GR" sz="2400" i="1">
                  <a:solidFill>
                    <a:srgbClr val="008000"/>
                  </a:solidFill>
                  <a:cs typeface="Arial" charset="0"/>
                </a:endParaRPr>
              </a:p>
            </p:txBody>
          </p:sp>
          <p:sp>
            <p:nvSpPr>
              <p:cNvPr id="51256" name="Text Box 56"/>
              <p:cNvSpPr txBox="1">
                <a:spLocks noChangeArrowheads="1"/>
              </p:cNvSpPr>
              <p:nvPr/>
            </p:nvSpPr>
            <p:spPr bwMode="auto">
              <a:xfrm>
                <a:off x="3504" y="3840"/>
                <a:ext cx="1440" cy="351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i="1">
                    <a:solidFill>
                      <a:srgbClr val="008000"/>
                    </a:solidFill>
                    <a:cs typeface="Arial" charset="0"/>
                  </a:rPr>
                  <a:t>cos </a:t>
                </a:r>
                <a:r>
                  <a:rPr lang="en-US" sz="2800" i="1">
                    <a:solidFill>
                      <a:srgbClr val="008000"/>
                    </a:solidFill>
                    <a:cs typeface="Arial" charset="0"/>
                  </a:rPr>
                  <a:t>α</a:t>
                </a:r>
                <a:r>
                  <a:rPr lang="en-US" sz="2400" i="1">
                    <a:solidFill>
                      <a:srgbClr val="008000"/>
                    </a:solidFill>
                    <a:cs typeface="Arial" charset="0"/>
                  </a:rPr>
                  <a:t> = x</a:t>
                </a:r>
              </a:p>
            </p:txBody>
          </p:sp>
        </p:grpSp>
      </p:grpSp>
      <p:graphicFrame>
        <p:nvGraphicFramePr>
          <p:cNvPr id="51257" name="Object 57"/>
          <p:cNvGraphicFramePr>
            <a:graphicFrameLocks noChangeAspect="1"/>
          </p:cNvGraphicFramePr>
          <p:nvPr/>
        </p:nvGraphicFramePr>
        <p:xfrm>
          <a:off x="2286000" y="228600"/>
          <a:ext cx="527050" cy="828675"/>
        </p:xfrm>
        <a:graphic>
          <a:graphicData uri="http://schemas.openxmlformats.org/presentationml/2006/ole">
            <p:oleObj spid="_x0000_s51257" name="Формула" r:id="rId4" imgW="266400" imgH="431640" progId="Equation.3">
              <p:embed/>
            </p:oleObj>
          </a:graphicData>
        </a:graphic>
      </p:graphicFrame>
      <p:graphicFrame>
        <p:nvGraphicFramePr>
          <p:cNvPr id="51258" name="Object 58"/>
          <p:cNvGraphicFramePr>
            <a:graphicFrameLocks noChangeAspect="1"/>
          </p:cNvGraphicFramePr>
          <p:nvPr/>
        </p:nvGraphicFramePr>
        <p:xfrm>
          <a:off x="2895600" y="228600"/>
          <a:ext cx="501650" cy="828675"/>
        </p:xfrm>
        <a:graphic>
          <a:graphicData uri="http://schemas.openxmlformats.org/presentationml/2006/ole">
            <p:oleObj spid="_x0000_s51258" name="Формула" r:id="rId5" imgW="253800" imgH="431640" progId="Equation.3">
              <p:embed/>
            </p:oleObj>
          </a:graphicData>
        </a:graphic>
      </p:graphicFrame>
      <p:sp>
        <p:nvSpPr>
          <p:cNvPr id="51259" name="Rectangle 59"/>
          <p:cNvSpPr>
            <a:spLocks noChangeArrowheads="1"/>
          </p:cNvSpPr>
          <p:nvPr/>
        </p:nvSpPr>
        <p:spPr bwMode="auto">
          <a:xfrm>
            <a:off x="3430588" y="228600"/>
            <a:ext cx="517525" cy="838200"/>
          </a:xfrm>
          <a:prstGeom prst="rect">
            <a:avLst/>
          </a:prstGeom>
          <a:solidFill>
            <a:srgbClr val="FFFFCC"/>
          </a:solidFill>
          <a:ln w="2857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51260" name="Rectangle 60"/>
          <p:cNvSpPr>
            <a:spLocks noChangeArrowheads="1"/>
          </p:cNvSpPr>
          <p:nvPr/>
        </p:nvSpPr>
        <p:spPr bwMode="auto">
          <a:xfrm>
            <a:off x="1143000" y="228600"/>
            <a:ext cx="517525" cy="838200"/>
          </a:xfrm>
          <a:prstGeom prst="rect">
            <a:avLst/>
          </a:prstGeom>
          <a:solidFill>
            <a:srgbClr val="FFFFCC"/>
          </a:solidFill>
          <a:ln w="2857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0</a:t>
            </a:r>
          </a:p>
        </p:txBody>
      </p:sp>
      <p:graphicFrame>
        <p:nvGraphicFramePr>
          <p:cNvPr id="51261" name="Object 61"/>
          <p:cNvGraphicFramePr>
            <a:graphicFrameLocks noChangeAspect="1"/>
          </p:cNvGraphicFramePr>
          <p:nvPr/>
        </p:nvGraphicFramePr>
        <p:xfrm>
          <a:off x="1717675" y="228600"/>
          <a:ext cx="512763" cy="838200"/>
        </p:xfrm>
        <a:graphic>
          <a:graphicData uri="http://schemas.openxmlformats.org/presentationml/2006/ole">
            <p:oleObj spid="_x0000_s51261" name="Формула" r:id="rId6" imgW="152280" imgH="393480" progId="Equation.3">
              <p:embed/>
            </p:oleObj>
          </a:graphicData>
        </a:graphic>
      </p:graphicFrame>
      <p:graphicFrame>
        <p:nvGraphicFramePr>
          <p:cNvPr id="51262" name="Object 62"/>
          <p:cNvGraphicFramePr>
            <a:graphicFrameLocks noChangeAspect="1"/>
          </p:cNvGraphicFramePr>
          <p:nvPr/>
        </p:nvGraphicFramePr>
        <p:xfrm>
          <a:off x="4729163" y="4114800"/>
          <a:ext cx="527050" cy="828675"/>
        </p:xfrm>
        <a:graphic>
          <a:graphicData uri="http://schemas.openxmlformats.org/presentationml/2006/ole">
            <p:oleObj spid="_x0000_s51262" name="Формула" r:id="rId7" imgW="266400" imgH="431640" progId="Equation.3">
              <p:embed/>
            </p:oleObj>
          </a:graphicData>
        </a:graphic>
      </p:graphicFrame>
      <p:graphicFrame>
        <p:nvGraphicFramePr>
          <p:cNvPr id="51263" name="Object 63"/>
          <p:cNvGraphicFramePr>
            <a:graphicFrameLocks noChangeAspect="1"/>
          </p:cNvGraphicFramePr>
          <p:nvPr/>
        </p:nvGraphicFramePr>
        <p:xfrm>
          <a:off x="5303838" y="4114800"/>
          <a:ext cx="501650" cy="828675"/>
        </p:xfrm>
        <a:graphic>
          <a:graphicData uri="http://schemas.openxmlformats.org/presentationml/2006/ole">
            <p:oleObj spid="_x0000_s51263" name="Формула" r:id="rId8" imgW="253800" imgH="431640" progId="Equation.3">
              <p:embed/>
            </p:oleObj>
          </a:graphicData>
        </a:graphic>
      </p:graphicFrame>
      <p:sp>
        <p:nvSpPr>
          <p:cNvPr id="51264" name="Rectangle 64"/>
          <p:cNvSpPr>
            <a:spLocks noChangeArrowheads="1"/>
          </p:cNvSpPr>
          <p:nvPr/>
        </p:nvSpPr>
        <p:spPr bwMode="auto">
          <a:xfrm>
            <a:off x="5867400" y="4114800"/>
            <a:ext cx="517525" cy="838200"/>
          </a:xfrm>
          <a:prstGeom prst="rect">
            <a:avLst/>
          </a:prstGeom>
          <a:solidFill>
            <a:srgbClr val="FFFFCC"/>
          </a:solidFill>
          <a:ln w="2857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51265" name="Rectangle 65"/>
          <p:cNvSpPr>
            <a:spLocks noChangeArrowheads="1"/>
          </p:cNvSpPr>
          <p:nvPr/>
        </p:nvSpPr>
        <p:spPr bwMode="auto">
          <a:xfrm>
            <a:off x="3579813" y="4114800"/>
            <a:ext cx="517525" cy="838200"/>
          </a:xfrm>
          <a:prstGeom prst="rect">
            <a:avLst/>
          </a:prstGeom>
          <a:solidFill>
            <a:srgbClr val="FFFFCC"/>
          </a:solidFill>
          <a:ln w="2857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0</a:t>
            </a:r>
          </a:p>
        </p:txBody>
      </p:sp>
      <p:graphicFrame>
        <p:nvGraphicFramePr>
          <p:cNvPr id="51266" name="Object 66"/>
          <p:cNvGraphicFramePr>
            <a:graphicFrameLocks noChangeAspect="1"/>
          </p:cNvGraphicFramePr>
          <p:nvPr/>
        </p:nvGraphicFramePr>
        <p:xfrm>
          <a:off x="4154488" y="4114800"/>
          <a:ext cx="512762" cy="838200"/>
        </p:xfrm>
        <a:graphic>
          <a:graphicData uri="http://schemas.openxmlformats.org/presentationml/2006/ole">
            <p:oleObj spid="_x0000_s51266" name="Формула" r:id="rId9" imgW="152280" imgH="393480" progId="Equation.3">
              <p:embed/>
            </p:oleObj>
          </a:graphicData>
        </a:graphic>
      </p:graphicFrame>
      <p:sp>
        <p:nvSpPr>
          <p:cNvPr id="51267" name="Line 67"/>
          <p:cNvSpPr>
            <a:spLocks noChangeShapeType="1"/>
          </p:cNvSpPr>
          <p:nvPr/>
        </p:nvSpPr>
        <p:spPr bwMode="auto">
          <a:xfrm>
            <a:off x="6783388" y="2514600"/>
            <a:ext cx="0" cy="99060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68" name="Line 68"/>
          <p:cNvSpPr>
            <a:spLocks noChangeShapeType="1"/>
          </p:cNvSpPr>
          <p:nvPr/>
        </p:nvSpPr>
        <p:spPr bwMode="auto">
          <a:xfrm>
            <a:off x="6019800" y="1752600"/>
            <a:ext cx="0" cy="175260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69" name="Line 69"/>
          <p:cNvSpPr>
            <a:spLocks noChangeShapeType="1"/>
          </p:cNvSpPr>
          <p:nvPr/>
        </p:nvSpPr>
        <p:spPr bwMode="auto">
          <a:xfrm>
            <a:off x="6477000" y="2057400"/>
            <a:ext cx="0" cy="144780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70" name="Line 70"/>
          <p:cNvSpPr>
            <a:spLocks noChangeShapeType="1"/>
          </p:cNvSpPr>
          <p:nvPr/>
        </p:nvSpPr>
        <p:spPr bwMode="auto">
          <a:xfrm>
            <a:off x="4953000" y="1371600"/>
            <a:ext cx="0" cy="213360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72" name="Text Box 72"/>
          <p:cNvSpPr txBox="1">
            <a:spLocks noChangeArrowheads="1"/>
          </p:cNvSpPr>
          <p:nvPr/>
        </p:nvSpPr>
        <p:spPr bwMode="auto">
          <a:xfrm>
            <a:off x="5105400" y="381000"/>
            <a:ext cx="914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rgbClr val="FF66FF"/>
                </a:solidFill>
              </a:rPr>
              <a:t>sin </a:t>
            </a:r>
            <a:r>
              <a:rPr lang="el-GR" i="1">
                <a:solidFill>
                  <a:srgbClr val="FF66FF"/>
                </a:solidFill>
              </a:rPr>
              <a:t>α</a:t>
            </a:r>
            <a:endParaRPr lang="ru-RU" i="1">
              <a:solidFill>
                <a:srgbClr val="FF66FF"/>
              </a:solidFill>
            </a:endParaRPr>
          </a:p>
        </p:txBody>
      </p:sp>
      <p:sp>
        <p:nvSpPr>
          <p:cNvPr id="51273" name="Text Box 73"/>
          <p:cNvSpPr txBox="1">
            <a:spLocks noChangeArrowheads="1"/>
          </p:cNvSpPr>
          <p:nvPr/>
        </p:nvSpPr>
        <p:spPr bwMode="auto">
          <a:xfrm>
            <a:off x="7696200" y="2895600"/>
            <a:ext cx="1066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>
                <a:solidFill>
                  <a:srgbClr val="FF9933"/>
                </a:solidFill>
              </a:rPr>
              <a:t>с</a:t>
            </a:r>
            <a:r>
              <a:rPr lang="en-US" i="1">
                <a:solidFill>
                  <a:srgbClr val="FF9933"/>
                </a:solidFill>
              </a:rPr>
              <a:t>os</a:t>
            </a:r>
            <a:r>
              <a:rPr lang="ru-RU" i="1">
                <a:solidFill>
                  <a:srgbClr val="FF9933"/>
                </a:solidFill>
              </a:rPr>
              <a:t> </a:t>
            </a:r>
            <a:r>
              <a:rPr lang="el-GR" i="1">
                <a:solidFill>
                  <a:srgbClr val="FF9933"/>
                </a:solidFill>
              </a:rPr>
              <a:t>α</a:t>
            </a:r>
            <a:endParaRPr lang="ru-RU" i="1">
              <a:solidFill>
                <a:srgbClr val="FF9933"/>
              </a:solidFill>
            </a:endParaRPr>
          </a:p>
        </p:txBody>
      </p:sp>
      <p:sp>
        <p:nvSpPr>
          <p:cNvPr id="51277" name="Rectangle 7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81" name="Rectangle 81"/>
          <p:cNvSpPr>
            <a:spLocks noGrp="1"/>
          </p:cNvSpPr>
          <p:nvPr>
            <p:ph type="title" idx="4294967295"/>
          </p:nvPr>
        </p:nvSpPr>
        <p:spPr bwMode="auto">
          <a:xfrm>
            <a:off x="1258888" y="2878138"/>
            <a:ext cx="7558087" cy="1079500"/>
          </a:xfrm>
          <a:noFill/>
        </p:spPr>
        <p:txBody>
          <a:bodyPr/>
          <a:lstStyle/>
          <a:p>
            <a:pPr algn="ctr"/>
            <a:r>
              <a:rPr lang="ru-RU" sz="2400" b="1">
                <a:solidFill>
                  <a:srgbClr val="008000"/>
                </a:solidFill>
                <a:latin typeface="Arial" charset="0"/>
              </a:rPr>
              <a:t>Табличные значения для косинуса</a:t>
            </a:r>
            <a:br>
              <a:rPr lang="ru-RU" sz="2400" b="1">
                <a:solidFill>
                  <a:srgbClr val="008000"/>
                </a:solidFill>
                <a:latin typeface="Arial" charset="0"/>
              </a:rPr>
            </a:br>
            <a:r>
              <a:rPr lang="ru-RU" sz="2400" b="1">
                <a:solidFill>
                  <a:srgbClr val="008000"/>
                </a:solidFill>
                <a:latin typeface="Arial" charset="0"/>
              </a:rPr>
              <a:t> в порядке возрастания.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1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1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1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1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1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1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1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1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1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1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1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1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1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1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5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5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35" presetClass="emph" presetSubtype="0" repeatCount="3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8" dur="1000" fill="hold"/>
                                        <p:tgtEl>
                                          <p:spTgt spid="5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9" dur="1000" fill="hold"/>
                                        <p:tgtEl>
                                          <p:spTgt spid="5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0" dur="1000" fill="hold"/>
                                        <p:tgtEl>
                                          <p:spTgt spid="5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5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1" dur="1000" fill="hold"/>
                                        <p:tgtEl>
                                          <p:spTgt spid="5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3" presetID="35" presetClass="emph" presetSubtype="0" repeatCount="3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4" dur="1000" fill="hold"/>
                                        <p:tgtEl>
                                          <p:spTgt spid="5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9" grpId="0" animBg="1"/>
      <p:bldP spid="51259" grpId="2" animBg="1"/>
      <p:bldP spid="51260" grpId="0" animBg="1"/>
      <p:bldP spid="51260" grpId="2" animBg="1"/>
      <p:bldP spid="51264" grpId="0" animBg="1"/>
      <p:bldP spid="51264" grpId="1" animBg="1"/>
      <p:bldP spid="51265" grpId="0" animBg="1"/>
      <p:bldP spid="51265" grpId="1" animBg="1"/>
      <p:bldP spid="51267" grpId="0" animBg="1"/>
      <p:bldP spid="51268" grpId="0" animBg="1"/>
      <p:bldP spid="51269" grpId="0" animBg="1"/>
      <p:bldP spid="51270" grpId="0" animBg="1"/>
      <p:bldP spid="51272" grpId="0"/>
      <p:bldP spid="51273" grpId="0"/>
      <p:bldP spid="51277" grpId="0" animBg="1"/>
      <p:bldP spid="512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23" name="Rectangle 211"/>
          <p:cNvSpPr>
            <a:spLocks noChangeArrowheads="1"/>
          </p:cNvSpPr>
          <p:nvPr/>
        </p:nvSpPr>
        <p:spPr bwMode="auto">
          <a:xfrm>
            <a:off x="990600" y="0"/>
            <a:ext cx="8153400" cy="6858000"/>
          </a:xfrm>
          <a:prstGeom prst="rect">
            <a:avLst/>
          </a:prstGeom>
          <a:solidFill>
            <a:srgbClr val="FFFF00">
              <a:alpha val="35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9066" name="Group 15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9067" name="Rectangle 155"/>
            <p:cNvSpPr>
              <a:spLocks noChangeArrowheads="1"/>
            </p:cNvSpPr>
            <p:nvPr/>
          </p:nvSpPr>
          <p:spPr bwMode="auto">
            <a:xfrm>
              <a:off x="624" y="0"/>
              <a:ext cx="5136" cy="4320"/>
            </a:xfrm>
            <a:prstGeom prst="rect">
              <a:avLst/>
            </a:prstGeom>
            <a:solidFill>
              <a:srgbClr val="336600"/>
            </a:solidFill>
            <a:ln w="7620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/>
            </a:p>
          </p:txBody>
        </p:sp>
        <p:sp>
          <p:nvSpPr>
            <p:cNvPr id="39068" name="Oval 156"/>
            <p:cNvSpPr>
              <a:spLocks noChangeArrowheads="1"/>
            </p:cNvSpPr>
            <p:nvPr/>
          </p:nvSpPr>
          <p:spPr bwMode="auto">
            <a:xfrm>
              <a:off x="1776" y="1008"/>
              <a:ext cx="2688" cy="2688"/>
            </a:xfrm>
            <a:prstGeom prst="ellips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69" name="Oval 157"/>
            <p:cNvSpPr>
              <a:spLocks noChangeArrowheads="1"/>
            </p:cNvSpPr>
            <p:nvPr/>
          </p:nvSpPr>
          <p:spPr bwMode="auto">
            <a:xfrm>
              <a:off x="4224" y="163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39070" name="Text Box 158"/>
            <p:cNvSpPr txBox="1">
              <a:spLocks noChangeArrowheads="1"/>
            </p:cNvSpPr>
            <p:nvPr/>
          </p:nvSpPr>
          <p:spPr bwMode="auto">
            <a:xfrm>
              <a:off x="4320" y="1584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30°</a:t>
              </a:r>
            </a:p>
          </p:txBody>
        </p:sp>
        <p:sp>
          <p:nvSpPr>
            <p:cNvPr id="39071" name="Rectangle 159"/>
            <p:cNvSpPr>
              <a:spLocks noChangeArrowheads="1"/>
            </p:cNvSpPr>
            <p:nvPr/>
          </p:nvSpPr>
          <p:spPr bwMode="auto">
            <a:xfrm>
              <a:off x="3120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72" name="Rectangle 160"/>
            <p:cNvSpPr>
              <a:spLocks noChangeArrowheads="1"/>
            </p:cNvSpPr>
            <p:nvPr/>
          </p:nvSpPr>
          <p:spPr bwMode="auto">
            <a:xfrm>
              <a:off x="3120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73" name="Rectangle 161"/>
            <p:cNvSpPr>
              <a:spLocks noChangeArrowheads="1"/>
            </p:cNvSpPr>
            <p:nvPr/>
          </p:nvSpPr>
          <p:spPr bwMode="auto">
            <a:xfrm>
              <a:off x="3120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74" name="Rectangle 162"/>
            <p:cNvSpPr>
              <a:spLocks noChangeArrowheads="1"/>
            </p:cNvSpPr>
            <p:nvPr/>
          </p:nvSpPr>
          <p:spPr bwMode="auto">
            <a:xfrm>
              <a:off x="3792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75" name="Rectangle 163"/>
            <p:cNvSpPr>
              <a:spLocks noChangeArrowheads="1"/>
            </p:cNvSpPr>
            <p:nvPr/>
          </p:nvSpPr>
          <p:spPr bwMode="auto">
            <a:xfrm>
              <a:off x="3792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76" name="Rectangle 164"/>
            <p:cNvSpPr>
              <a:spLocks noChangeArrowheads="1"/>
            </p:cNvSpPr>
            <p:nvPr/>
          </p:nvSpPr>
          <p:spPr bwMode="auto">
            <a:xfrm>
              <a:off x="3792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77" name="Rectangle 165"/>
            <p:cNvSpPr>
              <a:spLocks noChangeArrowheads="1"/>
            </p:cNvSpPr>
            <p:nvPr/>
          </p:nvSpPr>
          <p:spPr bwMode="auto">
            <a:xfrm>
              <a:off x="1776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78" name="Rectangle 166"/>
            <p:cNvSpPr>
              <a:spLocks noChangeArrowheads="1"/>
            </p:cNvSpPr>
            <p:nvPr/>
          </p:nvSpPr>
          <p:spPr bwMode="auto">
            <a:xfrm>
              <a:off x="1776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79" name="Rectangle 167"/>
            <p:cNvSpPr>
              <a:spLocks noChangeArrowheads="1"/>
            </p:cNvSpPr>
            <p:nvPr/>
          </p:nvSpPr>
          <p:spPr bwMode="auto">
            <a:xfrm>
              <a:off x="1776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80" name="Rectangle 168"/>
            <p:cNvSpPr>
              <a:spLocks noChangeArrowheads="1"/>
            </p:cNvSpPr>
            <p:nvPr/>
          </p:nvSpPr>
          <p:spPr bwMode="auto">
            <a:xfrm>
              <a:off x="2448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81" name="Rectangle 169"/>
            <p:cNvSpPr>
              <a:spLocks noChangeArrowheads="1"/>
            </p:cNvSpPr>
            <p:nvPr/>
          </p:nvSpPr>
          <p:spPr bwMode="auto">
            <a:xfrm>
              <a:off x="2448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82" name="Rectangle 170"/>
            <p:cNvSpPr>
              <a:spLocks noChangeArrowheads="1"/>
            </p:cNvSpPr>
            <p:nvPr/>
          </p:nvSpPr>
          <p:spPr bwMode="auto">
            <a:xfrm>
              <a:off x="2448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83" name="Rectangle 171"/>
            <p:cNvSpPr>
              <a:spLocks noChangeArrowheads="1"/>
            </p:cNvSpPr>
            <p:nvPr/>
          </p:nvSpPr>
          <p:spPr bwMode="auto">
            <a:xfrm>
              <a:off x="3120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84" name="Rectangle 172"/>
            <p:cNvSpPr>
              <a:spLocks noChangeArrowheads="1"/>
            </p:cNvSpPr>
            <p:nvPr/>
          </p:nvSpPr>
          <p:spPr bwMode="auto">
            <a:xfrm>
              <a:off x="2448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85" name="Rectangle 173"/>
            <p:cNvSpPr>
              <a:spLocks noChangeArrowheads="1"/>
            </p:cNvSpPr>
            <p:nvPr/>
          </p:nvSpPr>
          <p:spPr bwMode="auto">
            <a:xfrm>
              <a:off x="3792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86" name="Rectangle 174"/>
            <p:cNvSpPr>
              <a:spLocks noChangeArrowheads="1"/>
            </p:cNvSpPr>
            <p:nvPr/>
          </p:nvSpPr>
          <p:spPr bwMode="auto">
            <a:xfrm>
              <a:off x="1776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087" name="Line 175"/>
            <p:cNvSpPr>
              <a:spLocks noChangeShapeType="1"/>
            </p:cNvSpPr>
            <p:nvPr/>
          </p:nvSpPr>
          <p:spPr bwMode="auto">
            <a:xfrm>
              <a:off x="1440" y="2352"/>
              <a:ext cx="3936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088" name="Line 176"/>
            <p:cNvSpPr>
              <a:spLocks noChangeShapeType="1"/>
            </p:cNvSpPr>
            <p:nvPr/>
          </p:nvSpPr>
          <p:spPr bwMode="auto">
            <a:xfrm flipH="1" flipV="1">
              <a:off x="3120" y="480"/>
              <a:ext cx="0" cy="36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089" name="Text Box 177"/>
            <p:cNvSpPr txBox="1">
              <a:spLocks noChangeArrowheads="1"/>
            </p:cNvSpPr>
            <p:nvPr/>
          </p:nvSpPr>
          <p:spPr bwMode="auto">
            <a:xfrm>
              <a:off x="5184" y="254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>
                  <a:solidFill>
                    <a:srgbClr val="FBFBFB"/>
                  </a:solidFill>
                </a:rPr>
                <a:t>Х</a:t>
              </a:r>
            </a:p>
          </p:txBody>
        </p:sp>
        <p:sp>
          <p:nvSpPr>
            <p:cNvPr id="39090" name="Text Box 178"/>
            <p:cNvSpPr txBox="1">
              <a:spLocks noChangeArrowheads="1"/>
            </p:cNvSpPr>
            <p:nvPr/>
          </p:nvSpPr>
          <p:spPr bwMode="auto">
            <a:xfrm>
              <a:off x="2784" y="38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8F8F8"/>
                  </a:solidFill>
                </a:rPr>
                <a:t>у</a:t>
              </a:r>
            </a:p>
          </p:txBody>
        </p:sp>
        <p:sp>
          <p:nvSpPr>
            <p:cNvPr id="39091" name="Text Box 179"/>
            <p:cNvSpPr txBox="1">
              <a:spLocks noChangeArrowheads="1"/>
            </p:cNvSpPr>
            <p:nvPr/>
          </p:nvSpPr>
          <p:spPr bwMode="auto">
            <a:xfrm>
              <a:off x="3120" y="369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39092" name="Text Box 180"/>
            <p:cNvSpPr txBox="1">
              <a:spLocks noChangeArrowheads="1"/>
            </p:cNvSpPr>
            <p:nvPr/>
          </p:nvSpPr>
          <p:spPr bwMode="auto">
            <a:xfrm>
              <a:off x="3120" y="76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39093" name="Text Box 181"/>
            <p:cNvSpPr txBox="1">
              <a:spLocks noChangeArrowheads="1"/>
            </p:cNvSpPr>
            <p:nvPr/>
          </p:nvSpPr>
          <p:spPr bwMode="auto">
            <a:xfrm>
              <a:off x="4464" y="206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39094" name="Text Box 182"/>
            <p:cNvSpPr txBox="1">
              <a:spLocks noChangeArrowheads="1"/>
            </p:cNvSpPr>
            <p:nvPr/>
          </p:nvSpPr>
          <p:spPr bwMode="auto">
            <a:xfrm>
              <a:off x="1488" y="235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39095" name="Oval 183"/>
            <p:cNvSpPr>
              <a:spLocks noChangeArrowheads="1"/>
            </p:cNvSpPr>
            <p:nvPr/>
          </p:nvSpPr>
          <p:spPr bwMode="auto">
            <a:xfrm>
              <a:off x="3744" y="115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39096" name="Text Box 184"/>
            <p:cNvSpPr txBox="1">
              <a:spLocks noChangeArrowheads="1"/>
            </p:cNvSpPr>
            <p:nvPr/>
          </p:nvSpPr>
          <p:spPr bwMode="auto">
            <a:xfrm>
              <a:off x="3888" y="912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60°</a:t>
              </a:r>
            </a:p>
          </p:txBody>
        </p:sp>
        <p:sp>
          <p:nvSpPr>
            <p:cNvPr id="39097" name="Oval 185"/>
            <p:cNvSpPr>
              <a:spLocks noChangeArrowheads="1"/>
            </p:cNvSpPr>
            <p:nvPr/>
          </p:nvSpPr>
          <p:spPr bwMode="auto">
            <a:xfrm>
              <a:off x="3072" y="91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39098" name="Text Box 186"/>
            <p:cNvSpPr txBox="1">
              <a:spLocks noChangeArrowheads="1"/>
            </p:cNvSpPr>
            <p:nvPr/>
          </p:nvSpPr>
          <p:spPr bwMode="auto">
            <a:xfrm>
              <a:off x="2640" y="720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90°</a:t>
              </a:r>
            </a:p>
          </p:txBody>
        </p:sp>
        <p:sp>
          <p:nvSpPr>
            <p:cNvPr id="39099" name="Oval 187"/>
            <p:cNvSpPr>
              <a:spLocks noChangeArrowheads="1"/>
            </p:cNvSpPr>
            <p:nvPr/>
          </p:nvSpPr>
          <p:spPr bwMode="auto">
            <a:xfrm>
              <a:off x="4416" y="230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39100" name="Text Box 188"/>
            <p:cNvSpPr txBox="1">
              <a:spLocks noChangeArrowheads="1"/>
            </p:cNvSpPr>
            <p:nvPr/>
          </p:nvSpPr>
          <p:spPr bwMode="auto">
            <a:xfrm>
              <a:off x="4512" y="2352"/>
              <a:ext cx="624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0° 360°</a:t>
              </a:r>
            </a:p>
          </p:txBody>
        </p:sp>
        <p:sp>
          <p:nvSpPr>
            <p:cNvPr id="39101" name="Oval 189"/>
            <p:cNvSpPr>
              <a:spLocks noChangeArrowheads="1"/>
            </p:cNvSpPr>
            <p:nvPr/>
          </p:nvSpPr>
          <p:spPr bwMode="auto">
            <a:xfrm>
              <a:off x="1728" y="230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39102" name="Text Box 190"/>
            <p:cNvSpPr txBox="1">
              <a:spLocks noChangeArrowheads="1"/>
            </p:cNvSpPr>
            <p:nvPr/>
          </p:nvSpPr>
          <p:spPr bwMode="auto">
            <a:xfrm>
              <a:off x="1152" y="1968"/>
              <a:ext cx="72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180°</a:t>
              </a:r>
            </a:p>
          </p:txBody>
        </p:sp>
        <p:sp>
          <p:nvSpPr>
            <p:cNvPr id="39103" name="Oval 191"/>
            <p:cNvSpPr>
              <a:spLocks noChangeArrowheads="1"/>
            </p:cNvSpPr>
            <p:nvPr/>
          </p:nvSpPr>
          <p:spPr bwMode="auto">
            <a:xfrm>
              <a:off x="3072" y="3648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39104" name="Text Box 192"/>
            <p:cNvSpPr txBox="1">
              <a:spLocks noChangeArrowheads="1"/>
            </p:cNvSpPr>
            <p:nvPr/>
          </p:nvSpPr>
          <p:spPr bwMode="auto">
            <a:xfrm>
              <a:off x="2496" y="3696"/>
              <a:ext cx="6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270°</a:t>
              </a:r>
            </a:p>
          </p:txBody>
        </p:sp>
        <p:sp>
          <p:nvSpPr>
            <p:cNvPr id="39105" name="Oval 193"/>
            <p:cNvSpPr>
              <a:spLocks noChangeArrowheads="1"/>
            </p:cNvSpPr>
            <p:nvPr/>
          </p:nvSpPr>
          <p:spPr bwMode="auto">
            <a:xfrm>
              <a:off x="3984" y="134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39106" name="Text Box 194"/>
            <p:cNvSpPr txBox="1">
              <a:spLocks noChangeArrowheads="1"/>
            </p:cNvSpPr>
            <p:nvPr/>
          </p:nvSpPr>
          <p:spPr bwMode="auto">
            <a:xfrm>
              <a:off x="4128" y="1104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45</a:t>
              </a:r>
              <a:r>
                <a:rPr lang="ru-RU" sz="2800" b="1">
                  <a:solidFill>
                    <a:srgbClr val="FF3300"/>
                  </a:solidFill>
                </a:rPr>
                <a:t>°</a:t>
              </a:r>
            </a:p>
          </p:txBody>
        </p:sp>
        <p:sp>
          <p:nvSpPr>
            <p:cNvPr id="39107" name="Oval 195"/>
            <p:cNvSpPr>
              <a:spLocks noChangeArrowheads="1"/>
            </p:cNvSpPr>
            <p:nvPr/>
          </p:nvSpPr>
          <p:spPr bwMode="auto">
            <a:xfrm>
              <a:off x="1776" y="1008"/>
              <a:ext cx="2688" cy="2688"/>
            </a:xfrm>
            <a:prstGeom prst="ellips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39108" name="Picture 196" descr="SCRIBECO"/>
            <p:cNvPicPr preferRelativeResize="0"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024"/>
              <a:ext cx="886" cy="1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8934" name="Rectangle 22"/>
          <p:cNvSpPr>
            <a:spLocks noChangeArrowheads="1"/>
          </p:cNvSpPr>
          <p:nvPr/>
        </p:nvSpPr>
        <p:spPr bwMode="auto">
          <a:xfrm>
            <a:off x="1219200" y="228600"/>
            <a:ext cx="561975" cy="1066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0</a:t>
            </a:r>
          </a:p>
        </p:txBody>
      </p:sp>
      <p:graphicFrame>
        <p:nvGraphicFramePr>
          <p:cNvPr id="38935" name="Object 23"/>
          <p:cNvGraphicFramePr>
            <a:graphicFrameLocks noChangeAspect="1"/>
          </p:cNvGraphicFramePr>
          <p:nvPr/>
        </p:nvGraphicFramePr>
        <p:xfrm>
          <a:off x="1844675" y="228600"/>
          <a:ext cx="546100" cy="1055688"/>
        </p:xfrm>
        <a:graphic>
          <a:graphicData uri="http://schemas.openxmlformats.org/presentationml/2006/ole">
            <p:oleObj spid="_x0000_s38935" name="Формула" r:id="rId4" imgW="253800" imgH="431640" progId="Equation.3">
              <p:embed/>
            </p:oleObj>
          </a:graphicData>
        </a:graphic>
      </p:graphicFrame>
      <p:sp>
        <p:nvSpPr>
          <p:cNvPr id="38936" name="Rectangle 24"/>
          <p:cNvSpPr>
            <a:spLocks noChangeArrowheads="1"/>
          </p:cNvSpPr>
          <p:nvPr/>
        </p:nvSpPr>
        <p:spPr bwMode="auto">
          <a:xfrm>
            <a:off x="2470150" y="228600"/>
            <a:ext cx="561975" cy="1066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grpSp>
        <p:nvGrpSpPr>
          <p:cNvPr id="38937" name="Group 25"/>
          <p:cNvGrpSpPr>
            <a:grpSpLocks/>
          </p:cNvGrpSpPr>
          <p:nvPr/>
        </p:nvGrpSpPr>
        <p:grpSpPr bwMode="auto">
          <a:xfrm>
            <a:off x="3124200" y="228600"/>
            <a:ext cx="561975" cy="1066800"/>
            <a:chOff x="2592" y="1824"/>
            <a:chExt cx="432" cy="720"/>
          </a:xfrm>
        </p:grpSpPr>
        <p:sp>
          <p:nvSpPr>
            <p:cNvPr id="38938" name="Rectangle 26"/>
            <p:cNvSpPr>
              <a:spLocks noChangeArrowheads="1"/>
            </p:cNvSpPr>
            <p:nvPr/>
          </p:nvSpPr>
          <p:spPr bwMode="auto">
            <a:xfrm>
              <a:off x="2592" y="1824"/>
              <a:ext cx="432" cy="720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00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graphicFrame>
          <p:nvGraphicFramePr>
            <p:cNvPr id="38939" name="Object 27"/>
            <p:cNvGraphicFramePr>
              <a:graphicFrameLocks noChangeAspect="1"/>
            </p:cNvGraphicFramePr>
            <p:nvPr/>
          </p:nvGraphicFramePr>
          <p:xfrm>
            <a:off x="2640" y="2016"/>
            <a:ext cx="377" cy="377"/>
          </p:xfrm>
          <a:graphic>
            <a:graphicData uri="http://schemas.openxmlformats.org/presentationml/2006/ole">
              <p:oleObj spid="_x0000_s38939" name="Формула" r:id="rId5" imgW="228600" imgH="228600" progId="Equation.3">
                <p:embed/>
              </p:oleObj>
            </a:graphicData>
          </a:graphic>
        </p:graphicFrame>
      </p:grpSp>
      <p:sp>
        <p:nvSpPr>
          <p:cNvPr id="39109" name="Text Box 197"/>
          <p:cNvSpPr txBox="1">
            <a:spLocks noChangeArrowheads="1"/>
          </p:cNvSpPr>
          <p:nvPr/>
        </p:nvSpPr>
        <p:spPr bwMode="auto">
          <a:xfrm>
            <a:off x="1600200" y="6019800"/>
            <a:ext cx="2286000" cy="617538"/>
          </a:xfrm>
          <a:prstGeom prst="rect">
            <a:avLst/>
          </a:prstGeom>
          <a:solidFill>
            <a:schemeClr val="bg1"/>
          </a:solidFill>
          <a:ln w="38100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</a:rPr>
              <a:t> </a:t>
            </a:r>
            <a:r>
              <a:rPr lang="en-US" sz="3200" i="1">
                <a:solidFill>
                  <a:srgbClr val="006600"/>
                </a:solidFill>
              </a:rPr>
              <a:t>tg </a:t>
            </a:r>
            <a:r>
              <a:rPr lang="el-GR" sz="3200" i="1">
                <a:solidFill>
                  <a:srgbClr val="006600"/>
                </a:solidFill>
                <a:cs typeface="Arial" charset="0"/>
              </a:rPr>
              <a:t>α</a:t>
            </a:r>
            <a:r>
              <a:rPr lang="en-US" sz="3200" i="1">
                <a:solidFill>
                  <a:srgbClr val="006600"/>
                </a:solidFill>
                <a:cs typeface="Arial" charset="0"/>
              </a:rPr>
              <a:t> = y</a:t>
            </a:r>
            <a:r>
              <a:rPr lang="ru-RU" sz="3200" i="1">
                <a:solidFill>
                  <a:srgbClr val="006600"/>
                </a:solidFill>
                <a:cs typeface="Arial" charset="0"/>
              </a:rPr>
              <a:t> </a:t>
            </a:r>
            <a:r>
              <a:rPr lang="en-US" sz="3200" i="1">
                <a:solidFill>
                  <a:srgbClr val="006600"/>
                </a:solidFill>
                <a:cs typeface="Arial" charset="0"/>
              </a:rPr>
              <a:t>/</a:t>
            </a:r>
            <a:r>
              <a:rPr lang="ru-RU" sz="3200" i="1">
                <a:solidFill>
                  <a:srgbClr val="006600"/>
                </a:solidFill>
                <a:cs typeface="Arial" charset="0"/>
              </a:rPr>
              <a:t> </a:t>
            </a:r>
            <a:r>
              <a:rPr lang="en-US" sz="3200" i="1">
                <a:solidFill>
                  <a:srgbClr val="006600"/>
                </a:solidFill>
                <a:cs typeface="Arial" charset="0"/>
              </a:rPr>
              <a:t>x</a:t>
            </a:r>
            <a:endParaRPr lang="el-GR" sz="3200" i="1">
              <a:solidFill>
                <a:srgbClr val="006600"/>
              </a:solidFill>
              <a:cs typeface="Arial" charset="0"/>
            </a:endParaRPr>
          </a:p>
        </p:txBody>
      </p:sp>
      <p:sp>
        <p:nvSpPr>
          <p:cNvPr id="39110" name="Line 198"/>
          <p:cNvSpPr>
            <a:spLocks noChangeShapeType="1"/>
          </p:cNvSpPr>
          <p:nvPr/>
        </p:nvSpPr>
        <p:spPr bwMode="auto">
          <a:xfrm flipH="1">
            <a:off x="7086600" y="0"/>
            <a:ext cx="0" cy="66294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9111" name="Text Box 199"/>
          <p:cNvSpPr txBox="1">
            <a:spLocks noChangeArrowheads="1"/>
          </p:cNvSpPr>
          <p:nvPr/>
        </p:nvSpPr>
        <p:spPr bwMode="auto">
          <a:xfrm>
            <a:off x="7239000" y="5867400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00FF00"/>
                </a:solidFill>
              </a:rPr>
              <a:t>tg </a:t>
            </a:r>
            <a:r>
              <a:rPr lang="el-GR" sz="3200" i="1">
                <a:solidFill>
                  <a:srgbClr val="00FF00"/>
                </a:solidFill>
                <a:cs typeface="Arial" charset="0"/>
              </a:rPr>
              <a:t>α</a:t>
            </a:r>
            <a:endParaRPr lang="ru-RU" sz="3200" i="1">
              <a:solidFill>
                <a:srgbClr val="00FF00"/>
              </a:solidFill>
              <a:cs typeface="Arial" charset="0"/>
            </a:endParaRPr>
          </a:p>
        </p:txBody>
      </p:sp>
      <p:sp>
        <p:nvSpPr>
          <p:cNvPr id="39112" name="Rectangle 200"/>
          <p:cNvSpPr>
            <a:spLocks noChangeArrowheads="1"/>
          </p:cNvSpPr>
          <p:nvPr/>
        </p:nvSpPr>
        <p:spPr bwMode="auto">
          <a:xfrm>
            <a:off x="152400" y="533400"/>
            <a:ext cx="50450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9113" name="Line 201"/>
          <p:cNvSpPr>
            <a:spLocks noChangeShapeType="1"/>
          </p:cNvSpPr>
          <p:nvPr/>
        </p:nvSpPr>
        <p:spPr bwMode="auto">
          <a:xfrm flipV="1">
            <a:off x="4953000" y="2438400"/>
            <a:ext cx="2133600" cy="12954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9114" name="Oval 202"/>
          <p:cNvSpPr>
            <a:spLocks noChangeArrowheads="1"/>
          </p:cNvSpPr>
          <p:nvPr/>
        </p:nvSpPr>
        <p:spPr bwMode="auto">
          <a:xfrm>
            <a:off x="7010400" y="2362200"/>
            <a:ext cx="179388" cy="17938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39115" name="Line 203"/>
          <p:cNvSpPr>
            <a:spLocks noChangeShapeType="1"/>
          </p:cNvSpPr>
          <p:nvPr/>
        </p:nvSpPr>
        <p:spPr bwMode="auto">
          <a:xfrm flipV="1">
            <a:off x="4953000" y="228600"/>
            <a:ext cx="2133600" cy="35052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9116" name="Oval 204"/>
          <p:cNvSpPr>
            <a:spLocks noChangeArrowheads="1"/>
          </p:cNvSpPr>
          <p:nvPr/>
        </p:nvSpPr>
        <p:spPr bwMode="auto">
          <a:xfrm>
            <a:off x="7010400" y="152400"/>
            <a:ext cx="179388" cy="17938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39117" name="Line 205"/>
          <p:cNvSpPr>
            <a:spLocks noChangeShapeType="1"/>
          </p:cNvSpPr>
          <p:nvPr/>
        </p:nvSpPr>
        <p:spPr bwMode="auto">
          <a:xfrm flipV="1">
            <a:off x="4953000" y="1524000"/>
            <a:ext cx="2133600" cy="22098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9118" name="Oval 206"/>
          <p:cNvSpPr>
            <a:spLocks noChangeArrowheads="1"/>
          </p:cNvSpPr>
          <p:nvPr/>
        </p:nvSpPr>
        <p:spPr bwMode="auto">
          <a:xfrm>
            <a:off x="7010400" y="1447800"/>
            <a:ext cx="179388" cy="17938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39119" name="AutoShape 207"/>
          <p:cNvSpPr>
            <a:spLocks noChangeArrowheads="1"/>
          </p:cNvSpPr>
          <p:nvPr/>
        </p:nvSpPr>
        <p:spPr bwMode="auto">
          <a:xfrm>
            <a:off x="4800600" y="1447800"/>
            <a:ext cx="252413" cy="252413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FF99"/>
          </a:solidFill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120" name="AutoShape 208"/>
          <p:cNvSpPr>
            <a:spLocks noChangeArrowheads="1"/>
          </p:cNvSpPr>
          <p:nvPr/>
        </p:nvSpPr>
        <p:spPr bwMode="auto">
          <a:xfrm>
            <a:off x="4800600" y="5791200"/>
            <a:ext cx="252413" cy="252413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121" name="Line 209"/>
          <p:cNvSpPr>
            <a:spLocks noChangeShapeType="1"/>
          </p:cNvSpPr>
          <p:nvPr/>
        </p:nvSpPr>
        <p:spPr bwMode="auto">
          <a:xfrm flipV="1">
            <a:off x="4953000" y="3733800"/>
            <a:ext cx="2057400" cy="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9122" name="Oval 210"/>
          <p:cNvSpPr>
            <a:spLocks noChangeArrowheads="1"/>
          </p:cNvSpPr>
          <p:nvPr/>
        </p:nvSpPr>
        <p:spPr bwMode="auto">
          <a:xfrm>
            <a:off x="7010400" y="3657600"/>
            <a:ext cx="179388" cy="179388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grpSp>
        <p:nvGrpSpPr>
          <p:cNvPr id="39126" name="Group 214"/>
          <p:cNvGrpSpPr>
            <a:grpSpLocks/>
          </p:cNvGrpSpPr>
          <p:nvPr/>
        </p:nvGrpSpPr>
        <p:grpSpPr bwMode="auto">
          <a:xfrm>
            <a:off x="3581400" y="4038600"/>
            <a:ext cx="2438400" cy="1066800"/>
            <a:chOff x="384" y="1824"/>
            <a:chExt cx="1872" cy="720"/>
          </a:xfrm>
        </p:grpSpPr>
        <p:graphicFrame>
          <p:nvGraphicFramePr>
            <p:cNvPr id="39127" name="Object 215"/>
            <p:cNvGraphicFramePr>
              <a:graphicFrameLocks noChangeAspect="1"/>
            </p:cNvGraphicFramePr>
            <p:nvPr/>
          </p:nvGraphicFramePr>
          <p:xfrm>
            <a:off x="864" y="1824"/>
            <a:ext cx="419" cy="712"/>
          </p:xfrm>
          <a:graphic>
            <a:graphicData uri="http://schemas.openxmlformats.org/presentationml/2006/ole">
              <p:oleObj spid="_x0000_s39127" name="Формула" r:id="rId6" imgW="253800" imgH="431640" progId="Equation.3">
                <p:embed/>
              </p:oleObj>
            </a:graphicData>
          </a:graphic>
        </p:graphicFrame>
        <p:sp>
          <p:nvSpPr>
            <p:cNvPr id="39128" name="Rectangle 216"/>
            <p:cNvSpPr>
              <a:spLocks noChangeArrowheads="1"/>
            </p:cNvSpPr>
            <p:nvPr/>
          </p:nvSpPr>
          <p:spPr bwMode="auto">
            <a:xfrm>
              <a:off x="1344" y="1824"/>
              <a:ext cx="432" cy="720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00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39129" name="Rectangle 217"/>
            <p:cNvSpPr>
              <a:spLocks noChangeArrowheads="1"/>
            </p:cNvSpPr>
            <p:nvPr/>
          </p:nvSpPr>
          <p:spPr bwMode="auto">
            <a:xfrm>
              <a:off x="384" y="1824"/>
              <a:ext cx="432" cy="720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00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0</a:t>
              </a:r>
            </a:p>
          </p:txBody>
        </p:sp>
        <p:grpSp>
          <p:nvGrpSpPr>
            <p:cNvPr id="39130" name="Group 218"/>
            <p:cNvGrpSpPr>
              <a:grpSpLocks/>
            </p:cNvGrpSpPr>
            <p:nvPr/>
          </p:nvGrpSpPr>
          <p:grpSpPr bwMode="auto">
            <a:xfrm>
              <a:off x="1824" y="1824"/>
              <a:ext cx="432" cy="720"/>
              <a:chOff x="2592" y="1824"/>
              <a:chExt cx="432" cy="720"/>
            </a:xfrm>
          </p:grpSpPr>
          <p:sp>
            <p:nvSpPr>
              <p:cNvPr id="39131" name="Rectangle 219"/>
              <p:cNvSpPr>
                <a:spLocks noChangeArrowheads="1"/>
              </p:cNvSpPr>
              <p:nvPr/>
            </p:nvSpPr>
            <p:spPr bwMode="auto">
              <a:xfrm>
                <a:off x="2592" y="1824"/>
                <a:ext cx="432" cy="720"/>
              </a:xfrm>
              <a:prstGeom prst="rect">
                <a:avLst/>
              </a:prstGeom>
              <a:solidFill>
                <a:srgbClr val="FFFFCC"/>
              </a:solidFill>
              <a:ln w="28575">
                <a:solidFill>
                  <a:srgbClr val="00FF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/>
              </a:p>
            </p:txBody>
          </p:sp>
          <p:graphicFrame>
            <p:nvGraphicFramePr>
              <p:cNvPr id="39132" name="Object 220"/>
              <p:cNvGraphicFramePr>
                <a:graphicFrameLocks noChangeAspect="1"/>
              </p:cNvGraphicFramePr>
              <p:nvPr/>
            </p:nvGraphicFramePr>
            <p:xfrm>
              <a:off x="2640" y="2016"/>
              <a:ext cx="377" cy="377"/>
            </p:xfrm>
            <a:graphic>
              <a:graphicData uri="http://schemas.openxmlformats.org/presentationml/2006/ole">
                <p:oleObj spid="_x0000_s39132" name="Формула" r:id="rId7" imgW="228600" imgH="228600" progId="Equation.3">
                  <p:embed/>
                </p:oleObj>
              </a:graphicData>
            </a:graphic>
          </p:graphicFrame>
        </p:grpSp>
      </p:grp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125" name="Rectangle 213"/>
          <p:cNvSpPr>
            <a:spLocks noGrp="1"/>
          </p:cNvSpPr>
          <p:nvPr>
            <p:ph type="title" idx="4294967295"/>
          </p:nvPr>
        </p:nvSpPr>
        <p:spPr bwMode="auto">
          <a:xfrm>
            <a:off x="1258888" y="2878138"/>
            <a:ext cx="7558087" cy="1079500"/>
          </a:xfrm>
          <a:noFill/>
        </p:spPr>
        <p:txBody>
          <a:bodyPr/>
          <a:lstStyle/>
          <a:p>
            <a:pPr algn="ctr"/>
            <a:r>
              <a:rPr lang="ru-RU" sz="2400" b="1">
                <a:solidFill>
                  <a:srgbClr val="008000"/>
                </a:solidFill>
                <a:latin typeface="Arial" charset="0"/>
              </a:rPr>
              <a:t>Табличные значения для тангенса </a:t>
            </a:r>
            <a:br>
              <a:rPr lang="ru-RU" sz="2400" b="1">
                <a:solidFill>
                  <a:srgbClr val="008000"/>
                </a:solidFill>
                <a:latin typeface="Arial" charset="0"/>
              </a:rPr>
            </a:br>
            <a:r>
              <a:rPr lang="ru-RU" sz="2400" b="1">
                <a:solidFill>
                  <a:srgbClr val="008000"/>
                </a:solidFill>
                <a:latin typeface="Arial" charset="0"/>
              </a:rPr>
              <a:t> в порядке возрастания.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9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9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9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9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9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9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9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9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39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9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9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9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39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9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9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9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9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9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9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35" presetClass="emph" presetSubtype="0" repeatCount="3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1" dur="1000" fill="hold"/>
                                        <p:tgtEl>
                                          <p:spTgt spid="39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35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3" dur="1000" fill="hold"/>
                                        <p:tgtEl>
                                          <p:spTgt spid="39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9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9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9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6" dur="10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9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9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9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7" dur="10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9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9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39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8" dur="10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9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9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9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9" dur="1000" fill="hold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34" grpId="0" animBg="1"/>
      <p:bldP spid="38934" grpId="1" animBg="1"/>
      <p:bldP spid="38936" grpId="0" animBg="1"/>
      <p:bldP spid="38936" grpId="1" animBg="1"/>
      <p:bldP spid="39109" grpId="0" animBg="1"/>
      <p:bldP spid="39110" grpId="0" animBg="1"/>
      <p:bldP spid="39111" grpId="0"/>
      <p:bldP spid="39113" grpId="0" animBg="1"/>
      <p:bldP spid="39114" grpId="0" animBg="1"/>
      <p:bldP spid="39115" grpId="0" animBg="1"/>
      <p:bldP spid="39116" grpId="0" animBg="1"/>
      <p:bldP spid="39117" grpId="0" animBg="1"/>
      <p:bldP spid="39118" grpId="0" animBg="1"/>
      <p:bldP spid="39119" grpId="0" animBg="1"/>
      <p:bldP spid="39119" grpId="1" animBg="1"/>
      <p:bldP spid="39120" grpId="0" animBg="1"/>
      <p:bldP spid="39120" grpId="1" animBg="1"/>
      <p:bldP spid="39121" grpId="0" animBg="1"/>
      <p:bldP spid="39122" grpId="0" animBg="1"/>
      <p:bldP spid="38914" grpId="0" animBg="1"/>
      <p:bldP spid="391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990600" y="0"/>
            <a:ext cx="8153400" cy="6858000"/>
          </a:xfrm>
          <a:prstGeom prst="rect">
            <a:avLst/>
          </a:prstGeom>
          <a:solidFill>
            <a:srgbClr val="FFFF00">
              <a:alpha val="35001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0971" name="Group 1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72" name="Rectangle 12"/>
            <p:cNvSpPr>
              <a:spLocks noChangeArrowheads="1"/>
            </p:cNvSpPr>
            <p:nvPr/>
          </p:nvSpPr>
          <p:spPr bwMode="auto">
            <a:xfrm>
              <a:off x="624" y="0"/>
              <a:ext cx="5136" cy="4320"/>
            </a:xfrm>
            <a:prstGeom prst="rect">
              <a:avLst/>
            </a:prstGeom>
            <a:solidFill>
              <a:srgbClr val="336600"/>
            </a:solidFill>
            <a:ln w="7620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/>
            </a:p>
          </p:txBody>
        </p:sp>
        <p:sp>
          <p:nvSpPr>
            <p:cNvPr id="40973" name="Oval 13"/>
            <p:cNvSpPr>
              <a:spLocks noChangeArrowheads="1"/>
            </p:cNvSpPr>
            <p:nvPr/>
          </p:nvSpPr>
          <p:spPr bwMode="auto">
            <a:xfrm>
              <a:off x="1776" y="1008"/>
              <a:ext cx="2688" cy="2688"/>
            </a:xfrm>
            <a:prstGeom prst="ellips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74" name="Oval 14"/>
            <p:cNvSpPr>
              <a:spLocks noChangeArrowheads="1"/>
            </p:cNvSpPr>
            <p:nvPr/>
          </p:nvSpPr>
          <p:spPr bwMode="auto">
            <a:xfrm>
              <a:off x="4224" y="163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0975" name="Text Box 15"/>
            <p:cNvSpPr txBox="1">
              <a:spLocks noChangeArrowheads="1"/>
            </p:cNvSpPr>
            <p:nvPr/>
          </p:nvSpPr>
          <p:spPr bwMode="auto">
            <a:xfrm>
              <a:off x="4320" y="1584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30°</a:t>
              </a:r>
            </a:p>
          </p:txBody>
        </p:sp>
        <p:sp>
          <p:nvSpPr>
            <p:cNvPr id="40976" name="Rectangle 16"/>
            <p:cNvSpPr>
              <a:spLocks noChangeArrowheads="1"/>
            </p:cNvSpPr>
            <p:nvPr/>
          </p:nvSpPr>
          <p:spPr bwMode="auto">
            <a:xfrm>
              <a:off x="3120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77" name="Rectangle 17"/>
            <p:cNvSpPr>
              <a:spLocks noChangeArrowheads="1"/>
            </p:cNvSpPr>
            <p:nvPr/>
          </p:nvSpPr>
          <p:spPr bwMode="auto">
            <a:xfrm>
              <a:off x="3120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78" name="Rectangle 18"/>
            <p:cNvSpPr>
              <a:spLocks noChangeArrowheads="1"/>
            </p:cNvSpPr>
            <p:nvPr/>
          </p:nvSpPr>
          <p:spPr bwMode="auto">
            <a:xfrm>
              <a:off x="3120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79" name="Rectangle 19"/>
            <p:cNvSpPr>
              <a:spLocks noChangeArrowheads="1"/>
            </p:cNvSpPr>
            <p:nvPr/>
          </p:nvSpPr>
          <p:spPr bwMode="auto">
            <a:xfrm>
              <a:off x="3792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80" name="Rectangle 20"/>
            <p:cNvSpPr>
              <a:spLocks noChangeArrowheads="1"/>
            </p:cNvSpPr>
            <p:nvPr/>
          </p:nvSpPr>
          <p:spPr bwMode="auto">
            <a:xfrm>
              <a:off x="3792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81" name="Rectangle 21"/>
            <p:cNvSpPr>
              <a:spLocks noChangeArrowheads="1"/>
            </p:cNvSpPr>
            <p:nvPr/>
          </p:nvSpPr>
          <p:spPr bwMode="auto">
            <a:xfrm>
              <a:off x="3792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82" name="Rectangle 22"/>
            <p:cNvSpPr>
              <a:spLocks noChangeArrowheads="1"/>
            </p:cNvSpPr>
            <p:nvPr/>
          </p:nvSpPr>
          <p:spPr bwMode="auto">
            <a:xfrm>
              <a:off x="1776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83" name="Rectangle 23"/>
            <p:cNvSpPr>
              <a:spLocks noChangeArrowheads="1"/>
            </p:cNvSpPr>
            <p:nvPr/>
          </p:nvSpPr>
          <p:spPr bwMode="auto">
            <a:xfrm>
              <a:off x="1776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84" name="Rectangle 24"/>
            <p:cNvSpPr>
              <a:spLocks noChangeArrowheads="1"/>
            </p:cNvSpPr>
            <p:nvPr/>
          </p:nvSpPr>
          <p:spPr bwMode="auto">
            <a:xfrm>
              <a:off x="1776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85" name="Rectangle 25"/>
            <p:cNvSpPr>
              <a:spLocks noChangeArrowheads="1"/>
            </p:cNvSpPr>
            <p:nvPr/>
          </p:nvSpPr>
          <p:spPr bwMode="auto">
            <a:xfrm>
              <a:off x="2448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86" name="Rectangle 26"/>
            <p:cNvSpPr>
              <a:spLocks noChangeArrowheads="1"/>
            </p:cNvSpPr>
            <p:nvPr/>
          </p:nvSpPr>
          <p:spPr bwMode="auto">
            <a:xfrm>
              <a:off x="2448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87" name="Rectangle 27"/>
            <p:cNvSpPr>
              <a:spLocks noChangeArrowheads="1"/>
            </p:cNvSpPr>
            <p:nvPr/>
          </p:nvSpPr>
          <p:spPr bwMode="auto">
            <a:xfrm>
              <a:off x="2448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88" name="Rectangle 28"/>
            <p:cNvSpPr>
              <a:spLocks noChangeArrowheads="1"/>
            </p:cNvSpPr>
            <p:nvPr/>
          </p:nvSpPr>
          <p:spPr bwMode="auto">
            <a:xfrm>
              <a:off x="3120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89" name="Rectangle 29"/>
            <p:cNvSpPr>
              <a:spLocks noChangeArrowheads="1"/>
            </p:cNvSpPr>
            <p:nvPr/>
          </p:nvSpPr>
          <p:spPr bwMode="auto">
            <a:xfrm>
              <a:off x="2448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90" name="Rectangle 30"/>
            <p:cNvSpPr>
              <a:spLocks noChangeArrowheads="1"/>
            </p:cNvSpPr>
            <p:nvPr/>
          </p:nvSpPr>
          <p:spPr bwMode="auto">
            <a:xfrm>
              <a:off x="3792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91" name="Rectangle 31"/>
            <p:cNvSpPr>
              <a:spLocks noChangeArrowheads="1"/>
            </p:cNvSpPr>
            <p:nvPr/>
          </p:nvSpPr>
          <p:spPr bwMode="auto">
            <a:xfrm>
              <a:off x="1776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92" name="Line 32"/>
            <p:cNvSpPr>
              <a:spLocks noChangeShapeType="1"/>
            </p:cNvSpPr>
            <p:nvPr/>
          </p:nvSpPr>
          <p:spPr bwMode="auto">
            <a:xfrm>
              <a:off x="1440" y="2352"/>
              <a:ext cx="3936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993" name="Line 33"/>
            <p:cNvSpPr>
              <a:spLocks noChangeShapeType="1"/>
            </p:cNvSpPr>
            <p:nvPr/>
          </p:nvSpPr>
          <p:spPr bwMode="auto">
            <a:xfrm flipH="1" flipV="1">
              <a:off x="3120" y="480"/>
              <a:ext cx="0" cy="36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994" name="Text Box 34"/>
            <p:cNvSpPr txBox="1">
              <a:spLocks noChangeArrowheads="1"/>
            </p:cNvSpPr>
            <p:nvPr/>
          </p:nvSpPr>
          <p:spPr bwMode="auto">
            <a:xfrm>
              <a:off x="5184" y="254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>
                  <a:solidFill>
                    <a:srgbClr val="FBFBFB"/>
                  </a:solidFill>
                </a:rPr>
                <a:t>Х</a:t>
              </a:r>
            </a:p>
          </p:txBody>
        </p:sp>
        <p:sp>
          <p:nvSpPr>
            <p:cNvPr id="40995" name="Text Box 35"/>
            <p:cNvSpPr txBox="1">
              <a:spLocks noChangeArrowheads="1"/>
            </p:cNvSpPr>
            <p:nvPr/>
          </p:nvSpPr>
          <p:spPr bwMode="auto">
            <a:xfrm>
              <a:off x="2784" y="38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8F8F8"/>
                  </a:solidFill>
                </a:rPr>
                <a:t>у</a:t>
              </a:r>
            </a:p>
          </p:txBody>
        </p:sp>
        <p:sp>
          <p:nvSpPr>
            <p:cNvPr id="40996" name="Text Box 36"/>
            <p:cNvSpPr txBox="1">
              <a:spLocks noChangeArrowheads="1"/>
            </p:cNvSpPr>
            <p:nvPr/>
          </p:nvSpPr>
          <p:spPr bwMode="auto">
            <a:xfrm>
              <a:off x="3120" y="369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40997" name="Text Box 37"/>
            <p:cNvSpPr txBox="1">
              <a:spLocks noChangeArrowheads="1"/>
            </p:cNvSpPr>
            <p:nvPr/>
          </p:nvSpPr>
          <p:spPr bwMode="auto">
            <a:xfrm>
              <a:off x="3120" y="76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40998" name="Text Box 38"/>
            <p:cNvSpPr txBox="1">
              <a:spLocks noChangeArrowheads="1"/>
            </p:cNvSpPr>
            <p:nvPr/>
          </p:nvSpPr>
          <p:spPr bwMode="auto">
            <a:xfrm>
              <a:off x="4464" y="206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40999" name="Text Box 39"/>
            <p:cNvSpPr txBox="1">
              <a:spLocks noChangeArrowheads="1"/>
            </p:cNvSpPr>
            <p:nvPr/>
          </p:nvSpPr>
          <p:spPr bwMode="auto">
            <a:xfrm>
              <a:off x="1488" y="235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41000" name="Oval 40"/>
            <p:cNvSpPr>
              <a:spLocks noChangeArrowheads="1"/>
            </p:cNvSpPr>
            <p:nvPr/>
          </p:nvSpPr>
          <p:spPr bwMode="auto">
            <a:xfrm>
              <a:off x="3744" y="115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1001" name="Text Box 41"/>
            <p:cNvSpPr txBox="1">
              <a:spLocks noChangeArrowheads="1"/>
            </p:cNvSpPr>
            <p:nvPr/>
          </p:nvSpPr>
          <p:spPr bwMode="auto">
            <a:xfrm>
              <a:off x="3888" y="912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60°</a:t>
              </a:r>
            </a:p>
          </p:txBody>
        </p:sp>
        <p:sp>
          <p:nvSpPr>
            <p:cNvPr id="41002" name="Oval 42"/>
            <p:cNvSpPr>
              <a:spLocks noChangeArrowheads="1"/>
            </p:cNvSpPr>
            <p:nvPr/>
          </p:nvSpPr>
          <p:spPr bwMode="auto">
            <a:xfrm>
              <a:off x="3072" y="912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1003" name="Text Box 43"/>
            <p:cNvSpPr txBox="1">
              <a:spLocks noChangeArrowheads="1"/>
            </p:cNvSpPr>
            <p:nvPr/>
          </p:nvSpPr>
          <p:spPr bwMode="auto">
            <a:xfrm>
              <a:off x="2640" y="720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90°</a:t>
              </a:r>
            </a:p>
          </p:txBody>
        </p:sp>
        <p:sp>
          <p:nvSpPr>
            <p:cNvPr id="41004" name="Oval 44"/>
            <p:cNvSpPr>
              <a:spLocks noChangeArrowheads="1"/>
            </p:cNvSpPr>
            <p:nvPr/>
          </p:nvSpPr>
          <p:spPr bwMode="auto">
            <a:xfrm>
              <a:off x="4416" y="230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1005" name="Text Box 45"/>
            <p:cNvSpPr txBox="1">
              <a:spLocks noChangeArrowheads="1"/>
            </p:cNvSpPr>
            <p:nvPr/>
          </p:nvSpPr>
          <p:spPr bwMode="auto">
            <a:xfrm>
              <a:off x="4512" y="2352"/>
              <a:ext cx="624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0° 360°</a:t>
              </a:r>
            </a:p>
          </p:txBody>
        </p:sp>
        <p:sp>
          <p:nvSpPr>
            <p:cNvPr id="41006" name="Oval 46"/>
            <p:cNvSpPr>
              <a:spLocks noChangeArrowheads="1"/>
            </p:cNvSpPr>
            <p:nvPr/>
          </p:nvSpPr>
          <p:spPr bwMode="auto">
            <a:xfrm>
              <a:off x="1728" y="230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1007" name="Text Box 47"/>
            <p:cNvSpPr txBox="1">
              <a:spLocks noChangeArrowheads="1"/>
            </p:cNvSpPr>
            <p:nvPr/>
          </p:nvSpPr>
          <p:spPr bwMode="auto">
            <a:xfrm>
              <a:off x="1152" y="1968"/>
              <a:ext cx="72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180°</a:t>
              </a:r>
            </a:p>
          </p:txBody>
        </p:sp>
        <p:sp>
          <p:nvSpPr>
            <p:cNvPr id="41008" name="Oval 48"/>
            <p:cNvSpPr>
              <a:spLocks noChangeArrowheads="1"/>
            </p:cNvSpPr>
            <p:nvPr/>
          </p:nvSpPr>
          <p:spPr bwMode="auto">
            <a:xfrm>
              <a:off x="3072" y="3648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1009" name="Text Box 49"/>
            <p:cNvSpPr txBox="1">
              <a:spLocks noChangeArrowheads="1"/>
            </p:cNvSpPr>
            <p:nvPr/>
          </p:nvSpPr>
          <p:spPr bwMode="auto">
            <a:xfrm>
              <a:off x="2496" y="3696"/>
              <a:ext cx="62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FF3300"/>
                  </a:solidFill>
                </a:rPr>
                <a:t>270°</a:t>
              </a:r>
            </a:p>
          </p:txBody>
        </p:sp>
        <p:sp>
          <p:nvSpPr>
            <p:cNvPr id="41010" name="Oval 50"/>
            <p:cNvSpPr>
              <a:spLocks noChangeArrowheads="1"/>
            </p:cNvSpPr>
            <p:nvPr/>
          </p:nvSpPr>
          <p:spPr bwMode="auto">
            <a:xfrm>
              <a:off x="3984" y="134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41011" name="Text Box 51"/>
            <p:cNvSpPr txBox="1">
              <a:spLocks noChangeArrowheads="1"/>
            </p:cNvSpPr>
            <p:nvPr/>
          </p:nvSpPr>
          <p:spPr bwMode="auto">
            <a:xfrm>
              <a:off x="4128" y="1104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</a:rPr>
                <a:t>45</a:t>
              </a:r>
              <a:r>
                <a:rPr lang="ru-RU" sz="2800" b="1">
                  <a:solidFill>
                    <a:srgbClr val="FF3300"/>
                  </a:solidFill>
                </a:rPr>
                <a:t>°</a:t>
              </a:r>
            </a:p>
          </p:txBody>
        </p:sp>
        <p:sp>
          <p:nvSpPr>
            <p:cNvPr id="41012" name="Oval 52"/>
            <p:cNvSpPr>
              <a:spLocks noChangeArrowheads="1"/>
            </p:cNvSpPr>
            <p:nvPr/>
          </p:nvSpPr>
          <p:spPr bwMode="auto">
            <a:xfrm>
              <a:off x="1776" y="1008"/>
              <a:ext cx="2688" cy="2688"/>
            </a:xfrm>
            <a:prstGeom prst="ellips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41013" name="Picture 53" descr="SCRIBECO"/>
            <p:cNvPicPr preferRelativeResize="0"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024"/>
              <a:ext cx="886" cy="1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014" name="Rectangle 54"/>
          <p:cNvSpPr>
            <a:spLocks noChangeArrowheads="1"/>
          </p:cNvSpPr>
          <p:nvPr/>
        </p:nvSpPr>
        <p:spPr bwMode="auto">
          <a:xfrm>
            <a:off x="6477000" y="5562600"/>
            <a:ext cx="561975" cy="1066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0</a:t>
            </a:r>
          </a:p>
        </p:txBody>
      </p:sp>
      <p:graphicFrame>
        <p:nvGraphicFramePr>
          <p:cNvPr id="41015" name="Object 55"/>
          <p:cNvGraphicFramePr>
            <a:graphicFrameLocks noChangeAspect="1"/>
          </p:cNvGraphicFramePr>
          <p:nvPr/>
        </p:nvGraphicFramePr>
        <p:xfrm>
          <a:off x="7102475" y="5562600"/>
          <a:ext cx="546100" cy="1055688"/>
        </p:xfrm>
        <a:graphic>
          <a:graphicData uri="http://schemas.openxmlformats.org/presentationml/2006/ole">
            <p:oleObj spid="_x0000_s41015" name="Формула" r:id="rId4" imgW="253800" imgH="431640" progId="Equation.3">
              <p:embed/>
            </p:oleObj>
          </a:graphicData>
        </a:graphic>
      </p:graphicFrame>
      <p:sp>
        <p:nvSpPr>
          <p:cNvPr id="41016" name="Rectangle 56"/>
          <p:cNvSpPr>
            <a:spLocks noChangeArrowheads="1"/>
          </p:cNvSpPr>
          <p:nvPr/>
        </p:nvSpPr>
        <p:spPr bwMode="auto">
          <a:xfrm>
            <a:off x="7727950" y="5562600"/>
            <a:ext cx="561975" cy="1066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grpSp>
        <p:nvGrpSpPr>
          <p:cNvPr id="41017" name="Group 57"/>
          <p:cNvGrpSpPr>
            <a:grpSpLocks/>
          </p:cNvGrpSpPr>
          <p:nvPr/>
        </p:nvGrpSpPr>
        <p:grpSpPr bwMode="auto">
          <a:xfrm>
            <a:off x="8382000" y="5562600"/>
            <a:ext cx="561975" cy="1066800"/>
            <a:chOff x="2592" y="1824"/>
            <a:chExt cx="432" cy="720"/>
          </a:xfrm>
        </p:grpSpPr>
        <p:sp>
          <p:nvSpPr>
            <p:cNvPr id="41018" name="Rectangle 58"/>
            <p:cNvSpPr>
              <a:spLocks noChangeArrowheads="1"/>
            </p:cNvSpPr>
            <p:nvPr/>
          </p:nvSpPr>
          <p:spPr bwMode="auto">
            <a:xfrm>
              <a:off x="2592" y="1824"/>
              <a:ext cx="432" cy="720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00CC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graphicFrame>
          <p:nvGraphicFramePr>
            <p:cNvPr id="41019" name="Object 59"/>
            <p:cNvGraphicFramePr>
              <a:graphicFrameLocks noChangeAspect="1"/>
            </p:cNvGraphicFramePr>
            <p:nvPr/>
          </p:nvGraphicFramePr>
          <p:xfrm>
            <a:off x="2640" y="2016"/>
            <a:ext cx="377" cy="377"/>
          </p:xfrm>
          <a:graphic>
            <a:graphicData uri="http://schemas.openxmlformats.org/presentationml/2006/ole">
              <p:oleObj spid="_x0000_s41019" name="Формула" r:id="rId5" imgW="228600" imgH="228600" progId="Equation.3">
                <p:embed/>
              </p:oleObj>
            </a:graphicData>
          </a:graphic>
        </p:graphicFrame>
      </p:grpSp>
      <p:sp>
        <p:nvSpPr>
          <p:cNvPr id="41020" name="Text Box 60"/>
          <p:cNvSpPr txBox="1">
            <a:spLocks noChangeArrowheads="1"/>
          </p:cNvSpPr>
          <p:nvPr/>
        </p:nvSpPr>
        <p:spPr bwMode="auto">
          <a:xfrm>
            <a:off x="1600200" y="6019800"/>
            <a:ext cx="2438400" cy="587375"/>
          </a:xfrm>
          <a:prstGeom prst="rect">
            <a:avLst/>
          </a:prstGeom>
          <a:solidFill>
            <a:schemeClr val="bg1"/>
          </a:solidFill>
          <a:ln w="381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i="1">
                <a:solidFill>
                  <a:schemeClr val="accent1"/>
                </a:solidFill>
              </a:rPr>
              <a:t>с</a:t>
            </a:r>
            <a:r>
              <a:rPr lang="en-US" sz="2800" i="1">
                <a:solidFill>
                  <a:schemeClr val="accent1"/>
                </a:solidFill>
              </a:rPr>
              <a:t>tg </a:t>
            </a:r>
            <a:r>
              <a:rPr lang="el-GR" sz="3000" i="1">
                <a:solidFill>
                  <a:schemeClr val="accent1"/>
                </a:solidFill>
                <a:cs typeface="Arial" charset="0"/>
              </a:rPr>
              <a:t>α</a:t>
            </a:r>
            <a:r>
              <a:rPr lang="en-US" sz="2800" i="1">
                <a:solidFill>
                  <a:schemeClr val="accent1"/>
                </a:solidFill>
                <a:cs typeface="Arial" charset="0"/>
              </a:rPr>
              <a:t> = y</a:t>
            </a:r>
            <a:r>
              <a:rPr lang="ru-RU" sz="2800" i="1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sz="2800" i="1">
                <a:solidFill>
                  <a:schemeClr val="accent1"/>
                </a:solidFill>
                <a:cs typeface="Arial" charset="0"/>
              </a:rPr>
              <a:t>/</a:t>
            </a:r>
            <a:r>
              <a:rPr lang="ru-RU" sz="2800" i="1">
                <a:solidFill>
                  <a:schemeClr val="accent1"/>
                </a:solidFill>
                <a:cs typeface="Arial" charset="0"/>
              </a:rPr>
              <a:t> </a:t>
            </a:r>
            <a:r>
              <a:rPr lang="en-US" sz="2800" i="1">
                <a:solidFill>
                  <a:schemeClr val="accent1"/>
                </a:solidFill>
                <a:cs typeface="Arial" charset="0"/>
              </a:rPr>
              <a:t>x</a:t>
            </a:r>
            <a:endParaRPr lang="el-GR" sz="2800" i="1">
              <a:solidFill>
                <a:schemeClr val="accent1"/>
              </a:solidFill>
              <a:cs typeface="Arial" charset="0"/>
            </a:endParaRPr>
          </a:p>
        </p:txBody>
      </p:sp>
      <p:sp>
        <p:nvSpPr>
          <p:cNvPr id="41034" name="Text Box 74"/>
          <p:cNvSpPr txBox="1">
            <a:spLocks noChangeArrowheads="1"/>
          </p:cNvSpPr>
          <p:nvPr/>
        </p:nvSpPr>
        <p:spPr bwMode="auto">
          <a:xfrm>
            <a:off x="1371600" y="9906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i="1">
                <a:solidFill>
                  <a:srgbClr val="00CCFF"/>
                </a:solidFill>
              </a:rPr>
              <a:t>с</a:t>
            </a:r>
            <a:r>
              <a:rPr lang="en-US" sz="3200" i="1">
                <a:solidFill>
                  <a:srgbClr val="00CCFF"/>
                </a:solidFill>
              </a:rPr>
              <a:t>tg </a:t>
            </a:r>
            <a:r>
              <a:rPr lang="el-GR" sz="3200" i="1">
                <a:solidFill>
                  <a:srgbClr val="00CCFF"/>
                </a:solidFill>
                <a:cs typeface="Arial" charset="0"/>
              </a:rPr>
              <a:t>α</a:t>
            </a:r>
            <a:endParaRPr lang="ru-RU" sz="3200" i="1">
              <a:solidFill>
                <a:srgbClr val="00CCFF"/>
              </a:solidFill>
              <a:cs typeface="Arial" charset="0"/>
            </a:endParaRPr>
          </a:p>
        </p:txBody>
      </p:sp>
      <p:sp>
        <p:nvSpPr>
          <p:cNvPr id="41036" name="Line 76"/>
          <p:cNvSpPr>
            <a:spLocks noChangeShapeType="1"/>
          </p:cNvSpPr>
          <p:nvPr/>
        </p:nvSpPr>
        <p:spPr bwMode="auto">
          <a:xfrm flipV="1">
            <a:off x="4953000" y="1600200"/>
            <a:ext cx="3886200" cy="2133600"/>
          </a:xfrm>
          <a:prstGeom prst="line">
            <a:avLst/>
          </a:prstGeom>
          <a:noFill/>
          <a:ln w="38100">
            <a:solidFill>
              <a:srgbClr val="00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37" name="Line 77"/>
          <p:cNvSpPr>
            <a:spLocks noChangeShapeType="1"/>
          </p:cNvSpPr>
          <p:nvPr/>
        </p:nvSpPr>
        <p:spPr bwMode="auto">
          <a:xfrm flipV="1">
            <a:off x="4953000" y="1600200"/>
            <a:ext cx="1219200" cy="2133600"/>
          </a:xfrm>
          <a:prstGeom prst="line">
            <a:avLst/>
          </a:prstGeom>
          <a:noFill/>
          <a:ln w="38100">
            <a:solidFill>
              <a:srgbClr val="00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38" name="Line 78"/>
          <p:cNvSpPr>
            <a:spLocks noChangeShapeType="1"/>
          </p:cNvSpPr>
          <p:nvPr/>
        </p:nvSpPr>
        <p:spPr bwMode="auto">
          <a:xfrm flipV="1">
            <a:off x="4953000" y="1600200"/>
            <a:ext cx="2057400" cy="2133600"/>
          </a:xfrm>
          <a:prstGeom prst="line">
            <a:avLst/>
          </a:prstGeom>
          <a:noFill/>
          <a:ln w="38100">
            <a:solidFill>
              <a:srgbClr val="00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39" name="AutoShape 79"/>
          <p:cNvSpPr>
            <a:spLocks noChangeArrowheads="1"/>
          </p:cNvSpPr>
          <p:nvPr/>
        </p:nvSpPr>
        <p:spPr bwMode="auto">
          <a:xfrm>
            <a:off x="7010400" y="3581400"/>
            <a:ext cx="252413" cy="252413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040" name="AutoShape 80"/>
          <p:cNvSpPr>
            <a:spLocks noChangeArrowheads="1"/>
          </p:cNvSpPr>
          <p:nvPr/>
        </p:nvSpPr>
        <p:spPr bwMode="auto">
          <a:xfrm>
            <a:off x="2743200" y="3657600"/>
            <a:ext cx="228600" cy="22860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041" name="Line 81"/>
          <p:cNvSpPr>
            <a:spLocks noChangeShapeType="1"/>
          </p:cNvSpPr>
          <p:nvPr/>
        </p:nvSpPr>
        <p:spPr bwMode="auto">
          <a:xfrm flipV="1">
            <a:off x="4953000" y="1600200"/>
            <a:ext cx="0" cy="2133600"/>
          </a:xfrm>
          <a:prstGeom prst="line">
            <a:avLst/>
          </a:prstGeom>
          <a:noFill/>
          <a:ln w="38100">
            <a:solidFill>
              <a:srgbClr val="00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42" name="Line 82"/>
          <p:cNvSpPr>
            <a:spLocks noChangeShapeType="1"/>
          </p:cNvSpPr>
          <p:nvPr/>
        </p:nvSpPr>
        <p:spPr bwMode="auto">
          <a:xfrm>
            <a:off x="1219200" y="1600200"/>
            <a:ext cx="7924800" cy="0"/>
          </a:xfrm>
          <a:prstGeom prst="line">
            <a:avLst/>
          </a:prstGeom>
          <a:noFill/>
          <a:ln w="57150">
            <a:solidFill>
              <a:srgbClr val="00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43" name="Oval 83"/>
          <p:cNvSpPr>
            <a:spLocks noChangeArrowheads="1"/>
          </p:cNvSpPr>
          <p:nvPr/>
        </p:nvSpPr>
        <p:spPr bwMode="auto">
          <a:xfrm>
            <a:off x="4876800" y="1447800"/>
            <a:ext cx="179388" cy="179388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41044" name="Oval 84"/>
          <p:cNvSpPr>
            <a:spLocks noChangeArrowheads="1"/>
          </p:cNvSpPr>
          <p:nvPr/>
        </p:nvSpPr>
        <p:spPr bwMode="auto">
          <a:xfrm>
            <a:off x="8763000" y="1524000"/>
            <a:ext cx="179388" cy="179388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41045" name="Oval 85"/>
          <p:cNvSpPr>
            <a:spLocks noChangeArrowheads="1"/>
          </p:cNvSpPr>
          <p:nvPr/>
        </p:nvSpPr>
        <p:spPr bwMode="auto">
          <a:xfrm>
            <a:off x="7010400" y="1447800"/>
            <a:ext cx="179388" cy="179388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sp>
        <p:nvSpPr>
          <p:cNvPr id="41046" name="Oval 86"/>
          <p:cNvSpPr>
            <a:spLocks noChangeArrowheads="1"/>
          </p:cNvSpPr>
          <p:nvPr/>
        </p:nvSpPr>
        <p:spPr bwMode="auto">
          <a:xfrm>
            <a:off x="6096000" y="1447800"/>
            <a:ext cx="179388" cy="179388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1800">
              <a:solidFill>
                <a:srgbClr val="FF3300"/>
              </a:solidFill>
            </a:endParaRPr>
          </a:p>
        </p:txBody>
      </p:sp>
      <p:grpSp>
        <p:nvGrpSpPr>
          <p:cNvPr id="41050" name="Group 90"/>
          <p:cNvGrpSpPr>
            <a:grpSpLocks/>
          </p:cNvGrpSpPr>
          <p:nvPr/>
        </p:nvGrpSpPr>
        <p:grpSpPr bwMode="auto">
          <a:xfrm>
            <a:off x="3581400" y="4038600"/>
            <a:ext cx="2438400" cy="1066800"/>
            <a:chOff x="384" y="1824"/>
            <a:chExt cx="1872" cy="720"/>
          </a:xfrm>
        </p:grpSpPr>
        <p:graphicFrame>
          <p:nvGraphicFramePr>
            <p:cNvPr id="41051" name="Object 91"/>
            <p:cNvGraphicFramePr>
              <a:graphicFrameLocks noChangeAspect="1"/>
            </p:cNvGraphicFramePr>
            <p:nvPr/>
          </p:nvGraphicFramePr>
          <p:xfrm>
            <a:off x="864" y="1824"/>
            <a:ext cx="419" cy="712"/>
          </p:xfrm>
          <a:graphic>
            <a:graphicData uri="http://schemas.openxmlformats.org/presentationml/2006/ole">
              <p:oleObj spid="_x0000_s41051" name="Формула" r:id="rId6" imgW="253800" imgH="431640" progId="Equation.3">
                <p:embed/>
              </p:oleObj>
            </a:graphicData>
          </a:graphic>
        </p:graphicFrame>
        <p:sp>
          <p:nvSpPr>
            <p:cNvPr id="41052" name="Rectangle 92"/>
            <p:cNvSpPr>
              <a:spLocks noChangeArrowheads="1"/>
            </p:cNvSpPr>
            <p:nvPr/>
          </p:nvSpPr>
          <p:spPr bwMode="auto">
            <a:xfrm>
              <a:off x="1344" y="1824"/>
              <a:ext cx="432" cy="720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00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1</a:t>
              </a:r>
            </a:p>
          </p:txBody>
        </p:sp>
        <p:sp>
          <p:nvSpPr>
            <p:cNvPr id="41053" name="Rectangle 93"/>
            <p:cNvSpPr>
              <a:spLocks noChangeArrowheads="1"/>
            </p:cNvSpPr>
            <p:nvPr/>
          </p:nvSpPr>
          <p:spPr bwMode="auto">
            <a:xfrm>
              <a:off x="384" y="1824"/>
              <a:ext cx="432" cy="720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rgbClr val="00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/>
                <a:t>0</a:t>
              </a:r>
            </a:p>
          </p:txBody>
        </p:sp>
        <p:grpSp>
          <p:nvGrpSpPr>
            <p:cNvPr id="41054" name="Group 94"/>
            <p:cNvGrpSpPr>
              <a:grpSpLocks/>
            </p:cNvGrpSpPr>
            <p:nvPr/>
          </p:nvGrpSpPr>
          <p:grpSpPr bwMode="auto">
            <a:xfrm>
              <a:off x="1824" y="1824"/>
              <a:ext cx="432" cy="720"/>
              <a:chOff x="2592" y="1824"/>
              <a:chExt cx="432" cy="720"/>
            </a:xfrm>
          </p:grpSpPr>
          <p:sp>
            <p:nvSpPr>
              <p:cNvPr id="41055" name="Rectangle 95"/>
              <p:cNvSpPr>
                <a:spLocks noChangeArrowheads="1"/>
              </p:cNvSpPr>
              <p:nvPr/>
            </p:nvSpPr>
            <p:spPr bwMode="auto">
              <a:xfrm>
                <a:off x="2592" y="1824"/>
                <a:ext cx="432" cy="720"/>
              </a:xfrm>
              <a:prstGeom prst="rect">
                <a:avLst/>
              </a:prstGeom>
              <a:solidFill>
                <a:srgbClr val="FFFFCC"/>
              </a:solidFill>
              <a:ln w="28575">
                <a:solidFill>
                  <a:srgbClr val="00FF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/>
              </a:p>
            </p:txBody>
          </p:sp>
          <p:graphicFrame>
            <p:nvGraphicFramePr>
              <p:cNvPr id="41056" name="Object 96"/>
              <p:cNvGraphicFramePr>
                <a:graphicFrameLocks noChangeAspect="1"/>
              </p:cNvGraphicFramePr>
              <p:nvPr/>
            </p:nvGraphicFramePr>
            <p:xfrm>
              <a:off x="2640" y="2016"/>
              <a:ext cx="377" cy="377"/>
            </p:xfrm>
            <a:graphic>
              <a:graphicData uri="http://schemas.openxmlformats.org/presentationml/2006/ole">
                <p:oleObj spid="_x0000_s41056" name="Формула" r:id="rId7" imgW="228600" imgH="228600" progId="Equation.3">
                  <p:embed/>
                </p:oleObj>
              </a:graphicData>
            </a:graphic>
          </p:graphicFrame>
        </p:grpSp>
      </p:grpSp>
      <p:sp>
        <p:nvSpPr>
          <p:cNvPr id="41047" name="Rectangle 8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049" name="Rectangle 89"/>
          <p:cNvSpPr>
            <a:spLocks noGrp="1"/>
          </p:cNvSpPr>
          <p:nvPr>
            <p:ph type="title" idx="4294967295"/>
          </p:nvPr>
        </p:nvSpPr>
        <p:spPr bwMode="auto">
          <a:xfrm>
            <a:off x="1258888" y="2878138"/>
            <a:ext cx="7558087" cy="1079500"/>
          </a:xfrm>
          <a:noFill/>
        </p:spPr>
        <p:txBody>
          <a:bodyPr/>
          <a:lstStyle/>
          <a:p>
            <a:pPr algn="ctr"/>
            <a:r>
              <a:rPr lang="ru-RU" sz="2400" b="1">
                <a:solidFill>
                  <a:srgbClr val="008000"/>
                </a:solidFill>
                <a:latin typeface="Arial" charset="0"/>
              </a:rPr>
              <a:t>Табличные значения для котангенса</a:t>
            </a:r>
            <a:br>
              <a:rPr lang="ru-RU" sz="2400" b="1">
                <a:solidFill>
                  <a:srgbClr val="008000"/>
                </a:solidFill>
                <a:latin typeface="Arial" charset="0"/>
              </a:rPr>
            </a:br>
            <a:r>
              <a:rPr lang="ru-RU" sz="2400" b="1">
                <a:solidFill>
                  <a:srgbClr val="008000"/>
                </a:solidFill>
                <a:latin typeface="Arial" charset="0"/>
              </a:rPr>
              <a:t> в порядке возрастания</a:t>
            </a:r>
            <a:r>
              <a:rPr lang="ru-RU" sz="2400">
                <a:solidFill>
                  <a:srgbClr val="008000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10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1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1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0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0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0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0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1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1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1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1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4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1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1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1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1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35" presetClass="emph" presetSubtype="0" repeatCount="3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9" dur="1000" fill="hold"/>
                                        <p:tgtEl>
                                          <p:spTgt spid="4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35" presetClass="emph" presetSubtype="0" repeatCount="300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1" dur="1000" fill="hold"/>
                                        <p:tgtEl>
                                          <p:spTgt spid="4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1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1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1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4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5" dur="1000" fill="hold"/>
                                        <p:tgtEl>
                                          <p:spTgt spid="4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9" dur="1000" fill="hold"/>
                                        <p:tgtEl>
                                          <p:spTgt spid="4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4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3" dur="1000" fill="hold"/>
                                        <p:tgtEl>
                                          <p:spTgt spid="4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4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7" dur="1000" fill="hold"/>
                                        <p:tgtEl>
                                          <p:spTgt spid="4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4" grpId="0" animBg="1"/>
      <p:bldP spid="41014" grpId="1" animBg="1"/>
      <p:bldP spid="41016" grpId="0" animBg="1"/>
      <p:bldP spid="41016" grpId="1" animBg="1"/>
      <p:bldP spid="41020" grpId="0" animBg="1"/>
      <p:bldP spid="41034" grpId="0"/>
      <p:bldP spid="41036" grpId="0" animBg="1"/>
      <p:bldP spid="41037" grpId="0" animBg="1"/>
      <p:bldP spid="41038" grpId="0" animBg="1"/>
      <p:bldP spid="41039" grpId="0" animBg="1"/>
      <p:bldP spid="41039" grpId="1" animBg="1"/>
      <p:bldP spid="41040" grpId="0" animBg="1"/>
      <p:bldP spid="41040" grpId="1" animBg="1"/>
      <p:bldP spid="41041" grpId="0" animBg="1"/>
      <p:bldP spid="41042" grpId="0" animBg="1"/>
      <p:bldP spid="41043" grpId="0" animBg="1"/>
      <p:bldP spid="41045" grpId="0" animBg="1"/>
      <p:bldP spid="41046" grpId="0" animBg="1"/>
      <p:bldP spid="41047" grpId="0" animBg="1"/>
      <p:bldP spid="410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620" name="Group 8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65544" name="Rectangle 8"/>
            <p:cNvSpPr>
              <a:spLocks noChangeArrowheads="1"/>
            </p:cNvSpPr>
            <p:nvPr/>
          </p:nvSpPr>
          <p:spPr bwMode="auto">
            <a:xfrm>
              <a:off x="672" y="0"/>
              <a:ext cx="5088" cy="4320"/>
            </a:xfrm>
            <a:prstGeom prst="rect">
              <a:avLst/>
            </a:prstGeom>
            <a:solidFill>
              <a:srgbClr val="336600"/>
            </a:solidFill>
            <a:ln w="7620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/>
            </a:p>
          </p:txBody>
        </p:sp>
        <p:sp>
          <p:nvSpPr>
            <p:cNvPr id="65545" name="Rectangle 9"/>
            <p:cNvSpPr>
              <a:spLocks noChangeArrowheads="1"/>
            </p:cNvSpPr>
            <p:nvPr/>
          </p:nvSpPr>
          <p:spPr bwMode="auto">
            <a:xfrm>
              <a:off x="3120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46" name="Rectangle 10"/>
            <p:cNvSpPr>
              <a:spLocks noChangeArrowheads="1"/>
            </p:cNvSpPr>
            <p:nvPr/>
          </p:nvSpPr>
          <p:spPr bwMode="auto">
            <a:xfrm>
              <a:off x="3120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47" name="Rectangle 11"/>
            <p:cNvSpPr>
              <a:spLocks noChangeArrowheads="1"/>
            </p:cNvSpPr>
            <p:nvPr/>
          </p:nvSpPr>
          <p:spPr bwMode="auto">
            <a:xfrm>
              <a:off x="3120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48" name="Rectangle 12"/>
            <p:cNvSpPr>
              <a:spLocks noChangeArrowheads="1"/>
            </p:cNvSpPr>
            <p:nvPr/>
          </p:nvSpPr>
          <p:spPr bwMode="auto">
            <a:xfrm>
              <a:off x="3792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49" name="Rectangle 13"/>
            <p:cNvSpPr>
              <a:spLocks noChangeArrowheads="1"/>
            </p:cNvSpPr>
            <p:nvPr/>
          </p:nvSpPr>
          <p:spPr bwMode="auto">
            <a:xfrm>
              <a:off x="3792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50" name="Rectangle 14"/>
            <p:cNvSpPr>
              <a:spLocks noChangeArrowheads="1"/>
            </p:cNvSpPr>
            <p:nvPr/>
          </p:nvSpPr>
          <p:spPr bwMode="auto">
            <a:xfrm>
              <a:off x="3792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51" name="Rectangle 15"/>
            <p:cNvSpPr>
              <a:spLocks noChangeArrowheads="1"/>
            </p:cNvSpPr>
            <p:nvPr/>
          </p:nvSpPr>
          <p:spPr bwMode="auto">
            <a:xfrm>
              <a:off x="1776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52" name="Rectangle 16"/>
            <p:cNvSpPr>
              <a:spLocks noChangeArrowheads="1"/>
            </p:cNvSpPr>
            <p:nvPr/>
          </p:nvSpPr>
          <p:spPr bwMode="auto">
            <a:xfrm>
              <a:off x="1776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53" name="Rectangle 17"/>
            <p:cNvSpPr>
              <a:spLocks noChangeArrowheads="1"/>
            </p:cNvSpPr>
            <p:nvPr/>
          </p:nvSpPr>
          <p:spPr bwMode="auto">
            <a:xfrm>
              <a:off x="1776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54" name="Rectangle 18"/>
            <p:cNvSpPr>
              <a:spLocks noChangeArrowheads="1"/>
            </p:cNvSpPr>
            <p:nvPr/>
          </p:nvSpPr>
          <p:spPr bwMode="auto">
            <a:xfrm>
              <a:off x="2448" y="2352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55" name="Rectangle 19"/>
            <p:cNvSpPr>
              <a:spLocks noChangeArrowheads="1"/>
            </p:cNvSpPr>
            <p:nvPr/>
          </p:nvSpPr>
          <p:spPr bwMode="auto">
            <a:xfrm>
              <a:off x="2448" y="1680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56" name="Rectangle 20"/>
            <p:cNvSpPr>
              <a:spLocks noChangeArrowheads="1"/>
            </p:cNvSpPr>
            <p:nvPr/>
          </p:nvSpPr>
          <p:spPr bwMode="auto">
            <a:xfrm>
              <a:off x="2448" y="1008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58" name="Rectangle 22"/>
            <p:cNvSpPr>
              <a:spLocks noChangeArrowheads="1"/>
            </p:cNvSpPr>
            <p:nvPr/>
          </p:nvSpPr>
          <p:spPr bwMode="auto">
            <a:xfrm>
              <a:off x="2448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59" name="Rectangle 23"/>
            <p:cNvSpPr>
              <a:spLocks noChangeArrowheads="1"/>
            </p:cNvSpPr>
            <p:nvPr/>
          </p:nvSpPr>
          <p:spPr bwMode="auto">
            <a:xfrm>
              <a:off x="3792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60" name="Rectangle 24"/>
            <p:cNvSpPr>
              <a:spLocks noChangeArrowheads="1"/>
            </p:cNvSpPr>
            <p:nvPr/>
          </p:nvSpPr>
          <p:spPr bwMode="auto">
            <a:xfrm>
              <a:off x="1776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61" name="Line 25"/>
            <p:cNvSpPr>
              <a:spLocks noChangeShapeType="1"/>
            </p:cNvSpPr>
            <p:nvPr/>
          </p:nvSpPr>
          <p:spPr bwMode="auto">
            <a:xfrm>
              <a:off x="1488" y="2352"/>
              <a:ext cx="3936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5562" name="Line 26"/>
            <p:cNvSpPr>
              <a:spLocks noChangeShapeType="1"/>
            </p:cNvSpPr>
            <p:nvPr/>
          </p:nvSpPr>
          <p:spPr bwMode="auto">
            <a:xfrm flipH="1" flipV="1">
              <a:off x="3120" y="480"/>
              <a:ext cx="0" cy="36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5563" name="Text Box 27"/>
            <p:cNvSpPr txBox="1">
              <a:spLocks noChangeArrowheads="1"/>
            </p:cNvSpPr>
            <p:nvPr/>
          </p:nvSpPr>
          <p:spPr bwMode="auto">
            <a:xfrm>
              <a:off x="5184" y="2544"/>
              <a:ext cx="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>
                  <a:solidFill>
                    <a:srgbClr val="FBFBFB"/>
                  </a:solidFill>
                </a:rPr>
                <a:t>Х</a:t>
              </a:r>
            </a:p>
          </p:txBody>
        </p:sp>
        <p:sp>
          <p:nvSpPr>
            <p:cNvPr id="65564" name="Text Box 28"/>
            <p:cNvSpPr txBox="1">
              <a:spLocks noChangeArrowheads="1"/>
            </p:cNvSpPr>
            <p:nvPr/>
          </p:nvSpPr>
          <p:spPr bwMode="auto">
            <a:xfrm>
              <a:off x="2784" y="43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8F8F8"/>
                  </a:solidFill>
                </a:rPr>
                <a:t>у</a:t>
              </a:r>
            </a:p>
          </p:txBody>
        </p:sp>
        <p:sp>
          <p:nvSpPr>
            <p:cNvPr id="65565" name="Text Box 29"/>
            <p:cNvSpPr txBox="1">
              <a:spLocks noChangeArrowheads="1"/>
            </p:cNvSpPr>
            <p:nvPr/>
          </p:nvSpPr>
          <p:spPr bwMode="auto">
            <a:xfrm>
              <a:off x="3120" y="369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65566" name="Text Box 30"/>
            <p:cNvSpPr txBox="1">
              <a:spLocks noChangeArrowheads="1"/>
            </p:cNvSpPr>
            <p:nvPr/>
          </p:nvSpPr>
          <p:spPr bwMode="auto">
            <a:xfrm>
              <a:off x="3120" y="76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65567" name="Text Box 31"/>
            <p:cNvSpPr txBox="1">
              <a:spLocks noChangeArrowheads="1"/>
            </p:cNvSpPr>
            <p:nvPr/>
          </p:nvSpPr>
          <p:spPr bwMode="auto">
            <a:xfrm>
              <a:off x="4464" y="206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65568" name="Text Box 32"/>
            <p:cNvSpPr txBox="1">
              <a:spLocks noChangeArrowheads="1"/>
            </p:cNvSpPr>
            <p:nvPr/>
          </p:nvSpPr>
          <p:spPr bwMode="auto">
            <a:xfrm>
              <a:off x="1488" y="235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>
                  <a:solidFill>
                    <a:srgbClr val="FFFF00"/>
                  </a:solidFill>
                </a:rPr>
                <a:t>-1</a:t>
              </a:r>
            </a:p>
          </p:txBody>
        </p:sp>
        <p:sp>
          <p:nvSpPr>
            <p:cNvPr id="65573" name="Oval 37"/>
            <p:cNvSpPr>
              <a:spLocks noChangeArrowheads="1"/>
            </p:cNvSpPr>
            <p:nvPr/>
          </p:nvSpPr>
          <p:spPr bwMode="auto">
            <a:xfrm>
              <a:off x="1728" y="2304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65575" name="Oval 39"/>
            <p:cNvSpPr>
              <a:spLocks noChangeArrowheads="1"/>
            </p:cNvSpPr>
            <p:nvPr/>
          </p:nvSpPr>
          <p:spPr bwMode="auto">
            <a:xfrm>
              <a:off x="3072" y="3648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65604" name="Oval 68"/>
            <p:cNvSpPr>
              <a:spLocks noChangeArrowheads="1"/>
            </p:cNvSpPr>
            <p:nvPr/>
          </p:nvSpPr>
          <p:spPr bwMode="auto">
            <a:xfrm>
              <a:off x="3072" y="960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sp>
          <p:nvSpPr>
            <p:cNvPr id="65605" name="Oval 69"/>
            <p:cNvSpPr>
              <a:spLocks noChangeArrowheads="1"/>
            </p:cNvSpPr>
            <p:nvPr/>
          </p:nvSpPr>
          <p:spPr bwMode="auto">
            <a:xfrm>
              <a:off x="4416" y="2256"/>
              <a:ext cx="113" cy="11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rgbClr val="FF3300"/>
                </a:solidFill>
              </a:endParaRPr>
            </a:p>
          </p:txBody>
        </p:sp>
        <p:pic>
          <p:nvPicPr>
            <p:cNvPr id="65606" name="Picture 70" descr="SCRIBEC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2976"/>
              <a:ext cx="919" cy="1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607" name="Rectangle 71"/>
            <p:cNvSpPr>
              <a:spLocks noChangeArrowheads="1"/>
            </p:cNvSpPr>
            <p:nvPr/>
          </p:nvSpPr>
          <p:spPr bwMode="auto">
            <a:xfrm>
              <a:off x="3120" y="3024"/>
              <a:ext cx="680" cy="680"/>
            </a:xfrm>
            <a:prstGeom prst="rect">
              <a:avLst/>
            </a:prstGeom>
            <a:noFill/>
            <a:ln w="3175">
              <a:solidFill>
                <a:srgbClr val="F8F8F8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65608" name="Group 72"/>
            <p:cNvGrpSpPr>
              <a:grpSpLocks/>
            </p:cNvGrpSpPr>
            <p:nvPr/>
          </p:nvGrpSpPr>
          <p:grpSpPr bwMode="auto">
            <a:xfrm>
              <a:off x="1200" y="336"/>
              <a:ext cx="4320" cy="3696"/>
              <a:chOff x="1200" y="336"/>
              <a:chExt cx="4320" cy="3696"/>
            </a:xfrm>
          </p:grpSpPr>
          <p:sp>
            <p:nvSpPr>
              <p:cNvPr id="65609" name="Text Box 73"/>
              <p:cNvSpPr txBox="1">
                <a:spLocks noChangeArrowheads="1"/>
              </p:cNvSpPr>
              <p:nvPr/>
            </p:nvSpPr>
            <p:spPr bwMode="auto">
              <a:xfrm>
                <a:off x="5040" y="336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8F8F8"/>
                    </a:solidFill>
                    <a:cs typeface="Arial" charset="0"/>
                  </a:rPr>
                  <a:t>I</a:t>
                </a:r>
              </a:p>
            </p:txBody>
          </p:sp>
          <p:sp>
            <p:nvSpPr>
              <p:cNvPr id="65610" name="Text Box 74"/>
              <p:cNvSpPr txBox="1">
                <a:spLocks noChangeArrowheads="1"/>
              </p:cNvSpPr>
              <p:nvPr/>
            </p:nvSpPr>
            <p:spPr bwMode="auto">
              <a:xfrm>
                <a:off x="1344" y="384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8F8F8"/>
                    </a:solidFill>
                    <a:cs typeface="Arial" charset="0"/>
                  </a:rPr>
                  <a:t>II</a:t>
                </a:r>
              </a:p>
            </p:txBody>
          </p:sp>
          <p:sp>
            <p:nvSpPr>
              <p:cNvPr id="65611" name="Text Box 75"/>
              <p:cNvSpPr txBox="1">
                <a:spLocks noChangeArrowheads="1"/>
              </p:cNvSpPr>
              <p:nvPr/>
            </p:nvSpPr>
            <p:spPr bwMode="auto">
              <a:xfrm>
                <a:off x="1200" y="3744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8F8F8"/>
                    </a:solidFill>
                    <a:cs typeface="Arial" charset="0"/>
                  </a:rPr>
                  <a:t>III</a:t>
                </a:r>
              </a:p>
            </p:txBody>
          </p:sp>
          <p:sp>
            <p:nvSpPr>
              <p:cNvPr id="65612" name="Text Box 76"/>
              <p:cNvSpPr txBox="1">
                <a:spLocks noChangeArrowheads="1"/>
              </p:cNvSpPr>
              <p:nvPr/>
            </p:nvSpPr>
            <p:spPr bwMode="auto">
              <a:xfrm>
                <a:off x="5088" y="3744"/>
                <a:ext cx="43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F8F8F8"/>
                    </a:solidFill>
                    <a:cs typeface="Arial" charset="0"/>
                  </a:rPr>
                  <a:t>IV</a:t>
                </a:r>
              </a:p>
            </p:txBody>
          </p:sp>
        </p:grpSp>
      </p:grpSp>
      <p:sp>
        <p:nvSpPr>
          <p:cNvPr id="65625" name="PubChord"/>
          <p:cNvSpPr>
            <a:spLocks noEditPoints="1" noChangeArrowheads="1"/>
          </p:cNvSpPr>
          <p:nvPr/>
        </p:nvSpPr>
        <p:spPr bwMode="auto">
          <a:xfrm rot="8205289">
            <a:off x="2819400" y="1600200"/>
            <a:ext cx="4214813" cy="4191000"/>
          </a:xfrm>
          <a:custGeom>
            <a:avLst/>
            <a:gdLst>
              <a:gd name="G0" fmla="+- 0 0 0"/>
              <a:gd name="G1" fmla="sin 10800 -8871711"/>
              <a:gd name="G2" fmla="cos 10800 -8871711"/>
              <a:gd name="G3" fmla="sin 10800 2809456"/>
              <a:gd name="G4" fmla="cos 10800 2809456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G10" fmla="+/ G5 G7 2"/>
              <a:gd name="G11" fmla="+/ G6 G8 2"/>
              <a:gd name="T0" fmla="*/ 3113 w 21600"/>
              <a:gd name="T1" fmla="*/ 3212 h 21600"/>
              <a:gd name="T2" fmla="*/ 10914 w 21600"/>
              <a:gd name="T3" fmla="*/ 10679 h 21600"/>
              <a:gd name="T4" fmla="*/ 18715 w 21600"/>
              <a:gd name="T5" fmla="*/ 18147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3113" y="3212"/>
                </a:moveTo>
                <a:cubicBezTo>
                  <a:pt x="1118" y="5234"/>
                  <a:pt x="0" y="7959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803" y="21600"/>
                  <a:pt x="16671" y="20348"/>
                  <a:pt x="18715" y="18147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622" name="Rectangle 86"/>
          <p:cNvSpPr>
            <a:spLocks/>
          </p:cNvSpPr>
          <p:nvPr/>
        </p:nvSpPr>
        <p:spPr bwMode="auto">
          <a:xfrm>
            <a:off x="4724400" y="731838"/>
            <a:ext cx="121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>
                <a:solidFill>
                  <a:srgbClr val="FFFF00"/>
                </a:solidFill>
              </a:rPr>
              <a:t> </a:t>
            </a:r>
            <a:r>
              <a:rPr lang="en-US" sz="2400" i="1">
                <a:solidFill>
                  <a:srgbClr val="FFFF00"/>
                </a:solidFill>
              </a:rPr>
              <a:t>sin </a:t>
            </a:r>
            <a:r>
              <a:rPr lang="el-GR" sz="2800" i="1">
                <a:solidFill>
                  <a:srgbClr val="FFFF00"/>
                </a:solidFill>
                <a:cs typeface="Arial" charset="0"/>
              </a:rPr>
              <a:t>α</a:t>
            </a:r>
          </a:p>
        </p:txBody>
      </p:sp>
      <p:sp>
        <p:nvSpPr>
          <p:cNvPr id="65623" name="Line 87"/>
          <p:cNvSpPr>
            <a:spLocks noChangeShapeType="1"/>
          </p:cNvSpPr>
          <p:nvPr/>
        </p:nvSpPr>
        <p:spPr bwMode="auto">
          <a:xfrm flipV="1">
            <a:off x="4953000" y="762000"/>
            <a:ext cx="1588" cy="2971800"/>
          </a:xfrm>
          <a:prstGeom prst="line">
            <a:avLst/>
          </a:prstGeom>
          <a:noFill/>
          <a:ln w="57150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626" name="Rectangle 90"/>
          <p:cNvSpPr>
            <a:spLocks/>
          </p:cNvSpPr>
          <p:nvPr/>
        </p:nvSpPr>
        <p:spPr bwMode="auto">
          <a:xfrm>
            <a:off x="3962400" y="2667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600" b="1">
                <a:solidFill>
                  <a:srgbClr val="CC3300"/>
                </a:solidFill>
              </a:rPr>
              <a:t>+</a:t>
            </a:r>
          </a:p>
        </p:txBody>
      </p:sp>
      <p:sp>
        <p:nvSpPr>
          <p:cNvPr id="65627" name="Rectangle 91"/>
          <p:cNvSpPr>
            <a:spLocks/>
          </p:cNvSpPr>
          <p:nvPr/>
        </p:nvSpPr>
        <p:spPr bwMode="auto">
          <a:xfrm>
            <a:off x="5486400" y="2667000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600" b="1">
                <a:solidFill>
                  <a:srgbClr val="CC3300"/>
                </a:solidFill>
              </a:rPr>
              <a:t>+</a:t>
            </a:r>
          </a:p>
        </p:txBody>
      </p:sp>
      <p:sp>
        <p:nvSpPr>
          <p:cNvPr id="65630" name="PubChord"/>
          <p:cNvSpPr>
            <a:spLocks noEditPoints="1" noChangeArrowheads="1"/>
          </p:cNvSpPr>
          <p:nvPr/>
        </p:nvSpPr>
        <p:spPr bwMode="auto">
          <a:xfrm rot="-2613293">
            <a:off x="2819400" y="1676400"/>
            <a:ext cx="4214813" cy="4191000"/>
          </a:xfrm>
          <a:custGeom>
            <a:avLst/>
            <a:gdLst>
              <a:gd name="G0" fmla="+- 0 0 0"/>
              <a:gd name="G1" fmla="sin 10800 -8871711"/>
              <a:gd name="G2" fmla="cos 10800 -8871711"/>
              <a:gd name="G3" fmla="sin 10800 2809456"/>
              <a:gd name="G4" fmla="cos 10800 2809456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G10" fmla="+/ G5 G7 2"/>
              <a:gd name="G11" fmla="+/ G6 G8 2"/>
              <a:gd name="T0" fmla="*/ 3113 w 21600"/>
              <a:gd name="T1" fmla="*/ 3212 h 21600"/>
              <a:gd name="T2" fmla="*/ 10914 w 21600"/>
              <a:gd name="T3" fmla="*/ 10679 h 21600"/>
              <a:gd name="T4" fmla="*/ 18715 w 21600"/>
              <a:gd name="T5" fmla="*/ 18147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3113" y="3212"/>
                </a:moveTo>
                <a:cubicBezTo>
                  <a:pt x="1118" y="5234"/>
                  <a:pt x="0" y="7959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803" y="21600"/>
                  <a:pt x="16671" y="20348"/>
                  <a:pt x="18715" y="18147"/>
                </a:cubicBezTo>
                <a:close/>
              </a:path>
            </a:pathLst>
          </a:custGeom>
          <a:solidFill>
            <a:srgbClr val="66FFFF"/>
          </a:solidFill>
          <a:ln w="9525">
            <a:solidFill>
              <a:srgbClr val="0099FF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631" name="Line 95"/>
          <p:cNvSpPr>
            <a:spLocks noChangeShapeType="1"/>
          </p:cNvSpPr>
          <p:nvPr/>
        </p:nvSpPr>
        <p:spPr bwMode="auto">
          <a:xfrm>
            <a:off x="4953000" y="3733800"/>
            <a:ext cx="1588" cy="274320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637" name="Rectangle 101"/>
          <p:cNvSpPr>
            <a:spLocks/>
          </p:cNvSpPr>
          <p:nvPr/>
        </p:nvSpPr>
        <p:spPr bwMode="auto">
          <a:xfrm>
            <a:off x="3962400" y="41148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600" b="1">
                <a:solidFill>
                  <a:srgbClr val="0033CC"/>
                </a:solidFill>
                <a:cs typeface="Arial" charset="0"/>
              </a:rPr>
              <a:t>–</a:t>
            </a:r>
            <a:r>
              <a:rPr lang="en-US" sz="3600" b="1">
                <a:solidFill>
                  <a:srgbClr val="FFFF00"/>
                </a:solidFill>
              </a:rPr>
              <a:t> </a:t>
            </a:r>
            <a:endParaRPr lang="ru-RU" sz="3600" b="1">
              <a:solidFill>
                <a:srgbClr val="FFFF00"/>
              </a:solidFill>
            </a:endParaRPr>
          </a:p>
        </p:txBody>
      </p:sp>
      <p:sp>
        <p:nvSpPr>
          <p:cNvPr id="65638" name="Rectangle 102"/>
          <p:cNvSpPr>
            <a:spLocks/>
          </p:cNvSpPr>
          <p:nvPr/>
        </p:nvSpPr>
        <p:spPr bwMode="auto">
          <a:xfrm>
            <a:off x="5410200" y="41148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600" b="1">
                <a:solidFill>
                  <a:srgbClr val="0033CC"/>
                </a:solidFill>
                <a:cs typeface="Arial" charset="0"/>
              </a:rPr>
              <a:t>–</a:t>
            </a:r>
            <a:r>
              <a:rPr lang="en-US" sz="3600" b="1">
                <a:solidFill>
                  <a:srgbClr val="FFFF00"/>
                </a:solidFill>
              </a:rPr>
              <a:t> </a:t>
            </a:r>
            <a:endParaRPr lang="ru-RU" sz="3600" b="1">
              <a:solidFill>
                <a:srgbClr val="FFFF00"/>
              </a:solidFill>
            </a:endParaRPr>
          </a:p>
        </p:txBody>
      </p:sp>
      <p:sp>
        <p:nvSpPr>
          <p:cNvPr id="65619" name="Oval 83"/>
          <p:cNvSpPr>
            <a:spLocks noChangeArrowheads="1"/>
          </p:cNvSpPr>
          <p:nvPr/>
        </p:nvSpPr>
        <p:spPr bwMode="auto">
          <a:xfrm>
            <a:off x="2819400" y="1600200"/>
            <a:ext cx="4267200" cy="4267200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639" name="Line 103"/>
          <p:cNvSpPr>
            <a:spLocks noChangeShapeType="1"/>
          </p:cNvSpPr>
          <p:nvPr/>
        </p:nvSpPr>
        <p:spPr bwMode="auto">
          <a:xfrm>
            <a:off x="2438400" y="3733800"/>
            <a:ext cx="617220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641" name="Rectangle 10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640" name="Rectangle 104"/>
          <p:cNvSpPr>
            <a:spLocks noGrp="1"/>
          </p:cNvSpPr>
          <p:nvPr>
            <p:ph type="title" idx="4294967295"/>
          </p:nvPr>
        </p:nvSpPr>
        <p:spPr bwMode="auto">
          <a:xfrm>
            <a:off x="1258888" y="2878138"/>
            <a:ext cx="7558087" cy="1079500"/>
          </a:xfrm>
          <a:noFill/>
        </p:spPr>
        <p:txBody>
          <a:bodyPr/>
          <a:lstStyle/>
          <a:p>
            <a:pPr algn="ctr"/>
            <a:r>
              <a:rPr lang="ru-RU" sz="2400" b="1">
                <a:solidFill>
                  <a:srgbClr val="008000"/>
                </a:solidFill>
                <a:latin typeface="Arial" charset="0"/>
              </a:rPr>
              <a:t>Знаки функции </a:t>
            </a:r>
            <a:r>
              <a:rPr lang="ru-RU" sz="2400" b="1" i="1">
                <a:solidFill>
                  <a:srgbClr val="008000"/>
                </a:solidFill>
                <a:latin typeface="Arial" charset="0"/>
              </a:rPr>
              <a:t>sin </a:t>
            </a:r>
            <a:r>
              <a:rPr lang="ru-RU" sz="3200" b="1" i="1">
                <a:solidFill>
                  <a:srgbClr val="008000"/>
                </a:solidFill>
                <a:latin typeface="Arial" charset="0"/>
              </a:rPr>
              <a:t>α</a:t>
            </a:r>
            <a:r>
              <a:rPr lang="ru-RU" i="1">
                <a:solidFill>
                  <a:srgbClr val="008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65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5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5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5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5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5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5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5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5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5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5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5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5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65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65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6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65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65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625" grpId="0" animBg="1"/>
      <p:bldP spid="65622" grpId="0"/>
      <p:bldP spid="65623" grpId="0" animBg="1"/>
      <p:bldP spid="65626" grpId="0"/>
      <p:bldP spid="65627" grpId="0"/>
      <p:bldP spid="65630" grpId="0" animBg="1"/>
      <p:bldP spid="65631" grpId="0" animBg="1"/>
      <p:bldP spid="65637" grpId="0"/>
      <p:bldP spid="65638" grpId="0"/>
      <p:bldP spid="65641" grpId="0" animBg="1"/>
      <p:bldP spid="65640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Солнцестояние">
  <a:themeElements>
    <a:clrScheme name="1_Солнцестояние 1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FFFFFF"/>
      </a:accent3>
      <a:accent4>
        <a:srgbClr val="000000"/>
      </a:accent4>
      <a:accent5>
        <a:srgbClr val="AEC7D0"/>
      </a:accent5>
      <a:accent6>
        <a:srgbClr val="E6A608"/>
      </a:accent6>
      <a:hlink>
        <a:srgbClr val="8DC765"/>
      </a:hlink>
      <a:folHlink>
        <a:srgbClr val="AA8A14"/>
      </a:folHlink>
    </a:clrScheme>
    <a:fontScheme name="1_Солнцестояние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Солнцестояние 1">
        <a:dk1>
          <a:srgbClr val="000000"/>
        </a:dk1>
        <a:lt1>
          <a:srgbClr val="FFFFFF"/>
        </a:lt1>
        <a:dk2>
          <a:srgbClr val="4F271C"/>
        </a:dk2>
        <a:lt2>
          <a:srgbClr val="E7DEC9"/>
        </a:lt2>
        <a:accent1>
          <a:srgbClr val="3891A7"/>
        </a:accent1>
        <a:accent2>
          <a:srgbClr val="FEB80A"/>
        </a:accent2>
        <a:accent3>
          <a:srgbClr val="FFFFFF"/>
        </a:accent3>
        <a:accent4>
          <a:srgbClr val="000000"/>
        </a:accent4>
        <a:accent5>
          <a:srgbClr val="AEC7D0"/>
        </a:accent5>
        <a:accent6>
          <a:srgbClr val="E6A608"/>
        </a:accent6>
        <a:hlink>
          <a:srgbClr val="8DC765"/>
        </a:hlink>
        <a:folHlink>
          <a:srgbClr val="AA8A1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1469</TotalTime>
  <Words>729</Words>
  <Application>Microsoft Office PowerPoint</Application>
  <PresentationFormat>Экран (4:3)</PresentationFormat>
  <Paragraphs>343</Paragraphs>
  <Slides>20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30" baseType="lpstr">
      <vt:lpstr>Arial</vt:lpstr>
      <vt:lpstr>Corbel</vt:lpstr>
      <vt:lpstr>Wingdings 2</vt:lpstr>
      <vt:lpstr>Verdana</vt:lpstr>
      <vt:lpstr>Gill Sans MT</vt:lpstr>
      <vt:lpstr>Calibri</vt:lpstr>
      <vt:lpstr>Wingdings</vt:lpstr>
      <vt:lpstr>Оформление по умолчанию</vt:lpstr>
      <vt:lpstr>1_Солнцестояние</vt:lpstr>
      <vt:lpstr>Microsoft Equation 3.0</vt:lpstr>
      <vt:lpstr>Слайд 1</vt:lpstr>
      <vt:lpstr>Слайд 2</vt:lpstr>
      <vt:lpstr>Построение единичной окружности.  Основные значения углов в градусной мере.</vt:lpstr>
      <vt:lpstr>Определение синуса и косинуса угла  на единичной окружности.</vt:lpstr>
      <vt:lpstr>Табличные значения для синуса  в порядке возрастания.</vt:lpstr>
      <vt:lpstr>Табличные значения для косинуса  в порядке возрастания.</vt:lpstr>
      <vt:lpstr>Табличные значения для тангенса   в порядке возрастания.</vt:lpstr>
      <vt:lpstr>Табличные значения для котангенса  в порядке возрастания.</vt:lpstr>
      <vt:lpstr>Знаки функции sin α.</vt:lpstr>
      <vt:lpstr>Знаки функции cos α. </vt:lpstr>
      <vt:lpstr>Знаки функций tg α и ctg α. </vt:lpstr>
      <vt:lpstr>Положительные и отрицательные значения углов на единичной окружности.</vt:lpstr>
      <vt:lpstr>Радианная мера угла.</vt:lpstr>
      <vt:lpstr>Положительные и отрицательные значения углов в радианах на единичной окружности.</vt:lpstr>
      <vt:lpstr>Слайд 15</vt:lpstr>
      <vt:lpstr>Слайд 16</vt:lpstr>
      <vt:lpstr>Слайд 17</vt:lpstr>
      <vt:lpstr>Слайд 18</vt:lpstr>
      <vt:lpstr>Это интересно !!!</vt:lpstr>
      <vt:lpstr>Слайд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>Тригонометрия. Единичная окружность.</dc:subject>
  <dc:creator>Патракеева Елена Валерьевна,МОУ"Ошевенская СОШ"</dc:creator>
  <cp:lastModifiedBy>revaz</cp:lastModifiedBy>
  <cp:revision>28</cp:revision>
  <cp:lastPrinted>1601-01-01T00:00:00Z</cp:lastPrinted>
  <dcterms:created xsi:type="dcterms:W3CDTF">1601-01-01T00:00:00Z</dcterms:created>
  <dcterms:modified xsi:type="dcterms:W3CDTF">2013-04-12T18:42:06Z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