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5"/>
  </p:handoutMasterIdLst>
  <p:sldIdLst>
    <p:sldId id="256" r:id="rId2"/>
    <p:sldId id="268" r:id="rId3"/>
    <p:sldId id="269" r:id="rId4"/>
    <p:sldId id="273" r:id="rId5"/>
    <p:sldId id="272" r:id="rId6"/>
    <p:sldId id="271" r:id="rId7"/>
    <p:sldId id="270" r:id="rId8"/>
    <p:sldId id="275" r:id="rId9"/>
    <p:sldId id="274" r:id="rId10"/>
    <p:sldId id="276" r:id="rId11"/>
    <p:sldId id="277" r:id="rId12"/>
    <p:sldId id="278" r:id="rId13"/>
    <p:sldId id="260" r:id="rId1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5210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82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5431428-7638-49CC-AF3A-801CCA42A4CD}" type="datetimeFigureOut">
              <a:rPr lang="ru-RU"/>
              <a:pPr>
                <a:defRPr/>
              </a:pPr>
              <a:t>12.04.2013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2D860A84-2A96-4A1D-AF80-EA6235FF24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gi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1.gif"/><Relationship Id="rId4" Type="http://schemas.openxmlformats.org/officeDocument/2006/relationships/image" Target="../media/image10.png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bg>
      <p:bgPr>
        <a:blipFill dpi="0" rotWithShape="1">
          <a:blip r:embed="rId2" cstate="email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Мои документы\СКРИНШОТЫ\Disk911.jpg"/>
          <p:cNvPicPr>
            <a:picLocks noChangeAspect="1" noChangeArrowheads="1"/>
          </p:cNvPicPr>
          <p:nvPr userDrawn="1"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14282" y="142852"/>
            <a:ext cx="5929354" cy="6500858"/>
          </a:xfrm>
          <a:prstGeom prst="donut">
            <a:avLst/>
          </a:prstGeom>
          <a:noFill/>
        </p:spPr>
      </p:pic>
      <p:pic>
        <p:nvPicPr>
          <p:cNvPr id="5" name="Picture 3" descr="C:\Мои документы\Мои рисунки\АНИМАЦИЯ ДЛЯ ПРЕЗЕНТАЦИЙ\969406676.gif"/>
          <p:cNvPicPr>
            <a:picLocks noChangeAspect="1" noChangeArrowheads="1" noCrop="1"/>
          </p:cNvPicPr>
          <p:nvPr userDrawn="1"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7143750" y="5422900"/>
            <a:ext cx="2000250" cy="1435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4" descr="C:\Мои документы\СКРИНШОТЫ\Disk593.jpg"/>
          <p:cNvPicPr>
            <a:picLocks noChangeAspect="1" noChangeArrowheads="1"/>
          </p:cNvPicPr>
          <p:nvPr userDrawn="1"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1643042" y="1571612"/>
            <a:ext cx="3143272" cy="3571900"/>
          </a:xfrm>
          <a:prstGeom prst="ellipse">
            <a:avLst/>
          </a:prstGeom>
          <a:noFill/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7" name="Picture 2" descr="C:\Мои документы\Мои рисунки\Картинки без фона к презентациям\75502850.png"/>
          <p:cNvPicPr>
            <a:picLocks noChangeAspect="1" noChangeArrowheads="1"/>
          </p:cNvPicPr>
          <p:nvPr userDrawn="1"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0" y="0"/>
            <a:ext cx="3263900" cy="3786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 userDrawn="1"/>
        </p:nvSpPr>
        <p:spPr>
          <a:xfrm>
            <a:off x="5429256" y="357166"/>
            <a:ext cx="3650656" cy="2277547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n-lt"/>
              </a:rPr>
              <a:t> Н.В.Гоголь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n-lt"/>
              </a:rPr>
              <a:t>       Повесть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n-lt"/>
              </a:rPr>
              <a:t>     «Портрет»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572008"/>
            <a:ext cx="6400800" cy="106679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:\Мои документы\ФОНЫ\Фоны из интернета, Картинки фотошопа\0_4dd64_5abfb0f5_L.jpeg"/>
          <p:cNvPicPr>
            <a:picLocks noChangeAspect="1" noChangeArrowheads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Скругленный прямоугольник 7"/>
          <p:cNvSpPr/>
          <p:nvPr userDrawn="1"/>
        </p:nvSpPr>
        <p:spPr>
          <a:xfrm>
            <a:off x="357188" y="285750"/>
            <a:ext cx="8501062" cy="6357938"/>
          </a:xfrm>
          <a:prstGeom prst="roundRect">
            <a:avLst/>
          </a:prstGeom>
          <a:solidFill>
            <a:srgbClr val="4521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9" name="Picture 8" descr="C:\Мои документы\Мои рисунки\АНИМАЦИЯ ДЛЯ ПРЕЗЕНТАЦИЙ\faa5844a9f92.png"/>
          <p:cNvPicPr>
            <a:picLocks noChangeAspect="1" noChangeArrowheads="1"/>
          </p:cNvPicPr>
          <p:nvPr userDrawn="1"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8001000" y="4643438"/>
            <a:ext cx="1000125" cy="203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2" descr="C:\Мои документы\Мои рисунки\Картинки без фона к презентациям\75502850.png"/>
          <p:cNvPicPr>
            <a:picLocks noChangeAspect="1" noChangeArrowheads="1"/>
          </p:cNvPicPr>
          <p:nvPr userDrawn="1"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0" y="0"/>
            <a:ext cx="2071688" cy="338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11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FB1193-1AD5-45A5-93C4-36DF731FD81A}" type="datetimeFigureOut">
              <a:rPr lang="ru-RU"/>
              <a:pPr>
                <a:defRPr/>
              </a:pPr>
              <a:t>12.04.2013</a:t>
            </a:fld>
            <a:endParaRPr lang="ru-RU"/>
          </a:p>
        </p:txBody>
      </p:sp>
      <p:sp>
        <p:nvSpPr>
          <p:cNvPr id="12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8809-B0D1-41CF-8AEE-6D5DAFF19AF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Pr>
        <a:blipFill dpi="0" rotWithShape="1">
          <a:blip r:embed="rId2" cstate="email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 userDrawn="1"/>
        </p:nvSpPr>
        <p:spPr>
          <a:xfrm>
            <a:off x="1071563" y="642938"/>
            <a:ext cx="7858125" cy="6000750"/>
          </a:xfrm>
          <a:prstGeom prst="roundRect">
            <a:avLst/>
          </a:prstGeom>
          <a:solidFill>
            <a:srgbClr val="4521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6" name="Picture 3" descr="C:\Мои документы\Мои рисунки\АНИМАЦИЯ ДЛЯ ПРЕЗЕНТАЦИЙ\55574245_File112.gif"/>
          <p:cNvPicPr>
            <a:picLocks noChangeAspect="1" noChangeArrowheads="1" noCrop="1"/>
          </p:cNvPicPr>
          <p:nvPr userDrawn="1"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42875" y="5000625"/>
            <a:ext cx="171450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 descr="C:\Мои документы\Мои рисунки\Картинки без фона к презентациям\75502850.png"/>
          <p:cNvPicPr>
            <a:picLocks noChangeAspect="1" noChangeArrowheads="1"/>
          </p:cNvPicPr>
          <p:nvPr userDrawn="1"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0" y="0"/>
            <a:ext cx="2286000" cy="265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561BA3-16AF-496F-B9F4-30DA9C2CA5EE}" type="datetimeFigureOut">
              <a:rPr lang="ru-RU"/>
              <a:pPr>
                <a:defRPr/>
              </a:pPr>
              <a:t>12.04.2013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F8F9E7-A434-4D4A-8ACD-8A1165D24F4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Pr>
        <a:blipFill dpi="0" rotWithShape="1">
          <a:blip r:embed="rId2" cstate="email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Мои документы\Мои рисунки\Картинки без фона к презентациям\955w.png"/>
          <p:cNvPicPr>
            <a:picLocks noChangeAspect="1" noChangeArrowheads="1"/>
          </p:cNvPicPr>
          <p:nvPr userDrawn="1"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0"/>
            <a:ext cx="2928938" cy="2928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C:\Мои документы\Мои рисунки\Картинки без фона к презентациям\955w.png"/>
          <p:cNvPicPr>
            <a:picLocks noChangeAspect="1" noChangeArrowheads="1"/>
          </p:cNvPicPr>
          <p:nvPr userDrawn="1"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0" y="3929063"/>
            <a:ext cx="2928938" cy="2928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9" descr="C:\Мои документы\Мои рисунки\АНИМАЦИЯ ДЛЯ ПРЕЗЕНТАЦИЙ\2708015-15719d8d2d1cf6a5.gif"/>
          <p:cNvPicPr>
            <a:picLocks noChangeAspect="1" noChangeArrowheads="1" noCrop="1"/>
          </p:cNvPicPr>
          <p:nvPr userDrawn="1"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6643688" y="4357688"/>
            <a:ext cx="2357437" cy="2357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429B1D-FEDF-419E-8462-1A49EC8E41BA}" type="datetimeFigureOut">
              <a:rPr lang="ru-RU"/>
              <a:pPr>
                <a:defRPr/>
              </a:pPr>
              <a:t>12.04.2013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D03372-4778-49CF-A920-094E366FD1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Мои документы\СКРИНШОТЫ\Disk911.jpg"/>
          <p:cNvPicPr>
            <a:picLocks noChangeAspect="1" noChangeArrowheads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 userDrawn="1"/>
        </p:nvSpPr>
        <p:spPr>
          <a:xfrm>
            <a:off x="2786063" y="4714875"/>
            <a:ext cx="4643437" cy="1200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+mn-lt"/>
              </a:rPr>
              <a:t> Шаблон выполнила Морозова Наталья Терентьевна, учитель русского языка и литературы МБОУ «Павловская СОШ» Павловского района Алтайского края, 2013</a:t>
            </a:r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ECE14C-9654-4F32-94E1-D528E4FE6DD8}" type="datetimeFigureOut">
              <a:rPr lang="ru-RU"/>
              <a:pPr>
                <a:defRPr/>
              </a:pPr>
              <a:t>12.04.2013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E7EB1C-4280-4F03-8DFA-725062B2D1D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96F7712-425D-4AD3-8F03-EEEA50015B59}" type="datetimeFigureOut">
              <a:rPr lang="ru-RU"/>
              <a:pPr>
                <a:defRPr/>
              </a:pPr>
              <a:t>12.04.2013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AE47D27-0D17-4F63-B850-D4F420999F1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1" r:id="rId1"/>
    <p:sldLayoutId id="2147483862" r:id="rId2"/>
    <p:sldLayoutId id="2147483863" r:id="rId3"/>
    <p:sldLayoutId id="2147483864" r:id="rId4"/>
    <p:sldLayoutId id="2147483865" r:id="rId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nozis.info/files/images/k6.preview.jpg-" TargetMode="External"/><Relationship Id="rId2" Type="http://schemas.openxmlformats.org/officeDocument/2006/relationships/hyperlink" Target="http://imagencpd.aut.org/4DPict?file=20&amp;rec=25.078&amp;field=2-" TargetMode="External"/><Relationship Id="rId1" Type="http://schemas.openxmlformats.org/officeDocument/2006/relationships/slideLayout" Target="../slideLayouts/slideLayout5.xml"/><Relationship Id="rId4" Type="http://schemas.openxmlformats.org/officeDocument/2006/relationships/hyperlink" Target="http://s54.radikal.ru/i143/1103/ba/fa3a8121453b.jpg-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143625" y="4286250"/>
            <a:ext cx="2840038" cy="10779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Тестирование</a:t>
            </a:r>
          </a:p>
          <a:p>
            <a:pPr algn="ctr">
              <a:defRPr/>
            </a:pPr>
            <a:r>
              <a:rPr lang="ru-RU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</p:txBody>
      </p:sp>
      <p:sp>
        <p:nvSpPr>
          <p:cNvPr id="7171" name="Прямоугольник 3"/>
          <p:cNvSpPr>
            <a:spLocks noChangeArrowheads="1"/>
          </p:cNvSpPr>
          <p:nvPr/>
        </p:nvSpPr>
        <p:spPr bwMode="auto">
          <a:xfrm>
            <a:off x="285750" y="5786438"/>
            <a:ext cx="6786563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solidFill>
                  <a:schemeClr val="bg1"/>
                </a:solidFill>
              </a:rPr>
              <a:t>Работу выполнила Морозова Наталья Терентьевна, учитель русского языка и литературы МБОУ «Павловская СОШ» Павловского района Алтайского края</a:t>
            </a:r>
            <a:endParaRPr lang="ru-RU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>
          <a:xfrm>
            <a:off x="500063" y="500063"/>
            <a:ext cx="8229600" cy="1143000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rgbClr val="FFC000"/>
                </a:solidFill>
              </a:rPr>
              <a:t>Вопрос №9</a:t>
            </a:r>
          </a:p>
        </p:txBody>
      </p:sp>
      <p:sp>
        <p:nvSpPr>
          <p:cNvPr id="16387" name="Содержимое 6"/>
          <p:cNvSpPr>
            <a:spLocks noGrp="1"/>
          </p:cNvSpPr>
          <p:nvPr>
            <p:ph sz="half" idx="1"/>
          </p:nvPr>
        </p:nvSpPr>
        <p:spPr>
          <a:xfrm>
            <a:off x="1071563" y="2071688"/>
            <a:ext cx="2643187" cy="1285875"/>
          </a:xfrm>
        </p:spPr>
        <p:txBody>
          <a:bodyPr/>
          <a:lstStyle/>
          <a:p>
            <a:pPr eaLnBrk="1" hangingPunct="1"/>
            <a:r>
              <a:rPr lang="ru-RU" sz="2400" i="1" smtClean="0">
                <a:solidFill>
                  <a:srgbClr val="FFC000"/>
                </a:solidFill>
              </a:rPr>
              <a:t>Повествование во второй  части повести:</a:t>
            </a:r>
          </a:p>
        </p:txBody>
      </p:sp>
      <p:sp>
        <p:nvSpPr>
          <p:cNvPr id="13316" name="TextBox 8"/>
          <p:cNvSpPr txBox="1">
            <a:spLocks noChangeArrowheads="1"/>
          </p:cNvSpPr>
          <p:nvPr/>
        </p:nvSpPr>
        <p:spPr bwMode="auto">
          <a:xfrm>
            <a:off x="1000125" y="3643313"/>
            <a:ext cx="30718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>
                <a:solidFill>
                  <a:schemeClr val="bg1"/>
                </a:solidFill>
              </a:rPr>
              <a:t>А). последовательное;</a:t>
            </a:r>
          </a:p>
        </p:txBody>
      </p:sp>
      <p:sp>
        <p:nvSpPr>
          <p:cNvPr id="13317" name="TextBox 9"/>
          <p:cNvSpPr txBox="1">
            <a:spLocks noChangeArrowheads="1"/>
          </p:cNvSpPr>
          <p:nvPr/>
        </p:nvSpPr>
        <p:spPr bwMode="auto">
          <a:xfrm>
            <a:off x="1143000" y="4286250"/>
            <a:ext cx="27860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>
                <a:solidFill>
                  <a:schemeClr val="bg1"/>
                </a:solidFill>
              </a:rPr>
              <a:t>Б). ретроспективное;</a:t>
            </a:r>
          </a:p>
        </p:txBody>
      </p:sp>
      <p:sp>
        <p:nvSpPr>
          <p:cNvPr id="13318" name="TextBox 10"/>
          <p:cNvSpPr txBox="1">
            <a:spLocks noChangeArrowheads="1"/>
          </p:cNvSpPr>
          <p:nvPr/>
        </p:nvSpPr>
        <p:spPr bwMode="auto">
          <a:xfrm>
            <a:off x="1785938" y="5000625"/>
            <a:ext cx="192881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>
                <a:solidFill>
                  <a:schemeClr val="bg1"/>
                </a:solidFill>
              </a:rPr>
              <a:t>В). рамочное.</a:t>
            </a:r>
          </a:p>
        </p:txBody>
      </p:sp>
      <p:pic>
        <p:nvPicPr>
          <p:cNvPr id="2" name="Picture 2" descr="C:\Documents and Settings\Наташа\Рабочий стол\Гоголь Портрет\povesti-gogolya-portret1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3857625" y="2071688"/>
            <a:ext cx="4849813" cy="3571875"/>
          </a:xfr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6" grpId="0"/>
      <p:bldP spid="13317" grpId="0"/>
      <p:bldP spid="1331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Заголовок 1"/>
          <p:cNvSpPr>
            <a:spLocks noGrp="1"/>
          </p:cNvSpPr>
          <p:nvPr>
            <p:ph type="title"/>
          </p:nvPr>
        </p:nvSpPr>
        <p:spPr>
          <a:xfrm>
            <a:off x="428625" y="500063"/>
            <a:ext cx="8229600" cy="1143000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rgbClr val="FFC000"/>
                </a:solidFill>
              </a:rPr>
              <a:t>Вопрос №10</a:t>
            </a:r>
          </a:p>
        </p:txBody>
      </p:sp>
      <p:sp>
        <p:nvSpPr>
          <p:cNvPr id="17411" name="Содержимое 6"/>
          <p:cNvSpPr>
            <a:spLocks noGrp="1"/>
          </p:cNvSpPr>
          <p:nvPr>
            <p:ph sz="half" idx="2"/>
          </p:nvPr>
        </p:nvSpPr>
        <p:spPr>
          <a:xfrm>
            <a:off x="857250" y="2071688"/>
            <a:ext cx="4357688" cy="2071687"/>
          </a:xfrm>
        </p:spPr>
        <p:txBody>
          <a:bodyPr/>
          <a:lstStyle/>
          <a:p>
            <a:pPr eaLnBrk="1" hangingPunct="1"/>
            <a:r>
              <a:rPr lang="ru-RU" i="1" smtClean="0">
                <a:solidFill>
                  <a:srgbClr val="FFC000"/>
                </a:solidFill>
              </a:rPr>
              <a:t>Слова: «Ибо для успокоения и примирения всех нисходит в мир высокое созданье искусства» - произносит:</a:t>
            </a:r>
          </a:p>
        </p:txBody>
      </p:sp>
      <p:sp>
        <p:nvSpPr>
          <p:cNvPr id="17412" name="TextBox 8"/>
          <p:cNvSpPr txBox="1">
            <a:spLocks noChangeArrowheads="1"/>
          </p:cNvSpPr>
          <p:nvPr/>
        </p:nvSpPr>
        <p:spPr bwMode="auto">
          <a:xfrm>
            <a:off x="1357313" y="4429125"/>
            <a:ext cx="307181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>
                <a:solidFill>
                  <a:schemeClr val="bg1"/>
                </a:solidFill>
              </a:rPr>
              <a:t>А). художник Чартков;</a:t>
            </a:r>
          </a:p>
        </p:txBody>
      </p:sp>
      <p:sp>
        <p:nvSpPr>
          <p:cNvPr id="17413" name="TextBox 9"/>
          <p:cNvSpPr txBox="1">
            <a:spLocks noChangeArrowheads="1"/>
          </p:cNvSpPr>
          <p:nvPr/>
        </p:nvSpPr>
        <p:spPr bwMode="auto">
          <a:xfrm>
            <a:off x="1357313" y="5000625"/>
            <a:ext cx="31432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>
                <a:solidFill>
                  <a:schemeClr val="bg1"/>
                </a:solidFill>
              </a:rPr>
              <a:t>Б). художник Б.;</a:t>
            </a:r>
          </a:p>
        </p:txBody>
      </p:sp>
      <p:sp>
        <p:nvSpPr>
          <p:cNvPr id="17414" name="TextBox 10"/>
          <p:cNvSpPr txBox="1">
            <a:spLocks noChangeArrowheads="1"/>
          </p:cNvSpPr>
          <p:nvPr/>
        </p:nvSpPr>
        <p:spPr bwMode="auto">
          <a:xfrm>
            <a:off x="1357313" y="5643563"/>
            <a:ext cx="264318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>
                <a:solidFill>
                  <a:schemeClr val="bg1"/>
                </a:solidFill>
              </a:rPr>
              <a:t>В). отец художника.</a:t>
            </a:r>
          </a:p>
        </p:txBody>
      </p:sp>
      <p:pic>
        <p:nvPicPr>
          <p:cNvPr id="2" name="Picture 2" descr="C:\Documents and Settings\Наташа\Рабочий стол\Гоголь Портрет\4f4a35cd0dac4baf106049f284bb0da6.gif.jpe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214938" y="1670050"/>
            <a:ext cx="3286125" cy="467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Заголовок 1"/>
          <p:cNvSpPr>
            <a:spLocks noGrp="1"/>
          </p:cNvSpPr>
          <p:nvPr>
            <p:ph type="title"/>
          </p:nvPr>
        </p:nvSpPr>
        <p:spPr>
          <a:xfrm>
            <a:off x="2000250" y="500063"/>
            <a:ext cx="5143500" cy="1143000"/>
          </a:xfrm>
        </p:spPr>
        <p:txBody>
          <a:bodyPr/>
          <a:lstStyle/>
          <a:p>
            <a:r>
              <a:rPr lang="ru-RU" smtClean="0">
                <a:solidFill>
                  <a:srgbClr val="FFC000"/>
                </a:solidFill>
              </a:rPr>
              <a:t>Проверь себя. (Ответы)</a:t>
            </a:r>
            <a:endParaRPr lang="ru-RU" smtClean="0"/>
          </a:p>
        </p:txBody>
      </p:sp>
      <p:sp>
        <p:nvSpPr>
          <p:cNvPr id="18435" name="Содержимое 5"/>
          <p:cNvSpPr>
            <a:spLocks noGrp="1"/>
          </p:cNvSpPr>
          <p:nvPr>
            <p:ph sz="quarter" idx="4"/>
          </p:nvPr>
        </p:nvSpPr>
        <p:spPr>
          <a:xfrm>
            <a:off x="2143125" y="1857375"/>
            <a:ext cx="4041775" cy="3951288"/>
          </a:xfrm>
        </p:spPr>
        <p:txBody>
          <a:bodyPr/>
          <a:lstStyle/>
          <a:p>
            <a:pPr marL="457200" indent="-457200">
              <a:buFont typeface="Calibri" pitchFamily="34" charset="0"/>
              <a:buAutoNum type="arabicPeriod"/>
            </a:pPr>
            <a:r>
              <a:rPr lang="ru-RU" sz="4000" smtClean="0">
                <a:solidFill>
                  <a:schemeClr val="bg1"/>
                </a:solidFill>
              </a:rPr>
              <a:t>- Б          6. - А</a:t>
            </a:r>
          </a:p>
          <a:p>
            <a:pPr marL="457200" indent="-457200">
              <a:buFont typeface="Calibri" pitchFamily="34" charset="0"/>
              <a:buAutoNum type="arabicPeriod"/>
            </a:pPr>
            <a:r>
              <a:rPr lang="ru-RU" sz="4000" smtClean="0">
                <a:solidFill>
                  <a:schemeClr val="bg1"/>
                </a:solidFill>
              </a:rPr>
              <a:t>- Б          7. - В</a:t>
            </a:r>
          </a:p>
          <a:p>
            <a:pPr marL="457200" indent="-457200">
              <a:buFont typeface="Calibri" pitchFamily="34" charset="0"/>
              <a:buAutoNum type="arabicPeriod"/>
            </a:pPr>
            <a:r>
              <a:rPr lang="ru-RU" sz="4000" smtClean="0">
                <a:solidFill>
                  <a:schemeClr val="bg1"/>
                </a:solidFill>
              </a:rPr>
              <a:t>- А          8. - Б</a:t>
            </a:r>
          </a:p>
          <a:p>
            <a:pPr marL="457200" indent="-457200">
              <a:buFont typeface="Calibri" pitchFamily="34" charset="0"/>
              <a:buAutoNum type="arabicPeriod"/>
            </a:pPr>
            <a:r>
              <a:rPr lang="ru-RU" sz="4000" smtClean="0">
                <a:solidFill>
                  <a:schemeClr val="bg1"/>
                </a:solidFill>
              </a:rPr>
              <a:t> В            9. - В</a:t>
            </a:r>
          </a:p>
          <a:p>
            <a:pPr marL="457200" indent="-457200">
              <a:buFont typeface="Calibri" pitchFamily="34" charset="0"/>
              <a:buAutoNum type="arabicPeriod"/>
            </a:pPr>
            <a:r>
              <a:rPr lang="ru-RU" sz="4000" smtClean="0">
                <a:solidFill>
                  <a:schemeClr val="bg1"/>
                </a:solidFill>
              </a:rPr>
              <a:t>Б             10. - В</a:t>
            </a:r>
          </a:p>
          <a:p>
            <a:pPr marL="457200" indent="-457200">
              <a:buFont typeface="Calibri" pitchFamily="34" charset="0"/>
              <a:buAutoNum type="arabicPeriod"/>
            </a:pPr>
            <a:endParaRPr lang="ru-RU" smtClean="0"/>
          </a:p>
        </p:txBody>
      </p:sp>
      <p:pic>
        <p:nvPicPr>
          <p:cNvPr id="18440" name="Picture 8" descr="C:\Documents and Settings\Наташа\Рабочий стол\Гоголь Портрет\a633001b77bf4afcbf8a46b79da7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42938" y="1214438"/>
            <a:ext cx="8004175" cy="500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184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Box 1"/>
          <p:cNvSpPr txBox="1">
            <a:spLocks noChangeArrowheads="1"/>
          </p:cNvSpPr>
          <p:nvPr/>
        </p:nvSpPr>
        <p:spPr bwMode="auto">
          <a:xfrm>
            <a:off x="1785938" y="1214438"/>
            <a:ext cx="5857875" cy="175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AutoNum type="arabicPeriod"/>
            </a:pPr>
            <a:r>
              <a:rPr lang="ru-RU" u="sng">
                <a:hlinkClick r:id="rId2"/>
              </a:rPr>
              <a:t>http://imagencpd.aut.org/4DPict?file=20&amp;rec=25.078&amp;field=2-</a:t>
            </a:r>
            <a:r>
              <a:rPr lang="ru-RU"/>
              <a:t> Ростовщики </a:t>
            </a:r>
          </a:p>
          <a:p>
            <a:pPr marL="342900" indent="-342900">
              <a:buFont typeface="Calibri" pitchFamily="34" charset="0"/>
              <a:buAutoNum type="arabicPeriod"/>
            </a:pPr>
            <a:r>
              <a:rPr lang="ru-RU" u="sng">
                <a:hlinkClick r:id="rId3"/>
              </a:rPr>
              <a:t>http://www.gnozis.info/files/images/k6.preview.jpg-</a:t>
            </a:r>
            <a:r>
              <a:rPr lang="ru-RU"/>
              <a:t> Иванов Явление Христа народу</a:t>
            </a:r>
          </a:p>
          <a:p>
            <a:pPr marL="342900" indent="-342900">
              <a:buFont typeface="Calibri" pitchFamily="34" charset="0"/>
              <a:buAutoNum type="arabicPeriod"/>
            </a:pPr>
            <a:r>
              <a:rPr lang="ru-RU" u="sng">
                <a:hlinkClick r:id="rId4"/>
              </a:rPr>
              <a:t>http://s54.radikal.ru/i143/1103/ba/fa3a8121453b.jpg-</a:t>
            </a:r>
            <a:r>
              <a:rPr lang="ru-RU"/>
              <a:t> Рембрандт. Ростовщик</a:t>
            </a:r>
          </a:p>
        </p:txBody>
      </p:sp>
      <p:sp>
        <p:nvSpPr>
          <p:cNvPr id="19459" name="TextBox 2"/>
          <p:cNvSpPr txBox="1">
            <a:spLocks noChangeArrowheads="1"/>
          </p:cNvSpPr>
          <p:nvPr/>
        </p:nvSpPr>
        <p:spPr bwMode="auto">
          <a:xfrm>
            <a:off x="785813" y="0"/>
            <a:ext cx="817721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solidFill>
                  <a:srgbClr val="FFC000"/>
                </a:solidFill>
              </a:rPr>
              <a:t>Используемая литература и Интернет-ресурсы </a:t>
            </a:r>
          </a:p>
        </p:txBody>
      </p:sp>
      <p:sp>
        <p:nvSpPr>
          <p:cNvPr id="19460" name="TextBox 4"/>
          <p:cNvSpPr txBox="1">
            <a:spLocks noChangeArrowheads="1"/>
          </p:cNvSpPr>
          <p:nvPr/>
        </p:nvSpPr>
        <p:spPr bwMode="auto">
          <a:xfrm>
            <a:off x="1857375" y="2928938"/>
            <a:ext cx="5643563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4. Е.Ю.Липина. Тесты к учебникам-хрестоматиям</a:t>
            </a:r>
          </a:p>
          <a:p>
            <a:r>
              <a:rPr lang="ru-RU"/>
              <a:t>    под редакцией Т.Ф.Курдюмовой. Литература 5-9</a:t>
            </a:r>
          </a:p>
          <a:p>
            <a:r>
              <a:rPr lang="ru-RU"/>
              <a:t>    классы. Издательство «Дрофа», Москва, 2007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>
                <a:solidFill>
                  <a:srgbClr val="FFC000"/>
                </a:solidFill>
              </a:rPr>
              <a:t>Вопрос №1</a:t>
            </a:r>
          </a:p>
        </p:txBody>
      </p:sp>
      <p:sp>
        <p:nvSpPr>
          <p:cNvPr id="8195" name="Содержимое 6"/>
          <p:cNvSpPr>
            <a:spLocks noGrp="1"/>
          </p:cNvSpPr>
          <p:nvPr>
            <p:ph sz="half" idx="1"/>
          </p:nvPr>
        </p:nvSpPr>
        <p:spPr>
          <a:xfrm>
            <a:off x="1071563" y="1600200"/>
            <a:ext cx="4143375" cy="1257300"/>
          </a:xfrm>
        </p:spPr>
        <p:txBody>
          <a:bodyPr/>
          <a:lstStyle/>
          <a:p>
            <a:pPr eaLnBrk="1" hangingPunct="1"/>
            <a:r>
              <a:rPr lang="ru-RU" sz="2400" i="1" smtClean="0">
                <a:solidFill>
                  <a:srgbClr val="FFC000"/>
                </a:solidFill>
              </a:rPr>
              <a:t>В основе цикла петербургских повестей лежит:</a:t>
            </a:r>
          </a:p>
        </p:txBody>
      </p:sp>
      <p:sp>
        <p:nvSpPr>
          <p:cNvPr id="8197" name="TextBox 8"/>
          <p:cNvSpPr txBox="1">
            <a:spLocks noChangeArrowheads="1"/>
          </p:cNvSpPr>
          <p:nvPr/>
        </p:nvSpPr>
        <p:spPr bwMode="auto">
          <a:xfrm>
            <a:off x="1285875" y="2857500"/>
            <a:ext cx="392906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>
                <a:solidFill>
                  <a:schemeClr val="bg1"/>
                </a:solidFill>
              </a:rPr>
              <a:t>А). общий для всех повестей внутренний конфликт героя;</a:t>
            </a:r>
          </a:p>
        </p:txBody>
      </p:sp>
      <p:sp>
        <p:nvSpPr>
          <p:cNvPr id="8198" name="TextBox 9"/>
          <p:cNvSpPr txBox="1">
            <a:spLocks noChangeArrowheads="1"/>
          </p:cNvSpPr>
          <p:nvPr/>
        </p:nvSpPr>
        <p:spPr bwMode="auto">
          <a:xfrm>
            <a:off x="1285875" y="3714750"/>
            <a:ext cx="42148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>
                <a:solidFill>
                  <a:schemeClr val="bg1"/>
                </a:solidFill>
              </a:rPr>
              <a:t>Б). конфликт человека и общества;</a:t>
            </a:r>
          </a:p>
        </p:txBody>
      </p:sp>
      <p:sp>
        <p:nvSpPr>
          <p:cNvPr id="8199" name="TextBox 10"/>
          <p:cNvSpPr txBox="1">
            <a:spLocks noChangeArrowheads="1"/>
          </p:cNvSpPr>
          <p:nvPr/>
        </p:nvSpPr>
        <p:spPr bwMode="auto">
          <a:xfrm>
            <a:off x="1285875" y="4572000"/>
            <a:ext cx="42148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>
                <a:solidFill>
                  <a:schemeClr val="bg1"/>
                </a:solidFill>
              </a:rPr>
              <a:t>В). конфликт между героями.</a:t>
            </a:r>
          </a:p>
        </p:txBody>
      </p:sp>
      <p:pic>
        <p:nvPicPr>
          <p:cNvPr id="8200" name="Picture 8" descr="C:\Documents and Settings\Наташа\Рабочий стол\Гоголь Портрет\3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5357813" y="1571625"/>
            <a:ext cx="3187700" cy="4525963"/>
          </a:xfr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7" grpId="0"/>
      <p:bldP spid="8198" grpId="0"/>
      <p:bldP spid="819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>
                <a:solidFill>
                  <a:srgbClr val="FFC000"/>
                </a:solidFill>
              </a:rPr>
              <a:t>Вопрос №2</a:t>
            </a:r>
          </a:p>
        </p:txBody>
      </p:sp>
      <p:sp>
        <p:nvSpPr>
          <p:cNvPr id="9219" name="Содержимое 6"/>
          <p:cNvSpPr>
            <a:spLocks noGrp="1"/>
          </p:cNvSpPr>
          <p:nvPr>
            <p:ph sz="half" idx="1"/>
          </p:nvPr>
        </p:nvSpPr>
        <p:spPr>
          <a:xfrm>
            <a:off x="1071563" y="1600200"/>
            <a:ext cx="4143375" cy="1257300"/>
          </a:xfrm>
        </p:spPr>
        <p:txBody>
          <a:bodyPr/>
          <a:lstStyle/>
          <a:p>
            <a:pPr eaLnBrk="1" hangingPunct="1"/>
            <a:r>
              <a:rPr lang="ru-RU" sz="2400" i="1" smtClean="0">
                <a:solidFill>
                  <a:srgbClr val="FFC000"/>
                </a:solidFill>
              </a:rPr>
              <a:t>Проблема, поставленная в повести «Портрет»:</a:t>
            </a:r>
          </a:p>
        </p:txBody>
      </p:sp>
      <p:sp>
        <p:nvSpPr>
          <p:cNvPr id="9220" name="TextBox 8"/>
          <p:cNvSpPr txBox="1">
            <a:spLocks noChangeArrowheads="1"/>
          </p:cNvSpPr>
          <p:nvPr/>
        </p:nvSpPr>
        <p:spPr bwMode="auto">
          <a:xfrm>
            <a:off x="1285875" y="2857500"/>
            <a:ext cx="42148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>
                <a:solidFill>
                  <a:schemeClr val="bg1"/>
                </a:solidFill>
              </a:rPr>
              <a:t>А). место искусства в жизни общества;</a:t>
            </a:r>
          </a:p>
        </p:txBody>
      </p:sp>
      <p:sp>
        <p:nvSpPr>
          <p:cNvPr id="9221" name="TextBox 9"/>
          <p:cNvSpPr txBox="1">
            <a:spLocks noChangeArrowheads="1"/>
          </p:cNvSpPr>
          <p:nvPr/>
        </p:nvSpPr>
        <p:spPr bwMode="auto">
          <a:xfrm>
            <a:off x="1285875" y="3786188"/>
            <a:ext cx="42148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>
                <a:solidFill>
                  <a:schemeClr val="bg1"/>
                </a:solidFill>
              </a:rPr>
              <a:t>Б). назначение искусства;</a:t>
            </a:r>
          </a:p>
        </p:txBody>
      </p:sp>
      <p:sp>
        <p:nvSpPr>
          <p:cNvPr id="9222" name="TextBox 10"/>
          <p:cNvSpPr txBox="1">
            <a:spLocks noChangeArrowheads="1"/>
          </p:cNvSpPr>
          <p:nvPr/>
        </p:nvSpPr>
        <p:spPr bwMode="auto">
          <a:xfrm>
            <a:off x="1285875" y="4572000"/>
            <a:ext cx="42148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>
                <a:solidFill>
                  <a:schemeClr val="bg1"/>
                </a:solidFill>
              </a:rPr>
              <a:t>В). трудная судьба художника.</a:t>
            </a:r>
          </a:p>
        </p:txBody>
      </p:sp>
      <p:pic>
        <p:nvPicPr>
          <p:cNvPr id="9223" name="Picture 9" descr="C:\Documents and Settings\Наташа\Рабочий стол\Гоголь Портрет\4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5286375" y="1571625"/>
            <a:ext cx="3187700" cy="4525963"/>
          </a:xfr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0" grpId="0"/>
      <p:bldP spid="9221" grpId="0"/>
      <p:bldP spid="922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>
                <a:solidFill>
                  <a:srgbClr val="FFC000"/>
                </a:solidFill>
              </a:rPr>
              <a:t>Вопрос №3</a:t>
            </a:r>
          </a:p>
        </p:txBody>
      </p:sp>
      <p:sp>
        <p:nvSpPr>
          <p:cNvPr id="10243" name="Содержимое 6"/>
          <p:cNvSpPr>
            <a:spLocks noGrp="1"/>
          </p:cNvSpPr>
          <p:nvPr>
            <p:ph sz="half" idx="1"/>
          </p:nvPr>
        </p:nvSpPr>
        <p:spPr>
          <a:xfrm>
            <a:off x="1071563" y="1600200"/>
            <a:ext cx="3929062" cy="1257300"/>
          </a:xfrm>
        </p:spPr>
        <p:txBody>
          <a:bodyPr/>
          <a:lstStyle/>
          <a:p>
            <a:pPr eaLnBrk="1" hangingPunct="1"/>
            <a:r>
              <a:rPr lang="ru-RU" sz="2400" i="1" smtClean="0">
                <a:solidFill>
                  <a:srgbClr val="FFC000"/>
                </a:solidFill>
              </a:rPr>
              <a:t>Рассказ о двух художниках построен по принципу:</a:t>
            </a:r>
          </a:p>
        </p:txBody>
      </p:sp>
      <p:sp>
        <p:nvSpPr>
          <p:cNvPr id="10244" name="TextBox 8"/>
          <p:cNvSpPr txBox="1">
            <a:spLocks noChangeArrowheads="1"/>
          </p:cNvSpPr>
          <p:nvPr/>
        </p:nvSpPr>
        <p:spPr bwMode="auto">
          <a:xfrm>
            <a:off x="1285875" y="3357563"/>
            <a:ext cx="30003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>
                <a:solidFill>
                  <a:schemeClr val="bg1"/>
                </a:solidFill>
              </a:rPr>
              <a:t>А). антитезы;</a:t>
            </a:r>
          </a:p>
        </p:txBody>
      </p:sp>
      <p:sp>
        <p:nvSpPr>
          <p:cNvPr id="10245" name="TextBox 9"/>
          <p:cNvSpPr txBox="1">
            <a:spLocks noChangeArrowheads="1"/>
          </p:cNvSpPr>
          <p:nvPr/>
        </p:nvSpPr>
        <p:spPr bwMode="auto">
          <a:xfrm>
            <a:off x="1285875" y="3929063"/>
            <a:ext cx="30003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>
                <a:solidFill>
                  <a:schemeClr val="bg1"/>
                </a:solidFill>
              </a:rPr>
              <a:t>Б). гиперболы;</a:t>
            </a:r>
          </a:p>
        </p:txBody>
      </p:sp>
      <p:sp>
        <p:nvSpPr>
          <p:cNvPr id="10246" name="TextBox 10"/>
          <p:cNvSpPr txBox="1">
            <a:spLocks noChangeArrowheads="1"/>
          </p:cNvSpPr>
          <p:nvPr/>
        </p:nvSpPr>
        <p:spPr bwMode="auto">
          <a:xfrm>
            <a:off x="1285875" y="4572000"/>
            <a:ext cx="42148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>
                <a:solidFill>
                  <a:schemeClr val="bg1"/>
                </a:solidFill>
              </a:rPr>
              <a:t>В). типизации. </a:t>
            </a:r>
          </a:p>
        </p:txBody>
      </p:sp>
      <p:pic>
        <p:nvPicPr>
          <p:cNvPr id="10248" name="Picture 8" descr="C:\Documents and Settings\Наташа\Рабочий стол\Гоголь Портрет\tema-povesti-gogolya-portret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5143500" y="1719263"/>
            <a:ext cx="3257550" cy="4286250"/>
          </a:xfr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>
                <a:solidFill>
                  <a:srgbClr val="FFC000"/>
                </a:solidFill>
              </a:rPr>
              <a:t>Вопрос №4</a:t>
            </a:r>
          </a:p>
        </p:txBody>
      </p:sp>
      <p:sp>
        <p:nvSpPr>
          <p:cNvPr id="11267" name="Содержимое 6"/>
          <p:cNvSpPr>
            <a:spLocks noGrp="1"/>
          </p:cNvSpPr>
          <p:nvPr>
            <p:ph sz="half" idx="1"/>
          </p:nvPr>
        </p:nvSpPr>
        <p:spPr>
          <a:xfrm>
            <a:off x="1071563" y="1600200"/>
            <a:ext cx="4143375" cy="1257300"/>
          </a:xfrm>
        </p:spPr>
        <p:txBody>
          <a:bodyPr/>
          <a:lstStyle/>
          <a:p>
            <a:pPr eaLnBrk="1" hangingPunct="1"/>
            <a:r>
              <a:rPr lang="ru-RU" sz="2400" smtClean="0">
                <a:solidFill>
                  <a:schemeClr val="bg1"/>
                </a:solidFill>
              </a:rPr>
              <a:t> </a:t>
            </a:r>
            <a:r>
              <a:rPr lang="ru-RU" sz="2400" i="1" smtClean="0">
                <a:solidFill>
                  <a:srgbClr val="FFC000"/>
                </a:solidFill>
              </a:rPr>
              <a:t>Трагедия художника Чарткова заключается:</a:t>
            </a:r>
          </a:p>
        </p:txBody>
      </p:sp>
      <p:sp>
        <p:nvSpPr>
          <p:cNvPr id="11268" name="TextBox 8"/>
          <p:cNvSpPr txBox="1">
            <a:spLocks noChangeArrowheads="1"/>
          </p:cNvSpPr>
          <p:nvPr/>
        </p:nvSpPr>
        <p:spPr bwMode="auto">
          <a:xfrm>
            <a:off x="1285875" y="2857500"/>
            <a:ext cx="35004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>
                <a:solidFill>
                  <a:schemeClr val="bg1"/>
                </a:solidFill>
              </a:rPr>
              <a:t>А).в непонимании обществом его творчества;</a:t>
            </a:r>
          </a:p>
        </p:txBody>
      </p:sp>
      <p:sp>
        <p:nvSpPr>
          <p:cNvPr id="11269" name="TextBox 9"/>
          <p:cNvSpPr txBox="1">
            <a:spLocks noChangeArrowheads="1"/>
          </p:cNvSpPr>
          <p:nvPr/>
        </p:nvSpPr>
        <p:spPr bwMode="auto">
          <a:xfrm>
            <a:off x="1285875" y="3786188"/>
            <a:ext cx="38576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>
                <a:solidFill>
                  <a:schemeClr val="bg1"/>
                </a:solidFill>
              </a:rPr>
              <a:t>Б). в бедности и одиночестве;</a:t>
            </a:r>
          </a:p>
        </p:txBody>
      </p:sp>
      <p:sp>
        <p:nvSpPr>
          <p:cNvPr id="11270" name="TextBox 10"/>
          <p:cNvSpPr txBox="1">
            <a:spLocks noChangeArrowheads="1"/>
          </p:cNvSpPr>
          <p:nvPr/>
        </p:nvSpPr>
        <p:spPr bwMode="auto">
          <a:xfrm>
            <a:off x="1285875" y="4572000"/>
            <a:ext cx="42148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>
                <a:solidFill>
                  <a:schemeClr val="bg1"/>
                </a:solidFill>
              </a:rPr>
              <a:t>В). в отказе от творчества.</a:t>
            </a:r>
          </a:p>
        </p:txBody>
      </p:sp>
      <p:pic>
        <p:nvPicPr>
          <p:cNvPr id="11271" name="Picture 8" descr="C:\Documents and Settings\Наташа\Рабочий стол\Гоголь Портрет\sergey_gonkov_110_20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5286375" y="1701800"/>
            <a:ext cx="3286125" cy="4360863"/>
          </a:xfr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" grpId="0"/>
      <p:bldP spid="11269" grpId="0"/>
      <p:bldP spid="1127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>
                <a:solidFill>
                  <a:srgbClr val="FFC000"/>
                </a:solidFill>
              </a:rPr>
              <a:t>Вопрос №5</a:t>
            </a:r>
          </a:p>
        </p:txBody>
      </p:sp>
      <p:sp>
        <p:nvSpPr>
          <p:cNvPr id="12291" name="Содержимое 6"/>
          <p:cNvSpPr>
            <a:spLocks noGrp="1"/>
          </p:cNvSpPr>
          <p:nvPr>
            <p:ph sz="half" idx="1"/>
          </p:nvPr>
        </p:nvSpPr>
        <p:spPr>
          <a:xfrm>
            <a:off x="1071563" y="1600200"/>
            <a:ext cx="4000500" cy="1828800"/>
          </a:xfrm>
        </p:spPr>
        <p:txBody>
          <a:bodyPr/>
          <a:lstStyle/>
          <a:p>
            <a:pPr eaLnBrk="1" hangingPunct="1"/>
            <a:r>
              <a:rPr lang="ru-RU" sz="2400" i="1" smtClean="0">
                <a:solidFill>
                  <a:srgbClr val="FFC000"/>
                </a:solidFill>
              </a:rPr>
              <a:t>По мнению Гоголя, «девятнадцатый век давно уже приобрёл скучную Физиономию..» :</a:t>
            </a:r>
          </a:p>
        </p:txBody>
      </p:sp>
      <p:sp>
        <p:nvSpPr>
          <p:cNvPr id="12292" name="TextBox 8"/>
          <p:cNvSpPr txBox="1">
            <a:spLocks noChangeArrowheads="1"/>
          </p:cNvSpPr>
          <p:nvPr/>
        </p:nvSpPr>
        <p:spPr bwMode="auto">
          <a:xfrm>
            <a:off x="1571625" y="3571875"/>
            <a:ext cx="24288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>
                <a:solidFill>
                  <a:schemeClr val="bg1"/>
                </a:solidFill>
              </a:rPr>
              <a:t>А). министра;</a:t>
            </a:r>
          </a:p>
        </p:txBody>
      </p:sp>
      <p:sp>
        <p:nvSpPr>
          <p:cNvPr id="12293" name="TextBox 9"/>
          <p:cNvSpPr txBox="1">
            <a:spLocks noChangeArrowheads="1"/>
          </p:cNvSpPr>
          <p:nvPr/>
        </p:nvSpPr>
        <p:spPr bwMode="auto">
          <a:xfrm>
            <a:off x="1571625" y="4071938"/>
            <a:ext cx="23574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>
                <a:solidFill>
                  <a:schemeClr val="bg1"/>
                </a:solidFill>
              </a:rPr>
              <a:t>Б). банкира;</a:t>
            </a:r>
          </a:p>
        </p:txBody>
      </p:sp>
      <p:sp>
        <p:nvSpPr>
          <p:cNvPr id="12294" name="TextBox 10"/>
          <p:cNvSpPr txBox="1">
            <a:spLocks noChangeArrowheads="1"/>
          </p:cNvSpPr>
          <p:nvPr/>
        </p:nvSpPr>
        <p:spPr bwMode="auto">
          <a:xfrm>
            <a:off x="1571625" y="4572000"/>
            <a:ext cx="25003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>
                <a:solidFill>
                  <a:schemeClr val="bg1"/>
                </a:solidFill>
              </a:rPr>
              <a:t>В). художника.</a:t>
            </a:r>
          </a:p>
        </p:txBody>
      </p:sp>
      <p:pic>
        <p:nvPicPr>
          <p:cNvPr id="12296" name="Picture 8" descr="C:\Documents and Settings\Наташа\Рабочий стол\Гоголь Портрет\130321314413702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214938" y="1704975"/>
            <a:ext cx="3208337" cy="458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>
                <a:solidFill>
                  <a:srgbClr val="FFC000"/>
                </a:solidFill>
              </a:rPr>
              <a:t>Вопрос №6</a:t>
            </a:r>
          </a:p>
        </p:txBody>
      </p:sp>
      <p:sp>
        <p:nvSpPr>
          <p:cNvPr id="13315" name="Содержимое 6"/>
          <p:cNvSpPr>
            <a:spLocks noGrp="1"/>
          </p:cNvSpPr>
          <p:nvPr>
            <p:ph sz="half" idx="1"/>
          </p:nvPr>
        </p:nvSpPr>
        <p:spPr>
          <a:xfrm>
            <a:off x="1071563" y="1600200"/>
            <a:ext cx="4143375" cy="1257300"/>
          </a:xfrm>
        </p:spPr>
        <p:txBody>
          <a:bodyPr/>
          <a:lstStyle/>
          <a:p>
            <a:pPr eaLnBrk="1" hangingPunct="1"/>
            <a:r>
              <a:rPr lang="ru-RU" sz="2400" i="1" smtClean="0">
                <a:solidFill>
                  <a:srgbClr val="FFC000"/>
                </a:solidFill>
              </a:rPr>
              <a:t>В предложении: «Высокая кисть художника выказывалась в нём очевидно» - использована:</a:t>
            </a:r>
          </a:p>
        </p:txBody>
      </p:sp>
      <p:sp>
        <p:nvSpPr>
          <p:cNvPr id="13316" name="TextBox 8"/>
          <p:cNvSpPr txBox="1">
            <a:spLocks noChangeArrowheads="1"/>
          </p:cNvSpPr>
          <p:nvPr/>
        </p:nvSpPr>
        <p:spPr bwMode="auto">
          <a:xfrm>
            <a:off x="1571625" y="3714750"/>
            <a:ext cx="25003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>
                <a:solidFill>
                  <a:schemeClr val="bg1"/>
                </a:solidFill>
              </a:rPr>
              <a:t>А). метафора;</a:t>
            </a:r>
          </a:p>
        </p:txBody>
      </p:sp>
      <p:sp>
        <p:nvSpPr>
          <p:cNvPr id="13317" name="TextBox 9"/>
          <p:cNvSpPr txBox="1">
            <a:spLocks noChangeArrowheads="1"/>
          </p:cNvSpPr>
          <p:nvPr/>
        </p:nvSpPr>
        <p:spPr bwMode="auto">
          <a:xfrm>
            <a:off x="1571625" y="4214813"/>
            <a:ext cx="27146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>
                <a:solidFill>
                  <a:schemeClr val="bg1"/>
                </a:solidFill>
              </a:rPr>
              <a:t>Б). аллегория;</a:t>
            </a:r>
          </a:p>
        </p:txBody>
      </p:sp>
      <p:sp>
        <p:nvSpPr>
          <p:cNvPr id="13318" name="TextBox 10"/>
          <p:cNvSpPr txBox="1">
            <a:spLocks noChangeArrowheads="1"/>
          </p:cNvSpPr>
          <p:nvPr/>
        </p:nvSpPr>
        <p:spPr bwMode="auto">
          <a:xfrm>
            <a:off x="1571625" y="4786313"/>
            <a:ext cx="26431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>
                <a:solidFill>
                  <a:schemeClr val="bg1"/>
                </a:solidFill>
              </a:rPr>
              <a:t>В). гипербола.</a:t>
            </a:r>
          </a:p>
        </p:txBody>
      </p:sp>
      <p:pic>
        <p:nvPicPr>
          <p:cNvPr id="8" name="Picture 8" descr="C:\Documents and Settings\Наташа\Рабочий стол\Гоголь Портрет\7.jpe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5286375" y="1571625"/>
            <a:ext cx="3322638" cy="4525963"/>
          </a:xfr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>
                <a:solidFill>
                  <a:srgbClr val="FFC000"/>
                </a:solidFill>
              </a:rPr>
              <a:t>Вопрос №7</a:t>
            </a:r>
          </a:p>
        </p:txBody>
      </p:sp>
      <p:sp>
        <p:nvSpPr>
          <p:cNvPr id="14339" name="Содержимое 6"/>
          <p:cNvSpPr>
            <a:spLocks noGrp="1"/>
          </p:cNvSpPr>
          <p:nvPr>
            <p:ph sz="half" idx="1"/>
          </p:nvPr>
        </p:nvSpPr>
        <p:spPr>
          <a:xfrm>
            <a:off x="4714875" y="1643063"/>
            <a:ext cx="4000500" cy="1614487"/>
          </a:xfrm>
        </p:spPr>
        <p:txBody>
          <a:bodyPr/>
          <a:lstStyle/>
          <a:p>
            <a:pPr eaLnBrk="1" hangingPunct="1"/>
            <a:r>
              <a:rPr lang="ru-RU" sz="2400" i="1" smtClean="0">
                <a:solidFill>
                  <a:srgbClr val="FFC000"/>
                </a:solidFill>
              </a:rPr>
              <a:t>Портрет ростовщика является олицетворением:</a:t>
            </a:r>
          </a:p>
        </p:txBody>
      </p:sp>
      <p:sp>
        <p:nvSpPr>
          <p:cNvPr id="13316" name="TextBox 8"/>
          <p:cNvSpPr txBox="1">
            <a:spLocks noChangeArrowheads="1"/>
          </p:cNvSpPr>
          <p:nvPr/>
        </p:nvSpPr>
        <p:spPr bwMode="auto">
          <a:xfrm>
            <a:off x="5357813" y="3000375"/>
            <a:ext cx="18573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>
                <a:solidFill>
                  <a:schemeClr val="bg1"/>
                </a:solidFill>
              </a:rPr>
              <a:t>А). любви;</a:t>
            </a:r>
          </a:p>
        </p:txBody>
      </p:sp>
      <p:sp>
        <p:nvSpPr>
          <p:cNvPr id="13317" name="TextBox 9"/>
          <p:cNvSpPr txBox="1">
            <a:spLocks noChangeArrowheads="1"/>
          </p:cNvSpPr>
          <p:nvPr/>
        </p:nvSpPr>
        <p:spPr bwMode="auto">
          <a:xfrm>
            <a:off x="5357813" y="3500438"/>
            <a:ext cx="192881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>
                <a:solidFill>
                  <a:schemeClr val="bg1"/>
                </a:solidFill>
              </a:rPr>
              <a:t>Б). добра;</a:t>
            </a:r>
          </a:p>
        </p:txBody>
      </p:sp>
      <p:sp>
        <p:nvSpPr>
          <p:cNvPr id="13318" name="TextBox 10"/>
          <p:cNvSpPr txBox="1">
            <a:spLocks noChangeArrowheads="1"/>
          </p:cNvSpPr>
          <p:nvPr/>
        </p:nvSpPr>
        <p:spPr bwMode="auto">
          <a:xfrm>
            <a:off x="5357813" y="4071938"/>
            <a:ext cx="18573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>
                <a:solidFill>
                  <a:schemeClr val="bg1"/>
                </a:solidFill>
              </a:rPr>
              <a:t>В). зла.</a:t>
            </a:r>
          </a:p>
        </p:txBody>
      </p:sp>
      <p:pic>
        <p:nvPicPr>
          <p:cNvPr id="14343" name="Picture 8" descr="C:\Documents and Settings\Наташа\Рабочий стол\Гоголь Портрет\1111003659572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714500" y="1714500"/>
            <a:ext cx="2695575" cy="363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6" grpId="0"/>
      <p:bldP spid="13317" grpId="0"/>
      <p:bldP spid="1331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>
                <a:solidFill>
                  <a:srgbClr val="FFC000"/>
                </a:solidFill>
              </a:rPr>
              <a:t>Вопрос №8</a:t>
            </a:r>
          </a:p>
        </p:txBody>
      </p:sp>
      <p:sp>
        <p:nvSpPr>
          <p:cNvPr id="15363" name="Содержимое 6"/>
          <p:cNvSpPr>
            <a:spLocks noGrp="1"/>
          </p:cNvSpPr>
          <p:nvPr>
            <p:ph sz="half" idx="1"/>
          </p:nvPr>
        </p:nvSpPr>
        <p:spPr>
          <a:xfrm>
            <a:off x="1071563" y="1600200"/>
            <a:ext cx="7858125" cy="1257300"/>
          </a:xfrm>
        </p:spPr>
        <p:txBody>
          <a:bodyPr/>
          <a:lstStyle/>
          <a:p>
            <a:pPr eaLnBrk="1" hangingPunct="1"/>
            <a:r>
              <a:rPr lang="ru-RU" sz="2400" i="1" smtClean="0">
                <a:solidFill>
                  <a:srgbClr val="FFC000"/>
                </a:solidFill>
              </a:rPr>
              <a:t>Художник, написавший  портрет ростовщика:</a:t>
            </a:r>
          </a:p>
        </p:txBody>
      </p:sp>
      <p:sp>
        <p:nvSpPr>
          <p:cNvPr id="13316" name="TextBox 8"/>
          <p:cNvSpPr txBox="1">
            <a:spLocks noChangeArrowheads="1"/>
          </p:cNvSpPr>
          <p:nvPr/>
        </p:nvSpPr>
        <p:spPr bwMode="auto">
          <a:xfrm>
            <a:off x="1500188" y="2500313"/>
            <a:ext cx="307181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>
                <a:solidFill>
                  <a:schemeClr val="bg1"/>
                </a:solidFill>
              </a:rPr>
              <a:t>А). получил признание;</a:t>
            </a:r>
          </a:p>
        </p:txBody>
      </p:sp>
      <p:sp>
        <p:nvSpPr>
          <p:cNvPr id="13317" name="TextBox 9"/>
          <p:cNvSpPr txBox="1">
            <a:spLocks noChangeArrowheads="1"/>
          </p:cNvSpPr>
          <p:nvPr/>
        </p:nvSpPr>
        <p:spPr bwMode="auto">
          <a:xfrm>
            <a:off x="1500188" y="3143250"/>
            <a:ext cx="314325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>
                <a:solidFill>
                  <a:schemeClr val="bg1"/>
                </a:solidFill>
              </a:rPr>
              <a:t>Б). раскаялся в содеянном, стал монахом;</a:t>
            </a:r>
          </a:p>
        </p:txBody>
      </p:sp>
      <p:sp>
        <p:nvSpPr>
          <p:cNvPr id="13318" name="TextBox 10"/>
          <p:cNvSpPr txBox="1">
            <a:spLocks noChangeArrowheads="1"/>
          </p:cNvSpPr>
          <p:nvPr/>
        </p:nvSpPr>
        <p:spPr bwMode="auto">
          <a:xfrm>
            <a:off x="1571625" y="4357688"/>
            <a:ext cx="26431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>
                <a:solidFill>
                  <a:schemeClr val="bg1"/>
                </a:solidFill>
              </a:rPr>
              <a:t>В). став богатым, утратил талант.</a:t>
            </a:r>
          </a:p>
        </p:txBody>
      </p:sp>
      <p:pic>
        <p:nvPicPr>
          <p:cNvPr id="2" name="Picture 2" descr="C:\Documents and Settings\Наташа\Рабочий стол\Гоголь Портрет\_dsc1930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4572000" y="2428875"/>
            <a:ext cx="4060825" cy="3451225"/>
          </a:xfr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" dur="10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6" grpId="0"/>
      <p:bldP spid="13317" grpId="0"/>
      <p:bldP spid="13318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672</TotalTime>
  <Words>387</Words>
  <Application>Microsoft Office PowerPoint</Application>
  <PresentationFormat>Экран (4:3)</PresentationFormat>
  <Paragraphs>66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6" baseType="lpstr">
      <vt:lpstr>Arial</vt:lpstr>
      <vt:lpstr>Calibri</vt:lpstr>
      <vt:lpstr>Тема Office</vt:lpstr>
      <vt:lpstr>Слайд 1</vt:lpstr>
      <vt:lpstr>Вопрос №1</vt:lpstr>
      <vt:lpstr>Вопрос №2</vt:lpstr>
      <vt:lpstr>Вопрос №3</vt:lpstr>
      <vt:lpstr>Вопрос №4</vt:lpstr>
      <vt:lpstr>Вопрос №5</vt:lpstr>
      <vt:lpstr>Вопрос №6</vt:lpstr>
      <vt:lpstr>Вопрос №7</vt:lpstr>
      <vt:lpstr>Вопрос №8</vt:lpstr>
      <vt:lpstr>Вопрос №9</vt:lpstr>
      <vt:lpstr>Вопрос №10</vt:lpstr>
      <vt:lpstr>Проверь себя. (Ответы)</vt:lpstr>
      <vt:lpstr>Слайд 13</vt:lpstr>
    </vt:vector>
  </TitlesOfParts>
  <Company>Морозова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Наташа</dc:creator>
  <cp:lastModifiedBy>revaz</cp:lastModifiedBy>
  <cp:revision>81</cp:revision>
  <dcterms:created xsi:type="dcterms:W3CDTF">2013-01-25T11:00:51Z</dcterms:created>
  <dcterms:modified xsi:type="dcterms:W3CDTF">2013-04-12T18:13:42Z</dcterms:modified>
</cp:coreProperties>
</file>