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7"/>
  </p:handoutMasterIdLst>
  <p:sldIdLst>
    <p:sldId id="288" r:id="rId2"/>
    <p:sldId id="294" r:id="rId3"/>
    <p:sldId id="278" r:id="rId4"/>
    <p:sldId id="291" r:id="rId5"/>
    <p:sldId id="295" r:id="rId6"/>
    <p:sldId id="281" r:id="rId7"/>
    <p:sldId id="283" r:id="rId8"/>
    <p:sldId id="287" r:id="rId9"/>
    <p:sldId id="279" r:id="rId10"/>
    <p:sldId id="289" r:id="rId11"/>
    <p:sldId id="284" r:id="rId12"/>
    <p:sldId id="285" r:id="rId13"/>
    <p:sldId id="286" r:id="rId14"/>
    <p:sldId id="293" r:id="rId15"/>
    <p:sldId id="292" r:id="rId16"/>
    <p:sldId id="282" r:id="rId17"/>
    <p:sldId id="290" r:id="rId18"/>
    <p:sldId id="301" r:id="rId19"/>
    <p:sldId id="298" r:id="rId20"/>
    <p:sldId id="299" r:id="rId21"/>
    <p:sldId id="297" r:id="rId22"/>
    <p:sldId id="296" r:id="rId23"/>
    <p:sldId id="280" r:id="rId24"/>
    <p:sldId id="300" r:id="rId25"/>
    <p:sldId id="260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210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82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image" Target="../media/image28.jpe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image" Target="../media/image32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image" Target="../media/image28.jpe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image" Target="../media/image3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7AE152-8AE0-4B6D-9909-B14939CFDB43}" type="doc">
      <dgm:prSet loTypeId="urn:microsoft.com/office/officeart/2005/8/layout/hProcess7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6476D5B-75C6-4A2F-9F68-525EF329851E}">
      <dgm:prSet phldrT="[Текст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FFF87037-D2E2-42BF-B0E2-2AF93C7D55D4}" type="parTrans" cxnId="{114AD371-1060-4A24-8C9A-1FF9F07FF4AC}">
      <dgm:prSet/>
      <dgm:spPr/>
      <dgm:t>
        <a:bodyPr/>
        <a:lstStyle/>
        <a:p>
          <a:endParaRPr lang="ru-RU"/>
        </a:p>
      </dgm:t>
    </dgm:pt>
    <dgm:pt modelId="{98B7F9E4-6E8C-41BB-94AC-D7DC0553E511}" type="sibTrans" cxnId="{114AD371-1060-4A24-8C9A-1FF9F07FF4AC}">
      <dgm:prSet/>
      <dgm:spPr/>
      <dgm:t>
        <a:bodyPr/>
        <a:lstStyle/>
        <a:p>
          <a:endParaRPr lang="ru-RU"/>
        </a:p>
      </dgm:t>
    </dgm:pt>
    <dgm:pt modelId="{D85D8862-BCE2-4936-AEC5-B66A85F0EF1A}">
      <dgm:prSet phldrT="[Текст]" phldr="1"/>
      <dgm:spPr/>
      <dgm:t>
        <a:bodyPr/>
        <a:lstStyle/>
        <a:p>
          <a:endParaRPr lang="ru-RU" dirty="0"/>
        </a:p>
      </dgm:t>
    </dgm:pt>
    <dgm:pt modelId="{8E49EBC3-C43C-4F9D-9193-B56B9EAEF1FB}" type="parTrans" cxnId="{C6DC688F-9091-4CF5-9EFA-A7D626F7FF4B}">
      <dgm:prSet/>
      <dgm:spPr/>
      <dgm:t>
        <a:bodyPr/>
        <a:lstStyle/>
        <a:p>
          <a:endParaRPr lang="ru-RU"/>
        </a:p>
      </dgm:t>
    </dgm:pt>
    <dgm:pt modelId="{01A9F108-BD6D-4643-AA58-FF32ADD4EDE5}" type="sibTrans" cxnId="{C6DC688F-9091-4CF5-9EFA-A7D626F7FF4B}">
      <dgm:prSet/>
      <dgm:spPr/>
      <dgm:t>
        <a:bodyPr/>
        <a:lstStyle/>
        <a:p>
          <a:endParaRPr lang="ru-RU"/>
        </a:p>
      </dgm:t>
    </dgm:pt>
    <dgm:pt modelId="{159C4B0D-4577-4FA4-B681-DC9CC907B9D3}">
      <dgm:prSet phldrT="[Текст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0ECC8D94-B1FA-4FBC-B053-AA8E3EC16B03}" type="parTrans" cxnId="{631E5999-2957-4042-A933-0D132EDC6B23}">
      <dgm:prSet/>
      <dgm:spPr/>
      <dgm:t>
        <a:bodyPr/>
        <a:lstStyle/>
        <a:p>
          <a:endParaRPr lang="ru-RU"/>
        </a:p>
      </dgm:t>
    </dgm:pt>
    <dgm:pt modelId="{C217AD07-580D-46FE-89AD-DC023FED69D5}" type="sibTrans" cxnId="{631E5999-2957-4042-A933-0D132EDC6B23}">
      <dgm:prSet/>
      <dgm:spPr/>
      <dgm:t>
        <a:bodyPr/>
        <a:lstStyle/>
        <a:p>
          <a:endParaRPr lang="ru-RU"/>
        </a:p>
      </dgm:t>
    </dgm:pt>
    <dgm:pt modelId="{B1BA60E4-57AE-420C-B99F-D40D8385BAA3}">
      <dgm:prSet phldrT="[Текст]" phldr="1"/>
      <dgm:spPr/>
      <dgm:t>
        <a:bodyPr/>
        <a:lstStyle/>
        <a:p>
          <a:endParaRPr lang="ru-RU" dirty="0"/>
        </a:p>
      </dgm:t>
    </dgm:pt>
    <dgm:pt modelId="{60A2A6CE-B3FF-4C52-B31B-5040F6D5D042}" type="parTrans" cxnId="{C7BE3016-53A5-45B1-A0A2-C132C7B3B272}">
      <dgm:prSet/>
      <dgm:spPr/>
      <dgm:t>
        <a:bodyPr/>
        <a:lstStyle/>
        <a:p>
          <a:endParaRPr lang="ru-RU"/>
        </a:p>
      </dgm:t>
    </dgm:pt>
    <dgm:pt modelId="{C37DBDE2-C1CC-44AC-B804-934ABC0A0E13}" type="sibTrans" cxnId="{C7BE3016-53A5-45B1-A0A2-C132C7B3B272}">
      <dgm:prSet/>
      <dgm:spPr/>
      <dgm:t>
        <a:bodyPr/>
        <a:lstStyle/>
        <a:p>
          <a:endParaRPr lang="ru-RU"/>
        </a:p>
      </dgm:t>
    </dgm:pt>
    <dgm:pt modelId="{47FC82E5-0ECE-4845-A075-F9795E60D381}">
      <dgm:prSet phldrT="[Текст]" phldr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91ED55E5-335E-48C7-B4E1-622993AB1405}" type="parTrans" cxnId="{0AE05B2F-D8FA-4D01-8827-616FB77BE587}">
      <dgm:prSet/>
      <dgm:spPr/>
      <dgm:t>
        <a:bodyPr/>
        <a:lstStyle/>
        <a:p>
          <a:endParaRPr lang="ru-RU"/>
        </a:p>
      </dgm:t>
    </dgm:pt>
    <dgm:pt modelId="{D028A6BE-0914-4ECF-834C-F86A7D927F9D}" type="sibTrans" cxnId="{0AE05B2F-D8FA-4D01-8827-616FB77BE587}">
      <dgm:prSet/>
      <dgm:spPr/>
      <dgm:t>
        <a:bodyPr/>
        <a:lstStyle/>
        <a:p>
          <a:endParaRPr lang="ru-RU"/>
        </a:p>
      </dgm:t>
    </dgm:pt>
    <dgm:pt modelId="{C949617F-0898-4C37-BAD7-42499FC0429A}">
      <dgm:prSet phldrT="[Текст]" phldr="1"/>
      <dgm:spPr/>
      <dgm:t>
        <a:bodyPr/>
        <a:lstStyle/>
        <a:p>
          <a:endParaRPr lang="ru-RU" dirty="0"/>
        </a:p>
      </dgm:t>
    </dgm:pt>
    <dgm:pt modelId="{BE5FB3B0-EAD2-4BA7-8EB8-5B0314A62300}" type="parTrans" cxnId="{39DE3A85-7ECA-45D2-86A1-F0954F28E0F5}">
      <dgm:prSet/>
      <dgm:spPr/>
      <dgm:t>
        <a:bodyPr/>
        <a:lstStyle/>
        <a:p>
          <a:endParaRPr lang="ru-RU"/>
        </a:p>
      </dgm:t>
    </dgm:pt>
    <dgm:pt modelId="{7F53DF05-690F-4D2A-A528-953D88E92B1F}" type="sibTrans" cxnId="{39DE3A85-7ECA-45D2-86A1-F0954F28E0F5}">
      <dgm:prSet/>
      <dgm:spPr/>
      <dgm:t>
        <a:bodyPr/>
        <a:lstStyle/>
        <a:p>
          <a:endParaRPr lang="ru-RU"/>
        </a:p>
      </dgm:t>
    </dgm:pt>
    <dgm:pt modelId="{2CC437E6-BB44-4E60-BCD4-EC9483456A42}" type="pres">
      <dgm:prSet presAssocID="{177AE152-8AE0-4B6D-9909-B14939CFDB4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B690578-EA6E-4EC3-BC13-43129C7FDBA5}" type="pres">
      <dgm:prSet presAssocID="{86476D5B-75C6-4A2F-9F68-525EF329851E}" presName="compositeNode" presStyleCnt="0">
        <dgm:presLayoutVars>
          <dgm:bulletEnabled val="1"/>
        </dgm:presLayoutVars>
      </dgm:prSet>
      <dgm:spPr/>
    </dgm:pt>
    <dgm:pt modelId="{5C596FAF-4411-4002-95EA-F67740E93687}" type="pres">
      <dgm:prSet presAssocID="{86476D5B-75C6-4A2F-9F68-525EF329851E}" presName="bgRect" presStyleLbl="node1" presStyleIdx="0" presStyleCnt="3" custScaleX="24653"/>
      <dgm:spPr/>
      <dgm:t>
        <a:bodyPr/>
        <a:lstStyle/>
        <a:p>
          <a:endParaRPr lang="ru-RU"/>
        </a:p>
      </dgm:t>
    </dgm:pt>
    <dgm:pt modelId="{D483BE74-6D12-437A-9430-B2E83A36D40D}" type="pres">
      <dgm:prSet presAssocID="{86476D5B-75C6-4A2F-9F68-525EF329851E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A1411B-8894-4FC6-B021-74CA7D35C5AD}" type="pres">
      <dgm:prSet presAssocID="{86476D5B-75C6-4A2F-9F68-525EF329851E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FB486A-661C-4F8B-B26F-1202B9EFE2F0}" type="pres">
      <dgm:prSet presAssocID="{98B7F9E4-6E8C-41BB-94AC-D7DC0553E511}" presName="hSp" presStyleCnt="0"/>
      <dgm:spPr/>
    </dgm:pt>
    <dgm:pt modelId="{3EE024AD-655A-4685-94ED-F2F776463B35}" type="pres">
      <dgm:prSet presAssocID="{98B7F9E4-6E8C-41BB-94AC-D7DC0553E511}" presName="vProcSp" presStyleCnt="0"/>
      <dgm:spPr/>
    </dgm:pt>
    <dgm:pt modelId="{58ABA30E-12F7-44EB-B35E-2C8E0E9FC232}" type="pres">
      <dgm:prSet presAssocID="{98B7F9E4-6E8C-41BB-94AC-D7DC0553E511}" presName="vSp1" presStyleCnt="0"/>
      <dgm:spPr/>
    </dgm:pt>
    <dgm:pt modelId="{3950C951-2219-4CD8-BF1D-6D1A01254071}" type="pres">
      <dgm:prSet presAssocID="{98B7F9E4-6E8C-41BB-94AC-D7DC0553E511}" presName="simulatedConn" presStyleLbl="solidFgAcc1" presStyleIdx="0" presStyleCnt="2"/>
      <dgm:spPr/>
    </dgm:pt>
    <dgm:pt modelId="{3BA9CC40-D3F5-4833-A4FA-4D5B738CBC54}" type="pres">
      <dgm:prSet presAssocID="{98B7F9E4-6E8C-41BB-94AC-D7DC0553E511}" presName="vSp2" presStyleCnt="0"/>
      <dgm:spPr/>
    </dgm:pt>
    <dgm:pt modelId="{9D2443D4-13BC-49AC-AB33-CB364BFFBC8F}" type="pres">
      <dgm:prSet presAssocID="{98B7F9E4-6E8C-41BB-94AC-D7DC0553E511}" presName="sibTrans" presStyleCnt="0"/>
      <dgm:spPr/>
    </dgm:pt>
    <dgm:pt modelId="{2DF4F374-7A4C-418E-B112-3016CD6CDD94}" type="pres">
      <dgm:prSet presAssocID="{159C4B0D-4577-4FA4-B681-DC9CC907B9D3}" presName="compositeNode" presStyleCnt="0">
        <dgm:presLayoutVars>
          <dgm:bulletEnabled val="1"/>
        </dgm:presLayoutVars>
      </dgm:prSet>
      <dgm:spPr/>
    </dgm:pt>
    <dgm:pt modelId="{F5E0992D-C13B-4DC2-AC25-2FDDA2282241}" type="pres">
      <dgm:prSet presAssocID="{159C4B0D-4577-4FA4-B681-DC9CC907B9D3}" presName="bgRect" presStyleLbl="node1" presStyleIdx="1" presStyleCnt="3" custScaleX="26728"/>
      <dgm:spPr/>
      <dgm:t>
        <a:bodyPr/>
        <a:lstStyle/>
        <a:p>
          <a:endParaRPr lang="ru-RU"/>
        </a:p>
      </dgm:t>
    </dgm:pt>
    <dgm:pt modelId="{C856DD78-EBB8-46CB-90C2-50B9A8AC6E7C}" type="pres">
      <dgm:prSet presAssocID="{159C4B0D-4577-4FA4-B681-DC9CC907B9D3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5A26D5-6598-45BB-9C04-D946FB1E4DAC}" type="pres">
      <dgm:prSet presAssocID="{159C4B0D-4577-4FA4-B681-DC9CC907B9D3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A8FF80-EBB1-4A4A-AF40-EF7F433A1692}" type="pres">
      <dgm:prSet presAssocID="{C217AD07-580D-46FE-89AD-DC023FED69D5}" presName="hSp" presStyleCnt="0"/>
      <dgm:spPr/>
    </dgm:pt>
    <dgm:pt modelId="{85DAECB4-8EF2-49F7-B8A8-4A7D9DF5A8F6}" type="pres">
      <dgm:prSet presAssocID="{C217AD07-580D-46FE-89AD-DC023FED69D5}" presName="vProcSp" presStyleCnt="0"/>
      <dgm:spPr/>
    </dgm:pt>
    <dgm:pt modelId="{D1474B0D-A2A4-4667-92BC-D040804DBB41}" type="pres">
      <dgm:prSet presAssocID="{C217AD07-580D-46FE-89AD-DC023FED69D5}" presName="vSp1" presStyleCnt="0"/>
      <dgm:spPr/>
    </dgm:pt>
    <dgm:pt modelId="{21F1D924-A1ED-49C8-A6A9-F5D20FECCE18}" type="pres">
      <dgm:prSet presAssocID="{C217AD07-580D-46FE-89AD-DC023FED69D5}" presName="simulatedConn" presStyleLbl="solidFgAcc1" presStyleIdx="1" presStyleCnt="2"/>
      <dgm:spPr/>
    </dgm:pt>
    <dgm:pt modelId="{85AB6860-DDF0-4212-BCEA-CFE726197DF9}" type="pres">
      <dgm:prSet presAssocID="{C217AD07-580D-46FE-89AD-DC023FED69D5}" presName="vSp2" presStyleCnt="0"/>
      <dgm:spPr/>
    </dgm:pt>
    <dgm:pt modelId="{F29E9F22-40A0-4EA6-BFE0-244EE3AC0652}" type="pres">
      <dgm:prSet presAssocID="{C217AD07-580D-46FE-89AD-DC023FED69D5}" presName="sibTrans" presStyleCnt="0"/>
      <dgm:spPr/>
    </dgm:pt>
    <dgm:pt modelId="{696D9768-D7EB-4013-98A2-318B8D6BFEE6}" type="pres">
      <dgm:prSet presAssocID="{47FC82E5-0ECE-4845-A075-F9795E60D381}" presName="compositeNode" presStyleCnt="0">
        <dgm:presLayoutVars>
          <dgm:bulletEnabled val="1"/>
        </dgm:presLayoutVars>
      </dgm:prSet>
      <dgm:spPr/>
    </dgm:pt>
    <dgm:pt modelId="{D28E8AAE-DCD6-4432-9FD8-359CE146850B}" type="pres">
      <dgm:prSet presAssocID="{47FC82E5-0ECE-4845-A075-F9795E60D381}" presName="bgRect" presStyleLbl="node1" presStyleIdx="2" presStyleCnt="3" custScaleX="30012"/>
      <dgm:spPr/>
      <dgm:t>
        <a:bodyPr/>
        <a:lstStyle/>
        <a:p>
          <a:endParaRPr lang="ru-RU"/>
        </a:p>
      </dgm:t>
    </dgm:pt>
    <dgm:pt modelId="{74C055CD-5040-49CF-A5EF-F1C058902F8B}" type="pres">
      <dgm:prSet presAssocID="{47FC82E5-0ECE-4845-A075-F9795E60D381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B60791-0BDB-4B2A-BBA7-605A194E61E4}" type="pres">
      <dgm:prSet presAssocID="{47FC82E5-0ECE-4845-A075-F9795E60D381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9DE3A85-7ECA-45D2-86A1-F0954F28E0F5}" srcId="{47FC82E5-0ECE-4845-A075-F9795E60D381}" destId="{C949617F-0898-4C37-BAD7-42499FC0429A}" srcOrd="0" destOrd="0" parTransId="{BE5FB3B0-EAD2-4BA7-8EB8-5B0314A62300}" sibTransId="{7F53DF05-690F-4D2A-A528-953D88E92B1F}"/>
    <dgm:cxn modelId="{631E5999-2957-4042-A933-0D132EDC6B23}" srcId="{177AE152-8AE0-4B6D-9909-B14939CFDB43}" destId="{159C4B0D-4577-4FA4-B681-DC9CC907B9D3}" srcOrd="1" destOrd="0" parTransId="{0ECC8D94-B1FA-4FBC-B053-AA8E3EC16B03}" sibTransId="{C217AD07-580D-46FE-89AD-DC023FED69D5}"/>
    <dgm:cxn modelId="{027D7F19-EDDD-497D-9526-D1BD8218D103}" type="presOf" srcId="{B1BA60E4-57AE-420C-B99F-D40D8385BAA3}" destId="{845A26D5-6598-45BB-9C04-D946FB1E4DAC}" srcOrd="0" destOrd="0" presId="urn:microsoft.com/office/officeart/2005/8/layout/hProcess7"/>
    <dgm:cxn modelId="{C8BC0F7C-7AFE-4C08-BBD8-F1F7D525D670}" type="presOf" srcId="{86476D5B-75C6-4A2F-9F68-525EF329851E}" destId="{5C596FAF-4411-4002-95EA-F67740E93687}" srcOrd="0" destOrd="0" presId="urn:microsoft.com/office/officeart/2005/8/layout/hProcess7"/>
    <dgm:cxn modelId="{C7BE3016-53A5-45B1-A0A2-C132C7B3B272}" srcId="{159C4B0D-4577-4FA4-B681-DC9CC907B9D3}" destId="{B1BA60E4-57AE-420C-B99F-D40D8385BAA3}" srcOrd="0" destOrd="0" parTransId="{60A2A6CE-B3FF-4C52-B31B-5040F6D5D042}" sibTransId="{C37DBDE2-C1CC-44AC-B804-934ABC0A0E13}"/>
    <dgm:cxn modelId="{FB59799C-DC5D-4B27-A001-FF042BCB2D3B}" type="presOf" srcId="{177AE152-8AE0-4B6D-9909-B14939CFDB43}" destId="{2CC437E6-BB44-4E60-BCD4-EC9483456A42}" srcOrd="0" destOrd="0" presId="urn:microsoft.com/office/officeart/2005/8/layout/hProcess7"/>
    <dgm:cxn modelId="{114AD371-1060-4A24-8C9A-1FF9F07FF4AC}" srcId="{177AE152-8AE0-4B6D-9909-B14939CFDB43}" destId="{86476D5B-75C6-4A2F-9F68-525EF329851E}" srcOrd="0" destOrd="0" parTransId="{FFF87037-D2E2-42BF-B0E2-2AF93C7D55D4}" sibTransId="{98B7F9E4-6E8C-41BB-94AC-D7DC0553E511}"/>
    <dgm:cxn modelId="{3EC79EDD-6F27-4C82-9297-1334B98D0935}" type="presOf" srcId="{C949617F-0898-4C37-BAD7-42499FC0429A}" destId="{F8B60791-0BDB-4B2A-BBA7-605A194E61E4}" srcOrd="0" destOrd="0" presId="urn:microsoft.com/office/officeart/2005/8/layout/hProcess7"/>
    <dgm:cxn modelId="{EFDF42AE-93DE-47AC-8534-E10D18198921}" type="presOf" srcId="{86476D5B-75C6-4A2F-9F68-525EF329851E}" destId="{D483BE74-6D12-437A-9430-B2E83A36D40D}" srcOrd="1" destOrd="0" presId="urn:microsoft.com/office/officeart/2005/8/layout/hProcess7"/>
    <dgm:cxn modelId="{0AE05B2F-D8FA-4D01-8827-616FB77BE587}" srcId="{177AE152-8AE0-4B6D-9909-B14939CFDB43}" destId="{47FC82E5-0ECE-4845-A075-F9795E60D381}" srcOrd="2" destOrd="0" parTransId="{91ED55E5-335E-48C7-B4E1-622993AB1405}" sibTransId="{D028A6BE-0914-4ECF-834C-F86A7D927F9D}"/>
    <dgm:cxn modelId="{1F3F5A76-6520-4E63-A33F-07924D7F306D}" type="presOf" srcId="{D85D8862-BCE2-4936-AEC5-B66A85F0EF1A}" destId="{BAA1411B-8894-4FC6-B021-74CA7D35C5AD}" srcOrd="0" destOrd="0" presId="urn:microsoft.com/office/officeart/2005/8/layout/hProcess7"/>
    <dgm:cxn modelId="{C6DC688F-9091-4CF5-9EFA-A7D626F7FF4B}" srcId="{86476D5B-75C6-4A2F-9F68-525EF329851E}" destId="{D85D8862-BCE2-4936-AEC5-B66A85F0EF1A}" srcOrd="0" destOrd="0" parTransId="{8E49EBC3-C43C-4F9D-9193-B56B9EAEF1FB}" sibTransId="{01A9F108-BD6D-4643-AA58-FF32ADD4EDE5}"/>
    <dgm:cxn modelId="{BB2D5468-1796-478E-AEE9-1CCDBDD61292}" type="presOf" srcId="{47FC82E5-0ECE-4845-A075-F9795E60D381}" destId="{74C055CD-5040-49CF-A5EF-F1C058902F8B}" srcOrd="1" destOrd="0" presId="urn:microsoft.com/office/officeart/2005/8/layout/hProcess7"/>
    <dgm:cxn modelId="{4D719171-2C5F-42FA-8BD4-AF21D2698FD1}" type="presOf" srcId="{47FC82E5-0ECE-4845-A075-F9795E60D381}" destId="{D28E8AAE-DCD6-4432-9FD8-359CE146850B}" srcOrd="0" destOrd="0" presId="urn:microsoft.com/office/officeart/2005/8/layout/hProcess7"/>
    <dgm:cxn modelId="{72EFFF5F-9B5A-4510-89D1-256C7DA65FFC}" type="presOf" srcId="{159C4B0D-4577-4FA4-B681-DC9CC907B9D3}" destId="{C856DD78-EBB8-46CB-90C2-50B9A8AC6E7C}" srcOrd="1" destOrd="0" presId="urn:microsoft.com/office/officeart/2005/8/layout/hProcess7"/>
    <dgm:cxn modelId="{84A0A6EA-3D84-4597-83E1-3C9F9B5EDF08}" type="presOf" srcId="{159C4B0D-4577-4FA4-B681-DC9CC907B9D3}" destId="{F5E0992D-C13B-4DC2-AC25-2FDDA2282241}" srcOrd="0" destOrd="0" presId="urn:microsoft.com/office/officeart/2005/8/layout/hProcess7"/>
    <dgm:cxn modelId="{AFA51904-4615-499F-A3C4-DC876126B31C}" type="presParOf" srcId="{2CC437E6-BB44-4E60-BCD4-EC9483456A42}" destId="{4B690578-EA6E-4EC3-BC13-43129C7FDBA5}" srcOrd="0" destOrd="0" presId="urn:microsoft.com/office/officeart/2005/8/layout/hProcess7"/>
    <dgm:cxn modelId="{22863FA7-066B-454D-BF8F-6939356FD1C5}" type="presParOf" srcId="{4B690578-EA6E-4EC3-BC13-43129C7FDBA5}" destId="{5C596FAF-4411-4002-95EA-F67740E93687}" srcOrd="0" destOrd="0" presId="urn:microsoft.com/office/officeart/2005/8/layout/hProcess7"/>
    <dgm:cxn modelId="{58CD4284-6BFF-40DB-8C66-4226A11DD93D}" type="presParOf" srcId="{4B690578-EA6E-4EC3-BC13-43129C7FDBA5}" destId="{D483BE74-6D12-437A-9430-B2E83A36D40D}" srcOrd="1" destOrd="0" presId="urn:microsoft.com/office/officeart/2005/8/layout/hProcess7"/>
    <dgm:cxn modelId="{5E058F1E-88DD-4A5C-84D7-F9AD564CA763}" type="presParOf" srcId="{4B690578-EA6E-4EC3-BC13-43129C7FDBA5}" destId="{BAA1411B-8894-4FC6-B021-74CA7D35C5AD}" srcOrd="2" destOrd="0" presId="urn:microsoft.com/office/officeart/2005/8/layout/hProcess7"/>
    <dgm:cxn modelId="{69ACEF00-7A4F-4279-91C3-3104B3689FAF}" type="presParOf" srcId="{2CC437E6-BB44-4E60-BCD4-EC9483456A42}" destId="{7AFB486A-661C-4F8B-B26F-1202B9EFE2F0}" srcOrd="1" destOrd="0" presId="urn:microsoft.com/office/officeart/2005/8/layout/hProcess7"/>
    <dgm:cxn modelId="{2EEB35FE-DDBF-4B36-858C-4106F699FA17}" type="presParOf" srcId="{2CC437E6-BB44-4E60-BCD4-EC9483456A42}" destId="{3EE024AD-655A-4685-94ED-F2F776463B35}" srcOrd="2" destOrd="0" presId="urn:microsoft.com/office/officeart/2005/8/layout/hProcess7"/>
    <dgm:cxn modelId="{DD98933D-8ECC-43B9-B3A4-05D696172D3D}" type="presParOf" srcId="{3EE024AD-655A-4685-94ED-F2F776463B35}" destId="{58ABA30E-12F7-44EB-B35E-2C8E0E9FC232}" srcOrd="0" destOrd="0" presId="urn:microsoft.com/office/officeart/2005/8/layout/hProcess7"/>
    <dgm:cxn modelId="{8E771A8F-24C1-477D-9711-A9D9B72B004A}" type="presParOf" srcId="{3EE024AD-655A-4685-94ED-F2F776463B35}" destId="{3950C951-2219-4CD8-BF1D-6D1A01254071}" srcOrd="1" destOrd="0" presId="urn:microsoft.com/office/officeart/2005/8/layout/hProcess7"/>
    <dgm:cxn modelId="{C056097E-05C1-406F-A767-C56E733BFE3F}" type="presParOf" srcId="{3EE024AD-655A-4685-94ED-F2F776463B35}" destId="{3BA9CC40-D3F5-4833-A4FA-4D5B738CBC54}" srcOrd="2" destOrd="0" presId="urn:microsoft.com/office/officeart/2005/8/layout/hProcess7"/>
    <dgm:cxn modelId="{FCFFDC49-5131-4DD7-886C-94ABE050270F}" type="presParOf" srcId="{2CC437E6-BB44-4E60-BCD4-EC9483456A42}" destId="{9D2443D4-13BC-49AC-AB33-CB364BFFBC8F}" srcOrd="3" destOrd="0" presId="urn:microsoft.com/office/officeart/2005/8/layout/hProcess7"/>
    <dgm:cxn modelId="{51CB9A2F-6EBC-40E9-A7E9-B2AEDF7B52A2}" type="presParOf" srcId="{2CC437E6-BB44-4E60-BCD4-EC9483456A42}" destId="{2DF4F374-7A4C-418E-B112-3016CD6CDD94}" srcOrd="4" destOrd="0" presId="urn:microsoft.com/office/officeart/2005/8/layout/hProcess7"/>
    <dgm:cxn modelId="{8548314B-33C0-4526-BBFA-8143DC44430C}" type="presParOf" srcId="{2DF4F374-7A4C-418E-B112-3016CD6CDD94}" destId="{F5E0992D-C13B-4DC2-AC25-2FDDA2282241}" srcOrd="0" destOrd="0" presId="urn:microsoft.com/office/officeart/2005/8/layout/hProcess7"/>
    <dgm:cxn modelId="{6EAFE1F7-1B7A-4FEB-A43E-7F024E413B97}" type="presParOf" srcId="{2DF4F374-7A4C-418E-B112-3016CD6CDD94}" destId="{C856DD78-EBB8-46CB-90C2-50B9A8AC6E7C}" srcOrd="1" destOrd="0" presId="urn:microsoft.com/office/officeart/2005/8/layout/hProcess7"/>
    <dgm:cxn modelId="{60AAE903-18D4-45F9-8462-75E72827D30C}" type="presParOf" srcId="{2DF4F374-7A4C-418E-B112-3016CD6CDD94}" destId="{845A26D5-6598-45BB-9C04-D946FB1E4DAC}" srcOrd="2" destOrd="0" presId="urn:microsoft.com/office/officeart/2005/8/layout/hProcess7"/>
    <dgm:cxn modelId="{A68AC674-7297-4CEC-87F9-BDB0AD3E15EB}" type="presParOf" srcId="{2CC437E6-BB44-4E60-BCD4-EC9483456A42}" destId="{37A8FF80-EBB1-4A4A-AF40-EF7F433A1692}" srcOrd="5" destOrd="0" presId="urn:microsoft.com/office/officeart/2005/8/layout/hProcess7"/>
    <dgm:cxn modelId="{7A3C15CB-18D5-4113-9736-A36F4E7969AA}" type="presParOf" srcId="{2CC437E6-BB44-4E60-BCD4-EC9483456A42}" destId="{85DAECB4-8EF2-49F7-B8A8-4A7D9DF5A8F6}" srcOrd="6" destOrd="0" presId="urn:microsoft.com/office/officeart/2005/8/layout/hProcess7"/>
    <dgm:cxn modelId="{C2BD6A81-EA26-4AC2-8058-8EF06C8EB8DD}" type="presParOf" srcId="{85DAECB4-8EF2-49F7-B8A8-4A7D9DF5A8F6}" destId="{D1474B0D-A2A4-4667-92BC-D040804DBB41}" srcOrd="0" destOrd="0" presId="urn:microsoft.com/office/officeart/2005/8/layout/hProcess7"/>
    <dgm:cxn modelId="{701E7809-5F3F-4695-871D-F3B660BFF467}" type="presParOf" srcId="{85DAECB4-8EF2-49F7-B8A8-4A7D9DF5A8F6}" destId="{21F1D924-A1ED-49C8-A6A9-F5D20FECCE18}" srcOrd="1" destOrd="0" presId="urn:microsoft.com/office/officeart/2005/8/layout/hProcess7"/>
    <dgm:cxn modelId="{C53D5E8E-AA29-40ED-AA7F-975DFB57B121}" type="presParOf" srcId="{85DAECB4-8EF2-49F7-B8A8-4A7D9DF5A8F6}" destId="{85AB6860-DDF0-4212-BCEA-CFE726197DF9}" srcOrd="2" destOrd="0" presId="urn:microsoft.com/office/officeart/2005/8/layout/hProcess7"/>
    <dgm:cxn modelId="{CF6B8414-EDC3-43A1-9F86-55E9E8A1F799}" type="presParOf" srcId="{2CC437E6-BB44-4E60-BCD4-EC9483456A42}" destId="{F29E9F22-40A0-4EA6-BFE0-244EE3AC0652}" srcOrd="7" destOrd="0" presId="urn:microsoft.com/office/officeart/2005/8/layout/hProcess7"/>
    <dgm:cxn modelId="{E10DCFE7-4FBD-452E-AFDC-BDA434CE798F}" type="presParOf" srcId="{2CC437E6-BB44-4E60-BCD4-EC9483456A42}" destId="{696D9768-D7EB-4013-98A2-318B8D6BFEE6}" srcOrd="8" destOrd="0" presId="urn:microsoft.com/office/officeart/2005/8/layout/hProcess7"/>
    <dgm:cxn modelId="{221E96B4-60B1-4664-8FC5-A37ABAA218BB}" type="presParOf" srcId="{696D9768-D7EB-4013-98A2-318B8D6BFEE6}" destId="{D28E8AAE-DCD6-4432-9FD8-359CE146850B}" srcOrd="0" destOrd="0" presId="urn:microsoft.com/office/officeart/2005/8/layout/hProcess7"/>
    <dgm:cxn modelId="{1F5359F2-7537-4F18-8D18-E2D6B6202248}" type="presParOf" srcId="{696D9768-D7EB-4013-98A2-318B8D6BFEE6}" destId="{74C055CD-5040-49CF-A5EF-F1C058902F8B}" srcOrd="1" destOrd="0" presId="urn:microsoft.com/office/officeart/2005/8/layout/hProcess7"/>
    <dgm:cxn modelId="{FCA332F9-EFD9-433A-8932-A4C6BD788274}" type="presParOf" srcId="{696D9768-D7EB-4013-98A2-318B8D6BFEE6}" destId="{F8B60791-0BDB-4B2A-BBA7-605A194E61E4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FDE3473-4FB5-4A06-96A2-B6F472187C77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F4B46F06-262B-4222-84A0-9FB1BC15D2C3}">
      <dgm:prSet phldrT="[Текст]"/>
      <dgm:spPr/>
      <dgm:t>
        <a:bodyPr/>
        <a:lstStyle/>
        <a:p>
          <a:r>
            <a:rPr lang="ru-RU" dirty="0" smtClean="0"/>
            <a:t>«Талант… чище всех должен быть душою» (Н.В.Гоголь)</a:t>
          </a:r>
          <a:endParaRPr lang="ru-RU" dirty="0"/>
        </a:p>
      </dgm:t>
    </dgm:pt>
    <dgm:pt modelId="{C963B535-6134-422F-B059-5BF64F2699F3}" type="parTrans" cxnId="{48595130-4226-4E81-8C52-C3B4F10E7A0D}">
      <dgm:prSet/>
      <dgm:spPr/>
      <dgm:t>
        <a:bodyPr/>
        <a:lstStyle/>
        <a:p>
          <a:endParaRPr lang="ru-RU"/>
        </a:p>
      </dgm:t>
    </dgm:pt>
    <dgm:pt modelId="{097C41FA-1D6B-4B5B-AA22-39997020E5DE}" type="sibTrans" cxnId="{48595130-4226-4E81-8C52-C3B4F10E7A0D}">
      <dgm:prSet/>
      <dgm:spPr/>
      <dgm:t>
        <a:bodyPr/>
        <a:lstStyle/>
        <a:p>
          <a:endParaRPr lang="ru-RU"/>
        </a:p>
      </dgm:t>
    </dgm:pt>
    <dgm:pt modelId="{653841FF-47C3-43A3-A2C4-9B838F8D266B}">
      <dgm:prSet phldrT="[Текст]"/>
      <dgm:spPr/>
      <dgm:t>
        <a:bodyPr/>
        <a:lstStyle/>
        <a:p>
          <a:r>
            <a:rPr lang="ru-RU" dirty="0" smtClean="0"/>
            <a:t>«Гений и злодейство – две вещи несовместимые» (А.С.Пушкин)</a:t>
          </a:r>
          <a:endParaRPr lang="ru-RU" dirty="0"/>
        </a:p>
      </dgm:t>
    </dgm:pt>
    <dgm:pt modelId="{F1D5A394-BCE9-4DE6-B89E-FEA27DED09FD}" type="parTrans" cxnId="{4508903B-085E-483B-A1B6-FB9049E131BA}">
      <dgm:prSet/>
      <dgm:spPr/>
      <dgm:t>
        <a:bodyPr/>
        <a:lstStyle/>
        <a:p>
          <a:endParaRPr lang="ru-RU"/>
        </a:p>
      </dgm:t>
    </dgm:pt>
    <dgm:pt modelId="{E4CBE8CC-23FF-4EA8-B329-28DA4FE71607}" type="sibTrans" cxnId="{4508903B-085E-483B-A1B6-FB9049E131BA}">
      <dgm:prSet/>
      <dgm:spPr/>
      <dgm:t>
        <a:bodyPr/>
        <a:lstStyle/>
        <a:p>
          <a:endParaRPr lang="ru-RU"/>
        </a:p>
      </dgm:t>
    </dgm:pt>
    <dgm:pt modelId="{E8D71699-AB07-4029-9E2A-F6CCE2E230CF}" type="pres">
      <dgm:prSet presAssocID="{6FDE3473-4FB5-4A06-96A2-B6F472187C77}" presName="linearFlow" presStyleCnt="0">
        <dgm:presLayoutVars>
          <dgm:dir/>
          <dgm:resizeHandles val="exact"/>
        </dgm:presLayoutVars>
      </dgm:prSet>
      <dgm:spPr/>
    </dgm:pt>
    <dgm:pt modelId="{B2B586F0-3F7E-457C-B48D-E7C1F7D704BF}" type="pres">
      <dgm:prSet presAssocID="{F4B46F06-262B-4222-84A0-9FB1BC15D2C3}" presName="composite" presStyleCnt="0"/>
      <dgm:spPr/>
    </dgm:pt>
    <dgm:pt modelId="{09BA487F-0194-484B-908F-71AD61FF0618}" type="pres">
      <dgm:prSet presAssocID="{F4B46F06-262B-4222-84A0-9FB1BC15D2C3}" presName="imgShp" presStyleLbl="fgImgPlace1" presStyleIdx="0" presStyleCnt="2" custScaleX="109556" custScaleY="14006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8FE0633-2417-44A7-80F2-889B7A78FC6E}" type="pres">
      <dgm:prSet presAssocID="{F4B46F06-262B-4222-84A0-9FB1BC15D2C3}" presName="tx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ED46FB-C003-4B67-80C2-3352C8FCEFA3}" type="pres">
      <dgm:prSet presAssocID="{097C41FA-1D6B-4B5B-AA22-39997020E5DE}" presName="spacing" presStyleCnt="0"/>
      <dgm:spPr/>
    </dgm:pt>
    <dgm:pt modelId="{74FCFA71-2D92-4AB5-BA67-D92BFD51F491}" type="pres">
      <dgm:prSet presAssocID="{653841FF-47C3-43A3-A2C4-9B838F8D266B}" presName="composite" presStyleCnt="0"/>
      <dgm:spPr/>
    </dgm:pt>
    <dgm:pt modelId="{1570EC3F-A350-4793-AB3B-CBCA2809043B}" type="pres">
      <dgm:prSet presAssocID="{653841FF-47C3-43A3-A2C4-9B838F8D266B}" presName="imgShp" presStyleLbl="fgImgPlace1" presStyleIdx="1" presStyleCnt="2" custScaleY="13729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30FB9989-E046-4E69-9475-80240F4DE248}" type="pres">
      <dgm:prSet presAssocID="{653841FF-47C3-43A3-A2C4-9B838F8D266B}" presName="tx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8595130-4226-4E81-8C52-C3B4F10E7A0D}" srcId="{6FDE3473-4FB5-4A06-96A2-B6F472187C77}" destId="{F4B46F06-262B-4222-84A0-9FB1BC15D2C3}" srcOrd="0" destOrd="0" parTransId="{C963B535-6134-422F-B059-5BF64F2699F3}" sibTransId="{097C41FA-1D6B-4B5B-AA22-39997020E5DE}"/>
    <dgm:cxn modelId="{77AD7002-748E-4347-8E1D-21FBD58F12C9}" type="presOf" srcId="{F4B46F06-262B-4222-84A0-9FB1BC15D2C3}" destId="{D8FE0633-2417-44A7-80F2-889B7A78FC6E}" srcOrd="0" destOrd="0" presId="urn:microsoft.com/office/officeart/2005/8/layout/vList3"/>
    <dgm:cxn modelId="{FBA52EE7-068B-47E4-8860-AF5FF4648515}" type="presOf" srcId="{653841FF-47C3-43A3-A2C4-9B838F8D266B}" destId="{30FB9989-E046-4E69-9475-80240F4DE248}" srcOrd="0" destOrd="0" presId="urn:microsoft.com/office/officeart/2005/8/layout/vList3"/>
    <dgm:cxn modelId="{4508903B-085E-483B-A1B6-FB9049E131BA}" srcId="{6FDE3473-4FB5-4A06-96A2-B6F472187C77}" destId="{653841FF-47C3-43A3-A2C4-9B838F8D266B}" srcOrd="1" destOrd="0" parTransId="{F1D5A394-BCE9-4DE6-B89E-FEA27DED09FD}" sibTransId="{E4CBE8CC-23FF-4EA8-B329-28DA4FE71607}"/>
    <dgm:cxn modelId="{976874C6-58CB-40BE-9EFB-6230D214796A}" type="presOf" srcId="{6FDE3473-4FB5-4A06-96A2-B6F472187C77}" destId="{E8D71699-AB07-4029-9E2A-F6CCE2E230CF}" srcOrd="0" destOrd="0" presId="urn:microsoft.com/office/officeart/2005/8/layout/vList3"/>
    <dgm:cxn modelId="{D2EA741B-B500-4495-B3B5-4D205D0AE259}" type="presParOf" srcId="{E8D71699-AB07-4029-9E2A-F6CCE2E230CF}" destId="{B2B586F0-3F7E-457C-B48D-E7C1F7D704BF}" srcOrd="0" destOrd="0" presId="urn:microsoft.com/office/officeart/2005/8/layout/vList3"/>
    <dgm:cxn modelId="{7FEB7EC4-8694-4E2C-A0E5-292757FF66C3}" type="presParOf" srcId="{B2B586F0-3F7E-457C-B48D-E7C1F7D704BF}" destId="{09BA487F-0194-484B-908F-71AD61FF0618}" srcOrd="0" destOrd="0" presId="urn:microsoft.com/office/officeart/2005/8/layout/vList3"/>
    <dgm:cxn modelId="{A64EC40F-4844-482D-8ABD-4A83B48BFEBC}" type="presParOf" srcId="{B2B586F0-3F7E-457C-B48D-E7C1F7D704BF}" destId="{D8FE0633-2417-44A7-80F2-889B7A78FC6E}" srcOrd="1" destOrd="0" presId="urn:microsoft.com/office/officeart/2005/8/layout/vList3"/>
    <dgm:cxn modelId="{F3997262-CFAD-4D52-BDD4-EC080115A09B}" type="presParOf" srcId="{E8D71699-AB07-4029-9E2A-F6CCE2E230CF}" destId="{34ED46FB-C003-4B67-80C2-3352C8FCEFA3}" srcOrd="1" destOrd="0" presId="urn:microsoft.com/office/officeart/2005/8/layout/vList3"/>
    <dgm:cxn modelId="{25D3BB00-A4BC-4BA6-94D7-253CC7418649}" type="presParOf" srcId="{E8D71699-AB07-4029-9E2A-F6CCE2E230CF}" destId="{74FCFA71-2D92-4AB5-BA67-D92BFD51F491}" srcOrd="2" destOrd="0" presId="urn:microsoft.com/office/officeart/2005/8/layout/vList3"/>
    <dgm:cxn modelId="{03EE2182-F0C9-45FF-8234-B7B26BA2EC0C}" type="presParOf" srcId="{74FCFA71-2D92-4AB5-BA67-D92BFD51F491}" destId="{1570EC3F-A350-4793-AB3B-CBCA2809043B}" srcOrd="0" destOrd="0" presId="urn:microsoft.com/office/officeart/2005/8/layout/vList3"/>
    <dgm:cxn modelId="{345A57ED-9F89-48D7-8777-74518D90C05B}" type="presParOf" srcId="{74FCFA71-2D92-4AB5-BA67-D92BFD51F491}" destId="{30FB9989-E046-4E69-9475-80240F4DE24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C596FAF-4411-4002-95EA-F67740E93687}">
      <dsp:nvSpPr>
        <dsp:cNvPr id="0" name=""/>
        <dsp:cNvSpPr/>
      </dsp:nvSpPr>
      <dsp:spPr>
        <a:xfrm>
          <a:off x="7793" y="0"/>
          <a:ext cx="1637879" cy="2103438"/>
        </a:xfrm>
        <a:prstGeom prst="roundRect">
          <a:avLst>
            <a:gd name="adj" fmla="val 5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80010" bIns="0" numCol="1" spcCol="1270" anchor="t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 rot="16200000">
        <a:off x="-690828" y="698621"/>
        <a:ext cx="1724819" cy="327575"/>
      </dsp:txXfrm>
    </dsp:sp>
    <dsp:sp modelId="{BAA1411B-8894-4FC6-B021-74CA7D35C5AD}">
      <dsp:nvSpPr>
        <dsp:cNvPr id="0" name=""/>
        <dsp:cNvSpPr/>
      </dsp:nvSpPr>
      <dsp:spPr>
        <a:xfrm>
          <a:off x="698293" y="0"/>
          <a:ext cx="1220220" cy="2103438"/>
        </a:xfrm>
        <a:prstGeom prst="rect">
          <a:avLst/>
        </a:prstGeom>
        <a:noFill/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116586" rIns="0" bIns="0" numCol="1" spcCol="1270" anchor="t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400" kern="1200" dirty="0"/>
        </a:p>
      </dsp:txBody>
      <dsp:txXfrm>
        <a:off x="698293" y="0"/>
        <a:ext cx="1220220" cy="2103438"/>
      </dsp:txXfrm>
    </dsp:sp>
    <dsp:sp modelId="{F5E0992D-C13B-4DC2-AC25-2FDDA2282241}">
      <dsp:nvSpPr>
        <dsp:cNvPr id="0" name=""/>
        <dsp:cNvSpPr/>
      </dsp:nvSpPr>
      <dsp:spPr>
        <a:xfrm>
          <a:off x="2151044" y="0"/>
          <a:ext cx="1775737" cy="2103438"/>
        </a:xfrm>
        <a:prstGeom prst="roundRect">
          <a:avLst>
            <a:gd name="adj" fmla="val 5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88900" bIns="0" numCol="1" spcCol="1270" anchor="t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 rot="16200000">
        <a:off x="1466208" y="684835"/>
        <a:ext cx="1724819" cy="355147"/>
      </dsp:txXfrm>
    </dsp:sp>
    <dsp:sp modelId="{3950C951-2219-4CD8-BF1D-6D1A01254071}">
      <dsp:nvSpPr>
        <dsp:cNvPr id="0" name=""/>
        <dsp:cNvSpPr/>
      </dsp:nvSpPr>
      <dsp:spPr>
        <a:xfrm rot="5400000">
          <a:off x="2029767" y="1304173"/>
          <a:ext cx="308992" cy="996560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5A26D5-6598-45BB-9C04-D946FB1E4DAC}">
      <dsp:nvSpPr>
        <dsp:cNvPr id="0" name=""/>
        <dsp:cNvSpPr/>
      </dsp:nvSpPr>
      <dsp:spPr>
        <a:xfrm>
          <a:off x="2859122" y="0"/>
          <a:ext cx="1322924" cy="2103438"/>
        </a:xfrm>
        <a:prstGeom prst="rect">
          <a:avLst/>
        </a:prstGeom>
        <a:noFill/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126873" rIns="0" bIns="0" numCol="1" spcCol="1270" anchor="t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700" kern="1200" dirty="0"/>
        </a:p>
      </dsp:txBody>
      <dsp:txXfrm>
        <a:off x="2859122" y="0"/>
        <a:ext cx="1322924" cy="2103438"/>
      </dsp:txXfrm>
    </dsp:sp>
    <dsp:sp modelId="{D28E8AAE-DCD6-4432-9FD8-359CE146850B}">
      <dsp:nvSpPr>
        <dsp:cNvPr id="0" name=""/>
        <dsp:cNvSpPr/>
      </dsp:nvSpPr>
      <dsp:spPr>
        <a:xfrm>
          <a:off x="4414576" y="0"/>
          <a:ext cx="1993917" cy="2103438"/>
        </a:xfrm>
        <a:prstGeom prst="roundRect">
          <a:avLst>
            <a:gd name="adj" fmla="val 5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75438" rIns="97790" bIns="0" numCol="1" spcCol="1270" anchor="t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 rot="16200000">
        <a:off x="3751559" y="663017"/>
        <a:ext cx="1724819" cy="398783"/>
      </dsp:txXfrm>
    </dsp:sp>
    <dsp:sp modelId="{21F1D924-A1ED-49C8-A6A9-F5D20FECCE18}">
      <dsp:nvSpPr>
        <dsp:cNvPr id="0" name=""/>
        <dsp:cNvSpPr/>
      </dsp:nvSpPr>
      <dsp:spPr>
        <a:xfrm rot="5400000">
          <a:off x="4293299" y="1304173"/>
          <a:ext cx="308992" cy="996560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B60791-0BDB-4B2A-BBA7-605A194E61E4}">
      <dsp:nvSpPr>
        <dsp:cNvPr id="0" name=""/>
        <dsp:cNvSpPr/>
      </dsp:nvSpPr>
      <dsp:spPr>
        <a:xfrm>
          <a:off x="5150472" y="0"/>
          <a:ext cx="1485468" cy="2103438"/>
        </a:xfrm>
        <a:prstGeom prst="rect">
          <a:avLst/>
        </a:prstGeom>
        <a:noFill/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144018" rIns="0" bIns="0" numCol="1" spcCol="1270" anchor="t" anchorCtr="0">
          <a:noAutofit/>
        </a:bodyPr>
        <a:lstStyle/>
        <a:p>
          <a:pPr lvl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200" kern="1200" dirty="0"/>
        </a:p>
      </dsp:txBody>
      <dsp:txXfrm>
        <a:off x="5150472" y="0"/>
        <a:ext cx="1485468" cy="210343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8FE0633-2417-44A7-80F2-889B7A78FC6E}">
      <dsp:nvSpPr>
        <dsp:cNvPr id="0" name=""/>
        <dsp:cNvSpPr/>
      </dsp:nvSpPr>
      <dsp:spPr>
        <a:xfrm rot="10800000">
          <a:off x="1754160" y="275172"/>
          <a:ext cx="5472684" cy="137172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4894" tIns="102870" rIns="192024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«Талант… чище всех должен быть душою» (Н.В.Гоголь)</a:t>
          </a:r>
          <a:endParaRPr lang="ru-RU" sz="2700" kern="1200" dirty="0"/>
        </a:p>
      </dsp:txBody>
      <dsp:txXfrm rot="10800000">
        <a:off x="1754160" y="275172"/>
        <a:ext cx="5472684" cy="1371727"/>
      </dsp:txXfrm>
    </dsp:sp>
    <dsp:sp modelId="{09BA487F-0194-484B-908F-71AD61FF0618}">
      <dsp:nvSpPr>
        <dsp:cNvPr id="0" name=""/>
        <dsp:cNvSpPr/>
      </dsp:nvSpPr>
      <dsp:spPr>
        <a:xfrm>
          <a:off x="1002755" y="354"/>
          <a:ext cx="1502809" cy="192136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FB9989-E046-4E69-9475-80240F4DE248}">
      <dsp:nvSpPr>
        <dsp:cNvPr id="0" name=""/>
        <dsp:cNvSpPr/>
      </dsp:nvSpPr>
      <dsp:spPr>
        <a:xfrm rot="10800000">
          <a:off x="1721389" y="2586975"/>
          <a:ext cx="5472684" cy="137172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4894" tIns="102870" rIns="192024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«Гений и злодейство – две вещи несовместимые» (А.С.Пушкин)</a:t>
          </a:r>
          <a:endParaRPr lang="ru-RU" sz="2700" kern="1200" dirty="0"/>
        </a:p>
      </dsp:txBody>
      <dsp:txXfrm rot="10800000">
        <a:off x="1721389" y="2586975"/>
        <a:ext cx="5472684" cy="1371727"/>
      </dsp:txXfrm>
    </dsp:sp>
    <dsp:sp modelId="{1570EC3F-A350-4793-AB3B-CBCA2809043B}">
      <dsp:nvSpPr>
        <dsp:cNvPr id="0" name=""/>
        <dsp:cNvSpPr/>
      </dsp:nvSpPr>
      <dsp:spPr>
        <a:xfrm>
          <a:off x="1035526" y="2331189"/>
          <a:ext cx="1371727" cy="1883299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53D5127-F3A5-4C05-8745-69425C4EC64F}" type="datetimeFigureOut">
              <a:rPr lang="ru-RU"/>
              <a:pPr>
                <a:defRPr/>
              </a:pPr>
              <a:t>12.04.2013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5320B09-48CB-45E3-83AF-0978FAB711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gif"/><Relationship Id="rId4" Type="http://schemas.openxmlformats.org/officeDocument/2006/relationships/image" Target="../media/image10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Мои документы\СКРИНШОТЫ\Disk911.jpg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142852"/>
            <a:ext cx="5929354" cy="6500858"/>
          </a:xfrm>
          <a:prstGeom prst="donut">
            <a:avLst/>
          </a:prstGeom>
          <a:noFill/>
        </p:spPr>
      </p:pic>
      <p:pic>
        <p:nvPicPr>
          <p:cNvPr id="5" name="Picture 3" descr="C:\Мои документы\Мои рисунки\АНИМАЦИЯ ДЛЯ ПРЕЗЕНТАЦИЙ\969406676.gif"/>
          <p:cNvPicPr>
            <a:picLocks noChangeAspect="1" noChangeArrowheads="1" noCrop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143750" y="5422900"/>
            <a:ext cx="2000250" cy="143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C:\Мои документы\СКРИНШОТЫ\Disk593.jpg"/>
          <p:cNvPicPr>
            <a:picLocks noChangeAspect="1" noChangeArrowheads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643042" y="1571612"/>
            <a:ext cx="3143272" cy="3571900"/>
          </a:xfrm>
          <a:prstGeom prst="ellipse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" name="Picture 2" descr="C:\Мои документы\Мои рисунки\Картинки без фона к презентациям\75502850.png"/>
          <p:cNvPicPr>
            <a:picLocks noChangeAspect="1" noChangeArrowheads="1"/>
          </p:cNvPicPr>
          <p:nvPr userDrawn="1"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0"/>
            <a:ext cx="32639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5429256" y="357166"/>
            <a:ext cx="3650656" cy="227754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 Н.В.Гоголь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       Повесть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     «Портрет»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572008"/>
            <a:ext cx="6400800" cy="106679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Мои документы\ФОНЫ\Фоны из интернета, Картинки фотошопа\0_4dd64_5abfb0f5_L.jpeg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кругленный прямоугольник 7"/>
          <p:cNvSpPr/>
          <p:nvPr userDrawn="1"/>
        </p:nvSpPr>
        <p:spPr>
          <a:xfrm>
            <a:off x="357188" y="285750"/>
            <a:ext cx="8501062" cy="6357938"/>
          </a:xfrm>
          <a:prstGeom prst="roundRect">
            <a:avLst/>
          </a:prstGeom>
          <a:solidFill>
            <a:srgbClr val="4521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9" name="Picture 8" descr="C:\Мои документы\Мои рисунки\АНИМАЦИЯ ДЛЯ ПРЕЗЕНТАЦИЙ\faa5844a9f92.png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001000" y="4643438"/>
            <a:ext cx="1000125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:\Мои документы\Мои рисунки\Картинки без фона к презентациям\75502850.png"/>
          <p:cNvPicPr>
            <a:picLocks noChangeAspect="1" noChangeArrowheads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2071688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22A152-7B76-49F8-9E44-2C870568CCAE}" type="datetimeFigureOut">
              <a:rPr lang="ru-RU"/>
              <a:pPr>
                <a:defRPr/>
              </a:pPr>
              <a:t>12.04.2013</a:t>
            </a:fld>
            <a:endParaRPr lang="ru-RU"/>
          </a:p>
        </p:txBody>
      </p:sp>
      <p:sp>
        <p:nvSpPr>
          <p:cNvPr id="12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8A13D-26A9-485D-A3A1-9C3E9693D1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1">
          <a:blip r:embed="rId2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 userDrawn="1"/>
        </p:nvSpPr>
        <p:spPr>
          <a:xfrm>
            <a:off x="1071563" y="642938"/>
            <a:ext cx="7858125" cy="6000750"/>
          </a:xfrm>
          <a:prstGeom prst="roundRect">
            <a:avLst/>
          </a:prstGeom>
          <a:solidFill>
            <a:srgbClr val="4521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" name="Picture 3" descr="C:\Мои документы\Мои рисунки\АНИМАЦИЯ ДЛЯ ПРЕЗЕНТАЦИЙ\55574245_File112.gif"/>
          <p:cNvPicPr>
            <a:picLocks noChangeAspect="1" noChangeArrowheads="1" noCrop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75" y="5000625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Мои документы\Мои рисунки\Картинки без фона к презентациям\75502850.png"/>
          <p:cNvPicPr>
            <a:picLocks noChangeAspect="1" noChangeArrowheads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2286000" cy="265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52DD4-4AAF-4E2B-AE75-08E387507926}" type="datetimeFigureOut">
              <a:rPr lang="ru-RU"/>
              <a:pPr>
                <a:defRPr/>
              </a:pPr>
              <a:t>12.04.2013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CE81C-8072-41E6-86EC-76B6BD907F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Мои документы\Мои рисунки\Картинки без фона к презентациям\955w.png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2928938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Мои документы\Мои рисунки\Картинки без фона к презентациям\955w.png"/>
          <p:cNvPicPr>
            <a:picLocks noChangeAspect="1" noChangeArrowheads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3929063"/>
            <a:ext cx="2928938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C:\Мои документы\Мои рисунки\АНИМАЦИЯ ДЛЯ ПРЕЗЕНТАЦИЙ\2708015-15719d8d2d1cf6a5.gif"/>
          <p:cNvPicPr>
            <a:picLocks noChangeAspect="1" noChangeArrowheads="1" noCrop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643688" y="4357688"/>
            <a:ext cx="2357437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8A811-AAE8-49C2-98F4-D365057EC001}" type="datetimeFigureOut">
              <a:rPr lang="ru-RU"/>
              <a:pPr>
                <a:defRPr/>
              </a:pPr>
              <a:t>12.04.2013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61900-FC65-485D-BA1F-BF3FAE0244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Мои документы\СКРИНШОТЫ\Disk911.jpg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 userDrawn="1"/>
        </p:nvSpPr>
        <p:spPr>
          <a:xfrm>
            <a:off x="2786063" y="4714875"/>
            <a:ext cx="4643437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 Шаблон выполнила Морозова Наталья Терентьевна, учитель русского языка и литературы МБОУ «Павловская СОШ» Павловского района Алтайского края, 2013</a:t>
            </a:r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E23590-0C68-4ACA-AEB3-B92B59C3BCF7}" type="datetimeFigureOut">
              <a:rPr lang="ru-RU"/>
              <a:pPr>
                <a:defRPr/>
              </a:pPr>
              <a:t>12.04.2013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779F6-51BE-4BC6-AD01-99B13506F1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0AF730F-AAFC-4AA6-9EE7-891237ADC413}" type="datetimeFigureOut">
              <a:rPr lang="ru-RU"/>
              <a:pPr>
                <a:defRPr/>
              </a:pPr>
              <a:t>12.04.2013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E654B4C-EF6E-4938-BB05-FE5B5FB46B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diagramLayout" Target="../diagrams/layout1.xml"/><Relationship Id="rId7" Type="http://schemas.openxmlformats.org/officeDocument/2006/relationships/slide" Target="slide19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slide" Target="slide2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Relationship Id="rId4" Type="http://schemas.openxmlformats.org/officeDocument/2006/relationships/slide" Target="slide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ncpd.aut.org/4DPict?file=20&amp;rec=25.078&amp;field=2-" TargetMode="External"/><Relationship Id="rId2" Type="http://schemas.openxmlformats.org/officeDocument/2006/relationships/hyperlink" Target="http://www.eelmaa.narod.ru/urlit/materials/g1.html%20-%20%20&#1052;&#1072;&#1088;&#1072;&#1085;&#1094;&#1084;&#1072;&#1085;&#1042;.&#1043;" TargetMode="External"/><Relationship Id="rId1" Type="http://schemas.openxmlformats.org/officeDocument/2006/relationships/slideLayout" Target="../slideLayouts/slideLayout5.xml"/><Relationship Id="rId5" Type="http://schemas.openxmlformats.org/officeDocument/2006/relationships/hyperlink" Target="http://s54.radikal.ru/i143/1103/ba/fa3a8121453b.jpg-" TargetMode="External"/><Relationship Id="rId4" Type="http://schemas.openxmlformats.org/officeDocument/2006/relationships/hyperlink" Target="http://www.gnozis.info/files/images/k6.preview.jpg-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" Target="slide2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" Target="slide2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857250" y="714375"/>
            <a:ext cx="7715250" cy="1143000"/>
          </a:xfrm>
        </p:spPr>
        <p:txBody>
          <a:bodyPr/>
          <a:lstStyle/>
          <a:p>
            <a:r>
              <a:rPr lang="ru-RU" smtClean="0">
                <a:solidFill>
                  <a:srgbClr val="FFC000"/>
                </a:solidFill>
              </a:rPr>
              <a:t>Инструкция по использованию презентации </a:t>
            </a:r>
          </a:p>
        </p:txBody>
      </p:sp>
      <p:sp>
        <p:nvSpPr>
          <p:cNvPr id="7171" name="TextBox 10"/>
          <p:cNvSpPr txBox="1">
            <a:spLocks noChangeArrowheads="1"/>
          </p:cNvSpPr>
          <p:nvPr/>
        </p:nvSpPr>
        <p:spPr bwMode="auto">
          <a:xfrm>
            <a:off x="714375" y="2000250"/>
            <a:ext cx="828675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2000">
                <a:solidFill>
                  <a:schemeClr val="bg1"/>
                </a:solidFill>
              </a:rPr>
              <a:t> Уважаемые коллеги, в презентации используется гиперссылка, которая поможет вам  обратиться </a:t>
            </a:r>
          </a:p>
          <a:p>
            <a:r>
              <a:rPr lang="ru-RU" sz="2000">
                <a:solidFill>
                  <a:schemeClr val="bg1"/>
                </a:solidFill>
              </a:rPr>
              <a:t>1) к словарным статьям, толкующим слова, «аукцион», «ростовщик», «кабала»;</a:t>
            </a:r>
          </a:p>
          <a:p>
            <a:r>
              <a:rPr lang="ru-RU" sz="2000">
                <a:solidFill>
                  <a:schemeClr val="bg1"/>
                </a:solidFill>
              </a:rPr>
              <a:t>2) к  дополнительному материалу (цитатам), позволяющему прокомментировать выбор художниками пути к искусству</a:t>
            </a:r>
          </a:p>
          <a:p>
            <a:endParaRPr lang="ru-RU" sz="2000">
              <a:solidFill>
                <a:schemeClr val="bg1"/>
              </a:solidFill>
            </a:endParaRPr>
          </a:p>
          <a:p>
            <a:pPr>
              <a:buFont typeface="Arial" charset="0"/>
              <a:buChar char="•"/>
            </a:pPr>
            <a:r>
              <a:rPr lang="ru-RU" sz="2000">
                <a:solidFill>
                  <a:schemeClr val="bg1"/>
                </a:solidFill>
              </a:rPr>
              <a:t>   Удачной работы! </a:t>
            </a:r>
            <a:endParaRPr lang="ru-RU" sz="2000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714375" y="4357688"/>
            <a:ext cx="72866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chemeClr val="bg1"/>
                </a:solidFill>
              </a:rPr>
              <a:t> </a:t>
            </a:r>
          </a:p>
          <a:p>
            <a:pPr>
              <a:buFont typeface="Arial" charset="0"/>
              <a:buChar char="•"/>
            </a:pPr>
            <a:r>
              <a:rPr lang="ru-RU" sz="2000">
                <a:solidFill>
                  <a:schemeClr val="bg1"/>
                </a:solidFill>
              </a:rPr>
              <a:t> Работу выполнила Морозова Наталья Терентьевна, учитель русского языка и литературы МБОУ «Павловская СОШ» Павловского района Алтайского края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1071563" y="285750"/>
            <a:ext cx="7543800" cy="1285875"/>
          </a:xfrm>
        </p:spPr>
        <p:txBody>
          <a:bodyPr/>
          <a:lstStyle/>
          <a:p>
            <a:r>
              <a:rPr lang="ru-RU" smtClean="0">
                <a:solidFill>
                  <a:srgbClr val="FFC000"/>
                </a:solidFill>
              </a:rPr>
              <a:t>Исследуем описание внешности ростовщика</a:t>
            </a: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2000250" y="5572125"/>
            <a:ext cx="6429375" cy="1000125"/>
          </a:xfrm>
          <a:prstGeom prst="horizontalScroll">
            <a:avLst/>
          </a:prstGeom>
          <a:solidFill>
            <a:schemeClr val="bg2">
              <a:lumMod val="50000"/>
            </a:schemeClr>
          </a:solidFill>
          <a:ln>
            <a:solidFill>
              <a:srgbClr val="4521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Какие детали в описании внешности ростовщика настораживают читателя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Горизонтальный свиток 9"/>
          <p:cNvSpPr/>
          <p:nvPr/>
        </p:nvSpPr>
        <p:spPr>
          <a:xfrm>
            <a:off x="785813" y="1500188"/>
            <a:ext cx="7358062" cy="1500187"/>
          </a:xfrm>
          <a:prstGeom prst="horizontalScroll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200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ru-RU" sz="2200" dirty="0">
                <a:solidFill>
                  <a:schemeClr val="bg1"/>
                </a:solidFill>
              </a:rPr>
              <a:t>«Он ходил в широком азиатском наряде; тёмная краска лица указывала на южное его происхождение, но какой именно он был нации… об этом никто не мог сказать.»</a:t>
            </a:r>
          </a:p>
          <a:p>
            <a:pPr algn="ctr">
              <a:defRPr/>
            </a:pPr>
            <a:endParaRPr lang="ru-RU" dirty="0"/>
          </a:p>
        </p:txBody>
      </p:sp>
      <p:sp>
        <p:nvSpPr>
          <p:cNvPr id="11" name="Горизонтальный свиток 10"/>
          <p:cNvSpPr/>
          <p:nvPr/>
        </p:nvSpPr>
        <p:spPr>
          <a:xfrm>
            <a:off x="785813" y="2928938"/>
            <a:ext cx="6429375" cy="2928937"/>
          </a:xfrm>
          <a:prstGeom prst="horizontalScroll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Arial" pitchFamily="34" charset="0"/>
              <a:buChar char="•"/>
              <a:defRPr/>
            </a:pPr>
            <a:r>
              <a:rPr lang="ru-RU" sz="2200" dirty="0">
                <a:solidFill>
                  <a:schemeClr val="bg1"/>
                </a:solidFill>
              </a:rPr>
              <a:t>«..Глядит, глядит человеческими глазами!</a:t>
            </a:r>
            <a:r>
              <a:rPr lang="ru-RU" sz="2200" dirty="0"/>
              <a:t>,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200" dirty="0">
                <a:solidFill>
                  <a:schemeClr val="bg1"/>
                </a:solidFill>
              </a:rPr>
              <a:t> «..смуглое, тощее, </a:t>
            </a:r>
            <a:r>
              <a:rPr lang="ru-RU" sz="2200" dirty="0" err="1">
                <a:solidFill>
                  <a:schemeClr val="bg1"/>
                </a:solidFill>
              </a:rPr>
              <a:t>запаленое</a:t>
            </a:r>
            <a:r>
              <a:rPr lang="ru-RU" sz="2200" dirty="0">
                <a:solidFill>
                  <a:schemeClr val="bg1"/>
                </a:solidFill>
              </a:rPr>
              <a:t> лицо и какой-то непостижимо- страшный цвет его, большие, необыкновенного огня глаза, нависшие густые брови отличали его от .. жителей столицы»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200" dirty="0">
                <a:solidFill>
                  <a:schemeClr val="bg1"/>
                </a:solidFill>
              </a:rPr>
              <a:t>«.. Что-то демоническое в глазах..»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FFC000"/>
                </a:solidFill>
              </a:rPr>
              <a:t>Вопрос №3</a:t>
            </a:r>
            <a:endParaRPr lang="ru-RU" smtClean="0"/>
          </a:p>
        </p:txBody>
      </p:sp>
      <p:pic>
        <p:nvPicPr>
          <p:cNvPr id="17411" name="Picture 4" descr="C:\Documents and Settings\Наташа\Рабочий стол\Гоголь Портрет\a633001b77bf4afcbf8a46b79da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785813" y="1428750"/>
            <a:ext cx="7766050" cy="4938713"/>
          </a:xfrm>
          <a:noFill/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071938" y="1785938"/>
            <a:ext cx="41433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FFC000"/>
                </a:solidFill>
              </a:rPr>
              <a:t>Почему к ростовщику постоянно обращались люди за деньгами?</a:t>
            </a: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500063" y="4714875"/>
            <a:ext cx="8215312" cy="2000250"/>
          </a:xfrm>
          <a:prstGeom prst="horizontalScroll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200" dirty="0"/>
              <a:t>«Этот ростовщик отличался от других ростовщиков уже тем, что мог снабдить какою угодно суммою всех, начиная от нищей старухи до расточительного придворного вельможи».</a:t>
            </a:r>
          </a:p>
          <a:p>
            <a:pPr algn="ctr">
              <a:defRPr/>
            </a:pPr>
            <a:r>
              <a:rPr lang="ru-RU" sz="2200" dirty="0"/>
              <a:t>«Он давал деньги охотно…». 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FFC000"/>
                </a:solidFill>
              </a:rPr>
              <a:t>Вопрос №4</a:t>
            </a:r>
            <a:endParaRPr lang="ru-RU" smtClean="0"/>
          </a:p>
        </p:txBody>
      </p:sp>
      <p:pic>
        <p:nvPicPr>
          <p:cNvPr id="18435" name="Picture 2" descr="C:\Documents and Settings\Наташа\Рабочий стол\Гоголь Портрет\Герард Доу ростовщик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000125" y="1500188"/>
            <a:ext cx="3143250" cy="4083050"/>
          </a:xfrm>
          <a:noFill/>
        </p:spPr>
      </p:pic>
      <p:sp>
        <p:nvSpPr>
          <p:cNvPr id="5" name="Горизонтальный свиток 4"/>
          <p:cNvSpPr/>
          <p:nvPr/>
        </p:nvSpPr>
        <p:spPr>
          <a:xfrm>
            <a:off x="4572000" y="3429000"/>
            <a:ext cx="4071938" cy="2071688"/>
          </a:xfrm>
          <a:prstGeom prst="horizontalScroll">
            <a:avLst/>
          </a:prstGeom>
          <a:solidFill>
            <a:schemeClr val="bg2">
              <a:lumMod val="50000"/>
            </a:schemeClr>
          </a:solidFill>
          <a:ln>
            <a:solidFill>
              <a:srgbClr val="4521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Char char="•"/>
              <a:defRPr/>
            </a:pPr>
            <a:r>
              <a:rPr lang="ru-RU" sz="2400" dirty="0"/>
              <a:t> Какие перемены происходят в людях, которые связывают себя с ростовщиком?</a:t>
            </a: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4500563" y="1357313"/>
            <a:ext cx="4071937" cy="2214562"/>
          </a:xfrm>
          <a:prstGeom prst="horizontalScroll">
            <a:avLst/>
          </a:prstGeom>
          <a:solidFill>
            <a:schemeClr val="bg2">
              <a:lumMod val="50000"/>
            </a:schemeClr>
          </a:solidFill>
          <a:ln>
            <a:solidFill>
              <a:srgbClr val="4521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Char char="•"/>
              <a:defRPr/>
            </a:pPr>
            <a:r>
              <a:rPr lang="ru-RU" sz="2400" dirty="0"/>
              <a:t> Олицетворением чего является сам ростовщик и  его портрет в повести Н.В.Гоголя?</a:t>
            </a:r>
          </a:p>
        </p:txBody>
      </p:sp>
      <p:sp>
        <p:nvSpPr>
          <p:cNvPr id="18438" name="TextBox 6"/>
          <p:cNvSpPr txBox="1">
            <a:spLocks noChangeArrowheads="1"/>
          </p:cNvSpPr>
          <p:nvPr/>
        </p:nvSpPr>
        <p:spPr bwMode="auto">
          <a:xfrm>
            <a:off x="1000125" y="5643563"/>
            <a:ext cx="27320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Герард Доу. Ростовщик</a:t>
            </a:r>
            <a:r>
              <a:rPr lang="ru-RU"/>
              <a:t>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2938" y="285750"/>
            <a:ext cx="8001000" cy="1446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dirty="0">
                <a:solidFill>
                  <a:srgbClr val="FFC000"/>
                </a:solidFill>
                <a:latin typeface="+mj-lt"/>
              </a:rPr>
              <a:t>Проблема выбора художниками своего   пути к  искусству</a:t>
            </a:r>
          </a:p>
        </p:txBody>
      </p:sp>
      <p:graphicFrame>
        <p:nvGraphicFramePr>
          <p:cNvPr id="6" name="Схема 5"/>
          <p:cNvGraphicFramePr/>
          <p:nvPr/>
        </p:nvGraphicFramePr>
        <p:xfrm>
          <a:off x="1142976" y="1785926"/>
          <a:ext cx="6643734" cy="2103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1143000" y="4000500"/>
            <a:ext cx="2000250" cy="12858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hlinkClick r:id="rId7" action="ppaction://hlinksldjump"/>
              </a:rPr>
              <a:t>Художник Андрей Петрович </a:t>
            </a:r>
            <a:r>
              <a:rPr lang="ru-RU" sz="2000" dirty="0" err="1">
                <a:hlinkClick r:id="rId7" action="ppaction://hlinksldjump"/>
              </a:rPr>
              <a:t>Чартков</a:t>
            </a:r>
            <a:r>
              <a:rPr lang="ru-RU" sz="2000" dirty="0">
                <a:hlinkClick r:id="rId7" action="ppaction://hlinksldjump"/>
              </a:rPr>
              <a:t> </a:t>
            </a:r>
            <a:endParaRPr lang="ru-RU" sz="20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86125" y="4071938"/>
            <a:ext cx="2071688" cy="7143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hlinkClick r:id="rId8" action="ppaction://hlinksldjump"/>
              </a:rPr>
              <a:t>Товарищ  </a:t>
            </a:r>
            <a:r>
              <a:rPr lang="ru-RU" sz="2000" dirty="0" err="1">
                <a:hlinkClick r:id="rId8" action="ppaction://hlinksldjump"/>
              </a:rPr>
              <a:t>Чарткова</a:t>
            </a:r>
            <a:endParaRPr lang="ru-RU" sz="20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643563" y="4000500"/>
            <a:ext cx="2071687" cy="12858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hlinkClick r:id="rId9" action="ppaction://hlinksldjump"/>
              </a:rPr>
              <a:t>Художник, написавший портрет ростовщика   </a:t>
            </a:r>
            <a:endParaRPr lang="ru-RU" sz="2000" dirty="0"/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785813" y="5214938"/>
            <a:ext cx="7786687" cy="1428750"/>
          </a:xfrm>
          <a:prstGeom prst="horizontalScroll">
            <a:avLst/>
          </a:prstGeom>
          <a:solidFill>
            <a:schemeClr val="bg2">
              <a:lumMod val="50000"/>
            </a:schemeClr>
          </a:solidFill>
          <a:ln>
            <a:solidFill>
              <a:srgbClr val="4521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chemeClr val="bg1"/>
                </a:solidFill>
              </a:rPr>
              <a:t> Какие искушения и испытания прошёл каждый из художников, выбирая свою дорогу к истинному искусству?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FFC000"/>
                </a:solidFill>
              </a:rPr>
              <a:t>Советы отца художника Б.</a:t>
            </a:r>
          </a:p>
        </p:txBody>
      </p:sp>
      <p:pic>
        <p:nvPicPr>
          <p:cNvPr id="20483" name="Picture 6" descr="C:\Documents and Settings\Наташа\Рабочий стол\Гоголь Портрет\232101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500" y="1428750"/>
            <a:ext cx="2949575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85750" y="4714875"/>
            <a:ext cx="3214688" cy="1928813"/>
          </a:xfrm>
          <a:prstGeom prst="horizontalScroll">
            <a:avLst/>
          </a:prstGeom>
          <a:solidFill>
            <a:schemeClr val="bg2">
              <a:lumMod val="50000"/>
            </a:schemeClr>
          </a:solidFill>
          <a:ln>
            <a:solidFill>
              <a:srgbClr val="4521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charset="0"/>
              <a:buNone/>
              <a:defRPr/>
            </a:pPr>
            <a:r>
              <a:rPr lang="ru-RU" sz="2400" dirty="0"/>
              <a:t> </a:t>
            </a:r>
            <a:endParaRPr lang="ru-RU" sz="2400" dirty="0" smtClean="0"/>
          </a:p>
          <a:p>
            <a:pPr algn="ctr">
              <a:buFont typeface="Arial" pitchFamily="34" charset="0"/>
              <a:buChar char="•"/>
              <a:defRPr/>
            </a:pPr>
            <a:r>
              <a:rPr lang="ru-RU" sz="2400" dirty="0" smtClean="0"/>
              <a:t>Какие </a:t>
            </a:r>
            <a:r>
              <a:rPr lang="ru-RU" sz="2400" dirty="0"/>
              <a:t>из советов отца сыну вы считаете самыми важными?</a:t>
            </a:r>
          </a:p>
          <a:p>
            <a:pPr algn="ctr">
              <a:buFont typeface="Arial" charset="0"/>
              <a:buNone/>
              <a:defRPr/>
            </a:pPr>
            <a:r>
              <a:rPr lang="ru-RU" sz="2400" dirty="0" smtClean="0"/>
              <a:t> 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643313" y="1357313"/>
            <a:ext cx="5143500" cy="1446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200" dirty="0">
                <a:solidFill>
                  <a:schemeClr val="bg1"/>
                </a:solidFill>
                <a:latin typeface="+mn-lt"/>
              </a:rPr>
              <a:t>1. «Исследуй, изучай все, что ни видишь,…умей находить внутреннюю мысль и… старайся постигнуть высокую тайну </a:t>
            </a:r>
            <a:r>
              <a:rPr lang="ru-RU" sz="2200" dirty="0" err="1">
                <a:solidFill>
                  <a:schemeClr val="bg1"/>
                </a:solidFill>
                <a:latin typeface="+mn-lt"/>
              </a:rPr>
              <a:t>созданья</a:t>
            </a:r>
            <a:r>
              <a:rPr lang="ru-RU" sz="2200" dirty="0">
                <a:solidFill>
                  <a:schemeClr val="bg1"/>
                </a:solidFill>
                <a:latin typeface="+mn-lt"/>
              </a:rPr>
              <a:t>».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43313" y="2786063"/>
            <a:ext cx="5143500" cy="2462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bg1"/>
                </a:solidFill>
              </a:rPr>
              <a:t>2.</a:t>
            </a:r>
            <a:r>
              <a:rPr lang="ru-RU" sz="2200" dirty="0">
                <a:solidFill>
                  <a:schemeClr val="bg1"/>
                </a:solidFill>
                <a:latin typeface="+mn-lt"/>
              </a:rPr>
              <a:t> «..Во сколько раз ангел одной только чистой невинностью светлой души своей выше всех несметных сил и гордых страстей сатаны,- во столько раз выше всего, что ни есть на свете, высокое </a:t>
            </a:r>
            <a:r>
              <a:rPr lang="ru-RU" sz="2200" dirty="0" err="1">
                <a:solidFill>
                  <a:schemeClr val="bg1"/>
                </a:solidFill>
                <a:latin typeface="+mn-lt"/>
              </a:rPr>
              <a:t>созданье</a:t>
            </a:r>
            <a:r>
              <a:rPr lang="ru-RU" sz="2200" dirty="0">
                <a:solidFill>
                  <a:schemeClr val="bg1"/>
                </a:solidFill>
                <a:latin typeface="+mn-lt"/>
              </a:rPr>
              <a:t> искусства. Все принеси ему в жертву и возлюби его всей страстью.»                                                      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71875" y="5214938"/>
            <a:ext cx="3836988" cy="14462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200" dirty="0">
                <a:solidFill>
                  <a:schemeClr val="bg1"/>
                </a:solidFill>
                <a:latin typeface="+mn-lt"/>
              </a:rPr>
              <a:t>3. «Спасай чистоту души своей</a:t>
            </a:r>
          </a:p>
          <a:p>
            <a:pPr>
              <a:defRPr/>
            </a:pPr>
            <a:r>
              <a:rPr lang="ru-RU" sz="2200" dirty="0">
                <a:solidFill>
                  <a:schemeClr val="bg1"/>
                </a:solidFill>
                <a:latin typeface="+mn-lt"/>
              </a:rPr>
              <a:t>Кто заключил в себе талант,</a:t>
            </a:r>
          </a:p>
          <a:p>
            <a:pPr>
              <a:defRPr/>
            </a:pPr>
            <a:r>
              <a:rPr lang="ru-RU" sz="2200" dirty="0">
                <a:solidFill>
                  <a:schemeClr val="bg1"/>
                </a:solidFill>
                <a:latin typeface="+mn-lt"/>
              </a:rPr>
              <a:t>тот чище всех должен быть</a:t>
            </a:r>
          </a:p>
          <a:p>
            <a:pPr>
              <a:defRPr/>
            </a:pPr>
            <a:r>
              <a:rPr lang="ru-RU" sz="2200" dirty="0">
                <a:solidFill>
                  <a:schemeClr val="bg1"/>
                </a:solidFill>
                <a:latin typeface="+mn-lt"/>
              </a:rPr>
              <a:t>душою».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785813" y="214313"/>
            <a:ext cx="7715250" cy="1143000"/>
          </a:xfrm>
          <a:prstGeom prst="horizontalScroll">
            <a:avLst/>
          </a:prstGeom>
          <a:solidFill>
            <a:schemeClr val="bg2">
              <a:lumMod val="50000"/>
            </a:schemeClr>
          </a:solidFill>
          <a:ln>
            <a:solidFill>
              <a:srgbClr val="4521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charset="0"/>
              <a:buNone/>
              <a:defRPr/>
            </a:pPr>
            <a:r>
              <a:rPr lang="ru-RU" sz="2400" dirty="0" smtClean="0"/>
              <a:t> </a:t>
            </a:r>
            <a:endParaRPr lang="ru-RU" sz="2400" dirty="0"/>
          </a:p>
          <a:p>
            <a:pPr algn="ctr"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chemeClr val="bg1"/>
                </a:solidFill>
              </a:rPr>
              <a:t> В чём связь </a:t>
            </a:r>
            <a:r>
              <a:rPr lang="ru-RU" sz="2400" dirty="0" smtClean="0">
                <a:solidFill>
                  <a:schemeClr val="bg1"/>
                </a:solidFill>
              </a:rPr>
              <a:t> советов отца художника с </a:t>
            </a:r>
            <a:r>
              <a:rPr lang="ru-RU" sz="2400" dirty="0">
                <a:solidFill>
                  <a:schemeClr val="bg1"/>
                </a:solidFill>
              </a:rPr>
              <a:t>Нагорной проповедью Христа</a:t>
            </a:r>
            <a:r>
              <a:rPr lang="ru-RU" sz="2400" dirty="0" smtClean="0">
                <a:solidFill>
                  <a:schemeClr val="bg1"/>
                </a:solidFill>
              </a:rPr>
              <a:t>?</a:t>
            </a:r>
          </a:p>
          <a:p>
            <a:pPr algn="ctr">
              <a:buFont typeface="Arial" pitchFamily="34" charset="0"/>
              <a:buChar char="•"/>
              <a:defRPr/>
            </a:pPr>
            <a:endParaRPr lang="ru-RU" sz="24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85813" y="1500188"/>
            <a:ext cx="7715250" cy="25717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200" dirty="0">
                <a:solidFill>
                  <a:schemeClr val="bg1"/>
                </a:solidFill>
              </a:rPr>
              <a:t>«Человеку, который вышел из дому в светлой праздничной одежде, стоит только быть </a:t>
            </a:r>
            <a:r>
              <a:rPr lang="ru-RU" sz="2200" dirty="0" err="1">
                <a:solidFill>
                  <a:schemeClr val="bg1"/>
                </a:solidFill>
              </a:rPr>
              <a:t>обрызнуту</a:t>
            </a:r>
            <a:r>
              <a:rPr lang="ru-RU" sz="2200" dirty="0">
                <a:solidFill>
                  <a:schemeClr val="bg1"/>
                </a:solidFill>
              </a:rPr>
              <a:t> одним пятном грязи из-под колёс, и уже весь народ обступил его, и указывает на него пальцем, и толкует об его неряшестве, тогда как тот же народ не замечает множества пятен на других проходящих, одетых в будничные одежды. Ибо на будничных одеждах не замечаются пятна».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28688" y="4357688"/>
            <a:ext cx="6500812" cy="22145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sz="2200" dirty="0"/>
          </a:p>
          <a:p>
            <a:pPr>
              <a:defRPr/>
            </a:pPr>
            <a:endParaRPr lang="ru-RU" sz="2200" dirty="0"/>
          </a:p>
          <a:p>
            <a:pPr>
              <a:defRPr/>
            </a:pPr>
            <a:r>
              <a:rPr lang="ru-RU" sz="2200" dirty="0"/>
              <a:t>«И что ты смотришь на сучок в глазе брата твоего, а бревна в твоём глазе не чувствуешь?...</a:t>
            </a:r>
          </a:p>
          <a:p>
            <a:pPr>
              <a:defRPr/>
            </a:pPr>
            <a:r>
              <a:rPr lang="ru-RU" sz="2200" dirty="0"/>
              <a:t>Не давайте святыни псам и не бросайте жемчуга вашего пред свиньями, чтобы они не попрали его ногами своими и, обратившись не растерзали вас.» (Библия от Матфея: 7:1-14)</a:t>
            </a:r>
          </a:p>
          <a:p>
            <a:pPr>
              <a:defRPr/>
            </a:pPr>
            <a:endParaRPr lang="ru-RU" sz="2200" dirty="0"/>
          </a:p>
          <a:p>
            <a:pPr>
              <a:defRPr/>
            </a:pPr>
            <a:endParaRPr lang="ru-RU" dirty="0"/>
          </a:p>
        </p:txBody>
      </p:sp>
      <p:sp>
        <p:nvSpPr>
          <p:cNvPr id="13" name="Выноска со стрелкой вниз 12"/>
          <p:cNvSpPr/>
          <p:nvPr/>
        </p:nvSpPr>
        <p:spPr>
          <a:xfrm>
            <a:off x="6072188" y="3786188"/>
            <a:ext cx="2214562" cy="985837"/>
          </a:xfrm>
          <a:prstGeom prst="downArrowCallou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Библия </a:t>
            </a:r>
          </a:p>
          <a:p>
            <a:pPr algn="ctr"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от Матфея: 7:1-14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357188" y="357188"/>
            <a:ext cx="8358187" cy="1785937"/>
          </a:xfrm>
        </p:spPr>
        <p:txBody>
          <a:bodyPr/>
          <a:lstStyle/>
          <a:p>
            <a:r>
              <a:rPr lang="ru-RU" smtClean="0">
                <a:solidFill>
                  <a:srgbClr val="FFC000"/>
                </a:solidFill>
              </a:rPr>
              <a:t>Какова роль в обществе личности, наделённой «драгоценным даром Бога»?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2285992"/>
          <a:ext cx="8229600" cy="42148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FFC000"/>
                </a:solidFill>
              </a:rPr>
              <a:t>Задание на дом (дифференцированное)</a:t>
            </a:r>
          </a:p>
        </p:txBody>
      </p:sp>
      <p:sp>
        <p:nvSpPr>
          <p:cNvPr id="23555" name="Содержимое 2"/>
          <p:cNvSpPr>
            <a:spLocks noGrp="1"/>
          </p:cNvSpPr>
          <p:nvPr>
            <p:ph idx="1"/>
          </p:nvPr>
        </p:nvSpPr>
        <p:spPr>
          <a:xfrm>
            <a:off x="1214438" y="2000250"/>
            <a:ext cx="6286500" cy="1285875"/>
          </a:xfrm>
        </p:spPr>
        <p:txBody>
          <a:bodyPr/>
          <a:lstStyle/>
          <a:p>
            <a:r>
              <a:rPr lang="ru-RU" sz="2200" smtClean="0">
                <a:solidFill>
                  <a:schemeClr val="bg1"/>
                </a:solidFill>
                <a:latin typeface="Arial" charset="0"/>
                <a:cs typeface="Arial" charset="0"/>
              </a:rPr>
              <a:t>Напишите сочинение на тему «Опровергает или подтверждает вторая часть «Портрета» мысль о всевластии зла?</a:t>
            </a:r>
          </a:p>
        </p:txBody>
      </p:sp>
      <p:sp>
        <p:nvSpPr>
          <p:cNvPr id="23556" name="TextBox 3"/>
          <p:cNvSpPr txBox="1">
            <a:spLocks noChangeArrowheads="1"/>
          </p:cNvSpPr>
          <p:nvPr/>
        </p:nvSpPr>
        <p:spPr bwMode="auto">
          <a:xfrm>
            <a:off x="1357313" y="3714750"/>
            <a:ext cx="7500937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2200">
                <a:solidFill>
                  <a:schemeClr val="bg1"/>
                </a:solidFill>
              </a:rPr>
              <a:t>  Или создайте синквейны, рассказывающие о  художниках (Чартков, его товарищ, отец художника Б.)</a:t>
            </a:r>
          </a:p>
          <a:p>
            <a:r>
              <a:rPr lang="ru-RU" sz="220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1500188" y="1285875"/>
            <a:ext cx="6757987" cy="1928813"/>
          </a:xfrm>
        </p:spPr>
        <p:txBody>
          <a:bodyPr/>
          <a:lstStyle/>
          <a:p>
            <a:r>
              <a:rPr lang="ru-RU" smtClean="0">
                <a:solidFill>
                  <a:srgbClr val="FFC000"/>
                </a:solidFill>
              </a:rPr>
              <a:t>Дополнительный материал к уроку содержит:</a:t>
            </a:r>
          </a:p>
        </p:txBody>
      </p:sp>
      <p:sp>
        <p:nvSpPr>
          <p:cNvPr id="24579" name="TextBox 3"/>
          <p:cNvSpPr txBox="1">
            <a:spLocks noChangeArrowheads="1"/>
          </p:cNvSpPr>
          <p:nvPr/>
        </p:nvSpPr>
        <p:spPr bwMode="auto">
          <a:xfrm>
            <a:off x="2214563" y="3500438"/>
            <a:ext cx="4903787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2800">
                <a:solidFill>
                  <a:schemeClr val="bg1"/>
                </a:solidFill>
              </a:rPr>
              <a:t> словарные статьи </a:t>
            </a:r>
          </a:p>
          <a:p>
            <a:pPr>
              <a:buFont typeface="Arial" charset="0"/>
              <a:buChar char="•"/>
            </a:pPr>
            <a:r>
              <a:rPr lang="ru-RU" sz="2800">
                <a:solidFill>
                  <a:schemeClr val="bg1"/>
                </a:solidFill>
              </a:rPr>
              <a:t> материал для наблюдений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FFC000"/>
                </a:solidFill>
              </a:rPr>
              <a:t>Художник Чартков</a:t>
            </a:r>
            <a:br>
              <a:rPr lang="ru-RU" smtClean="0">
                <a:solidFill>
                  <a:srgbClr val="FFC000"/>
                </a:solidFill>
              </a:rPr>
            </a:br>
            <a:r>
              <a:rPr lang="ru-RU" sz="3600" smtClean="0">
                <a:solidFill>
                  <a:srgbClr val="FFC000"/>
                </a:solidFill>
              </a:rPr>
              <a:t> (Материал для анализа)</a:t>
            </a:r>
            <a:endParaRPr lang="ru-RU" smtClean="0">
              <a:solidFill>
                <a:srgbClr val="FFC000"/>
              </a:solidFill>
            </a:endParaRPr>
          </a:p>
        </p:txBody>
      </p:sp>
      <p:sp>
        <p:nvSpPr>
          <p:cNvPr id="25603" name="Содержимое 2"/>
          <p:cNvSpPr>
            <a:spLocks noGrp="1"/>
          </p:cNvSpPr>
          <p:nvPr>
            <p:ph idx="1"/>
          </p:nvPr>
        </p:nvSpPr>
        <p:spPr>
          <a:xfrm>
            <a:off x="714375" y="1428750"/>
            <a:ext cx="7929563" cy="5286375"/>
          </a:xfrm>
        </p:spPr>
        <p:txBody>
          <a:bodyPr/>
          <a:lstStyle/>
          <a:p>
            <a:r>
              <a:rPr lang="ru-RU" sz="2200" smtClean="0">
                <a:solidFill>
                  <a:schemeClr val="bg1"/>
                </a:solidFill>
              </a:rPr>
              <a:t>«..Прежним художникам уже чересчур много приписано», а «гений творит смело, быстро».</a:t>
            </a:r>
          </a:p>
          <a:p>
            <a:pPr>
              <a:buFont typeface="Arial" charset="0"/>
              <a:buNone/>
            </a:pPr>
            <a:endParaRPr lang="ru-RU" sz="2200" smtClean="0">
              <a:solidFill>
                <a:schemeClr val="bg1"/>
              </a:solidFill>
            </a:endParaRPr>
          </a:p>
          <a:p>
            <a:r>
              <a:rPr lang="ru-RU" sz="2200" smtClean="0">
                <a:solidFill>
                  <a:schemeClr val="bg1"/>
                </a:solidFill>
              </a:rPr>
              <a:t>«Уже стали ему надоедать одни и те же портреты и лица...».</a:t>
            </a:r>
          </a:p>
          <a:p>
            <a:pPr>
              <a:buFont typeface="Arial" charset="0"/>
              <a:buNone/>
            </a:pPr>
            <a:r>
              <a:rPr lang="ru-RU" sz="2200" smtClean="0">
                <a:solidFill>
                  <a:schemeClr val="bg1"/>
                </a:solidFill>
              </a:rPr>
              <a:t> </a:t>
            </a:r>
          </a:p>
          <a:p>
            <a:r>
              <a:rPr lang="ru-RU" sz="2200" smtClean="0">
                <a:solidFill>
                  <a:schemeClr val="bg1"/>
                </a:solidFill>
              </a:rPr>
              <a:t>«... кисть его хладела и тупела, и он ... заключился в однообразные, определенные, давно изношенные формы...».</a:t>
            </a:r>
          </a:p>
          <a:p>
            <a:pPr>
              <a:buFont typeface="Arial" charset="0"/>
              <a:buNone/>
            </a:pPr>
            <a:endParaRPr lang="ru-RU" sz="2200" smtClean="0">
              <a:solidFill>
                <a:schemeClr val="bg1"/>
              </a:solidFill>
            </a:endParaRPr>
          </a:p>
          <a:p>
            <a:r>
              <a:rPr lang="ru-RU" sz="2200" smtClean="0">
                <a:solidFill>
                  <a:schemeClr val="bg1"/>
                </a:solidFill>
              </a:rPr>
              <a:t>«Им  овладела ужасная зависть, зависть до  бешенства…             Купивши картину,..  разрывал  её,.. топтал                                 ногами, сопровождая смехом  наслажденья.» </a:t>
            </a:r>
            <a:endParaRPr lang="ru-RU" sz="2200" smtClean="0"/>
          </a:p>
        </p:txBody>
      </p:sp>
      <p:sp>
        <p:nvSpPr>
          <p:cNvPr id="4" name="TextBox 3"/>
          <p:cNvSpPr txBox="1"/>
          <p:nvPr/>
        </p:nvSpPr>
        <p:spPr>
          <a:xfrm>
            <a:off x="6286500" y="6215063"/>
            <a:ext cx="925513" cy="369887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>
                <a:hlinkClick r:id="rId2" action="ppaction://hlinksldjump"/>
              </a:rPr>
              <a:t>Далее</a:t>
            </a:r>
            <a:r>
              <a:rPr lang="ru-RU" dirty="0"/>
              <a:t>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FFC000"/>
                </a:solidFill>
              </a:rPr>
              <a:t>Цель презентации</a:t>
            </a:r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>
          <a:xfrm>
            <a:off x="1357313" y="1600200"/>
            <a:ext cx="7000875" cy="4525963"/>
          </a:xfrm>
        </p:spPr>
        <p:txBody>
          <a:bodyPr/>
          <a:lstStyle/>
          <a:p>
            <a:pPr marL="457200" indent="-457200">
              <a:buFont typeface="Calibri" pitchFamily="34" charset="0"/>
              <a:buAutoNum type="arabicPeriod"/>
            </a:pPr>
            <a:r>
              <a:rPr lang="ru-RU" sz="2400" smtClean="0">
                <a:solidFill>
                  <a:schemeClr val="bg1"/>
                </a:solidFill>
              </a:rPr>
              <a:t>Помочь учащимся определить идейно-композиционную роль второй части повести Н.В.Гоголя «Портрет».</a:t>
            </a:r>
          </a:p>
          <a:p>
            <a:pPr marL="457200" indent="-457200">
              <a:buFont typeface="Calibri" pitchFamily="34" charset="0"/>
              <a:buAutoNum type="arabicPeriod"/>
            </a:pPr>
            <a:r>
              <a:rPr lang="ru-RU" sz="2400" smtClean="0">
                <a:solidFill>
                  <a:schemeClr val="bg1"/>
                </a:solidFill>
              </a:rPr>
              <a:t>Анализируя художественные детали, доказать, что портрет ростовщика является олицетворением ЗЛА.</a:t>
            </a:r>
          </a:p>
          <a:p>
            <a:pPr marL="457200" indent="-457200">
              <a:buFont typeface="Calibri" pitchFamily="34" charset="0"/>
              <a:buAutoNum type="arabicPeriod"/>
            </a:pPr>
            <a:r>
              <a:rPr lang="ru-RU" sz="2400" smtClean="0">
                <a:solidFill>
                  <a:schemeClr val="bg1"/>
                </a:solidFill>
              </a:rPr>
              <a:t>Помочь учащимся выяснить, в чём заключается истинное искусство и какова роль в обществе личности, наделённой «драгоценным даром Бога»</a:t>
            </a:r>
          </a:p>
          <a:p>
            <a:pPr marL="457200" indent="-457200">
              <a:buFont typeface="Calibri" pitchFamily="34" charset="0"/>
              <a:buAutoNum type="arabicPeriod"/>
            </a:pPr>
            <a:endParaRPr lang="ru-RU" sz="240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FFC000"/>
                </a:solidFill>
              </a:rPr>
              <a:t>Товарищ Чарткова</a:t>
            </a:r>
            <a:br>
              <a:rPr lang="ru-RU" smtClean="0">
                <a:solidFill>
                  <a:srgbClr val="FFC000"/>
                </a:solidFill>
              </a:rPr>
            </a:br>
            <a:r>
              <a:rPr lang="ru-RU" sz="3600" smtClean="0">
                <a:solidFill>
                  <a:srgbClr val="FFC000"/>
                </a:solidFill>
              </a:rPr>
              <a:t> (Материал для анализа)</a:t>
            </a:r>
            <a:endParaRPr lang="ru-RU" smtClean="0">
              <a:solidFill>
                <a:srgbClr val="FFC000"/>
              </a:solidFill>
            </a:endParaRPr>
          </a:p>
        </p:txBody>
      </p:sp>
      <p:sp>
        <p:nvSpPr>
          <p:cNvPr id="26627" name="Содержимое 2"/>
          <p:cNvSpPr>
            <a:spLocks noGrp="1"/>
          </p:cNvSpPr>
          <p:nvPr>
            <p:ph idx="1"/>
          </p:nvPr>
        </p:nvSpPr>
        <p:spPr>
          <a:xfrm>
            <a:off x="642938" y="1500188"/>
            <a:ext cx="8215312" cy="4714875"/>
          </a:xfrm>
        </p:spPr>
        <p:txBody>
          <a:bodyPr/>
          <a:lstStyle/>
          <a:p>
            <a:r>
              <a:rPr lang="ru-RU" sz="2200" smtClean="0">
                <a:solidFill>
                  <a:schemeClr val="bg1"/>
                </a:solidFill>
              </a:rPr>
              <a:t> С «ранних лет носил в себе страсть к искусству, с пламенной душой труженика погрузился в него всей душою, оторвался от друзей, от родных, от милых привычек ..», «..как отшельник, погрузился от в труд», «..оставил себе в учители одного божественного Рафаэля.»</a:t>
            </a:r>
          </a:p>
          <a:p>
            <a:endParaRPr lang="ru-RU" sz="2200" smtClean="0">
              <a:solidFill>
                <a:schemeClr val="bg1"/>
              </a:solidFill>
            </a:endParaRPr>
          </a:p>
          <a:p>
            <a:r>
              <a:rPr lang="ru-RU" sz="2200" smtClean="0">
                <a:solidFill>
                  <a:schemeClr val="bg1"/>
                </a:solidFill>
              </a:rPr>
              <a:t>  «Чистое, непорочное, прекрасное как невеста стояло перед ним произведение художника. Скромно, божественно, невинно и просто как гений возносилось оно над всеми…  Видно было, как все, извлеченное из внешнего мира, художник заключил сперва себе в душу и уже оттуда, из душевного                      родника устремил его одной согласной,                              торжественной песнью…» </a:t>
            </a:r>
          </a:p>
          <a:p>
            <a:endParaRPr lang="ru-RU" sz="2200" smtClean="0">
              <a:solidFill>
                <a:schemeClr val="bg1"/>
              </a:solidFill>
            </a:endParaRPr>
          </a:p>
          <a:p>
            <a:r>
              <a:rPr lang="ru-RU" sz="220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15063" y="6286500"/>
            <a:ext cx="925512" cy="369888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>
                <a:hlinkClick r:id="rId2" action="ppaction://hlinksldjump"/>
              </a:rPr>
              <a:t>Далее </a:t>
            </a: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FFC000"/>
                </a:solidFill>
              </a:rPr>
              <a:t/>
            </a:r>
            <a:br>
              <a:rPr lang="ru-RU" smtClean="0">
                <a:solidFill>
                  <a:srgbClr val="FFC000"/>
                </a:solidFill>
              </a:rPr>
            </a:br>
            <a:r>
              <a:rPr lang="ru-RU" smtClean="0">
                <a:solidFill>
                  <a:srgbClr val="FFC000"/>
                </a:solidFill>
              </a:rPr>
              <a:t>Отец художника Б</a:t>
            </a:r>
            <a:br>
              <a:rPr lang="ru-RU" smtClean="0">
                <a:solidFill>
                  <a:srgbClr val="FFC000"/>
                </a:solidFill>
              </a:rPr>
            </a:br>
            <a:r>
              <a:rPr lang="ru-RU" sz="3600" smtClean="0">
                <a:solidFill>
                  <a:srgbClr val="FFC000"/>
                </a:solidFill>
              </a:rPr>
              <a:t>(Материал для анализа)</a:t>
            </a:r>
            <a:r>
              <a:rPr lang="ru-RU" smtClean="0">
                <a:solidFill>
                  <a:srgbClr val="FFC000"/>
                </a:solidFill>
              </a:rPr>
              <a:t/>
            </a:r>
            <a:br>
              <a:rPr lang="ru-RU" smtClean="0">
                <a:solidFill>
                  <a:srgbClr val="FFC000"/>
                </a:solidFill>
              </a:rPr>
            </a:br>
            <a:endParaRPr lang="ru-RU" smtClean="0">
              <a:solidFill>
                <a:srgbClr val="FFC000"/>
              </a:solidFill>
            </a:endParaRPr>
          </a:p>
        </p:txBody>
      </p:sp>
      <p:sp>
        <p:nvSpPr>
          <p:cNvPr id="27651" name="Содержимое 2"/>
          <p:cNvSpPr>
            <a:spLocks noGrp="1"/>
          </p:cNvSpPr>
          <p:nvPr>
            <p:ph idx="1"/>
          </p:nvPr>
        </p:nvSpPr>
        <p:spPr>
          <a:xfrm>
            <a:off x="785813" y="1600200"/>
            <a:ext cx="7500937" cy="4525963"/>
          </a:xfrm>
        </p:spPr>
        <p:txBody>
          <a:bodyPr/>
          <a:lstStyle/>
          <a:p>
            <a:r>
              <a:rPr lang="ru-RU" sz="2200" smtClean="0">
                <a:solidFill>
                  <a:schemeClr val="bg1"/>
                </a:solidFill>
              </a:rPr>
              <a:t>«Он  удалился с благословенья настоятеля   в пустынь..  Там долго, в продолжение нескольких лет, изнурял своё тело, подкрепляя его в то же время живительною силой молитвы».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71563" y="3429000"/>
            <a:ext cx="7286625" cy="1446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200" dirty="0">
                <a:solidFill>
                  <a:schemeClr val="bg1"/>
                </a:solidFill>
                <a:latin typeface="+mn-lt"/>
              </a:rPr>
              <a:t> «</a:t>
            </a:r>
            <a:r>
              <a:rPr lang="ru-RU" sz="2200" dirty="0">
                <a:solidFill>
                  <a:schemeClr val="bg1"/>
                </a:solidFill>
                <a:latin typeface="+mn-lt"/>
              </a:rPr>
              <a:t>Святая высшая сила водила твоей кистью и благословенье небес почило на труде твоём» – так сказал настоятель художнику, сумевшему очистить свою душу от зла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57938" y="6215063"/>
            <a:ext cx="925512" cy="369887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>
                <a:hlinkClick r:id="rId2" action="ppaction://hlinksldjump"/>
              </a:rPr>
              <a:t>Далее</a:t>
            </a:r>
            <a:r>
              <a:rPr lang="ru-RU" dirty="0"/>
              <a:t>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FFC000"/>
                </a:solidFill>
              </a:rPr>
              <a:t>Словарная статья </a:t>
            </a:r>
          </a:p>
        </p:txBody>
      </p:sp>
      <p:sp>
        <p:nvSpPr>
          <p:cNvPr id="28675" name="Содержимое 2"/>
          <p:cNvSpPr>
            <a:spLocks noGrp="1"/>
          </p:cNvSpPr>
          <p:nvPr>
            <p:ph idx="1"/>
          </p:nvPr>
        </p:nvSpPr>
        <p:spPr>
          <a:xfrm>
            <a:off x="1428750" y="2214563"/>
            <a:ext cx="6072188" cy="2000250"/>
          </a:xfrm>
        </p:spPr>
        <p:txBody>
          <a:bodyPr/>
          <a:lstStyle/>
          <a:p>
            <a:r>
              <a:rPr lang="ru-RU" sz="2400" b="1" smtClean="0">
                <a:solidFill>
                  <a:srgbClr val="FFC000"/>
                </a:solidFill>
              </a:rPr>
              <a:t>Аукцион</a:t>
            </a:r>
            <a:r>
              <a:rPr lang="ru-RU" sz="2400" smtClean="0">
                <a:solidFill>
                  <a:schemeClr val="bg1"/>
                </a:solidFill>
              </a:rPr>
              <a:t> </a:t>
            </a:r>
            <a:r>
              <a:rPr lang="en-US" sz="2400" smtClean="0">
                <a:solidFill>
                  <a:schemeClr val="bg1"/>
                </a:solidFill>
              </a:rPr>
              <a:t>[</a:t>
            </a:r>
            <a:r>
              <a:rPr lang="ru-RU" sz="2400" smtClean="0">
                <a:solidFill>
                  <a:schemeClr val="bg1"/>
                </a:solidFill>
              </a:rPr>
              <a:t>лат.</a:t>
            </a:r>
            <a:r>
              <a:rPr lang="en-US" sz="2400" smtClean="0">
                <a:solidFill>
                  <a:schemeClr val="bg1"/>
                </a:solidFill>
              </a:rPr>
              <a:t> auctio </a:t>
            </a:r>
            <a:r>
              <a:rPr lang="ru-RU" sz="2400" smtClean="0">
                <a:solidFill>
                  <a:schemeClr val="bg1"/>
                </a:solidFill>
              </a:rPr>
              <a:t>(</a:t>
            </a:r>
            <a:r>
              <a:rPr lang="en-US" sz="2400" smtClean="0">
                <a:solidFill>
                  <a:schemeClr val="bg1"/>
                </a:solidFill>
              </a:rPr>
              <a:t>auctionis</a:t>
            </a:r>
            <a:r>
              <a:rPr lang="ru-RU" sz="2400" smtClean="0">
                <a:solidFill>
                  <a:schemeClr val="bg1"/>
                </a:solidFill>
              </a:rPr>
              <a:t>) – продажа с торгов</a:t>
            </a:r>
            <a:r>
              <a:rPr lang="en-US" sz="2400" smtClean="0">
                <a:solidFill>
                  <a:schemeClr val="bg1"/>
                </a:solidFill>
              </a:rPr>
              <a:t>]</a:t>
            </a:r>
            <a:r>
              <a:rPr lang="ru-RU" sz="2400" smtClean="0">
                <a:solidFill>
                  <a:schemeClr val="bg1"/>
                </a:solidFill>
              </a:rPr>
              <a:t> Способ публичных продаж с торгов, при котором продаваемые товары или имущество приобретаются лицом, предложившим  наивысшую цену. </a:t>
            </a:r>
          </a:p>
          <a:p>
            <a:endParaRPr lang="ru-RU" smtClean="0"/>
          </a:p>
        </p:txBody>
      </p:sp>
      <p:sp>
        <p:nvSpPr>
          <p:cNvPr id="4" name="TextBox 3"/>
          <p:cNvSpPr txBox="1"/>
          <p:nvPr/>
        </p:nvSpPr>
        <p:spPr>
          <a:xfrm>
            <a:off x="6072188" y="6215063"/>
            <a:ext cx="925512" cy="369887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>
                <a:hlinkClick r:id="rId2" action="ppaction://hlinksldjump"/>
              </a:rPr>
              <a:t>Далее</a:t>
            </a:r>
            <a:r>
              <a:rPr lang="ru-RU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FFC000"/>
                </a:solidFill>
              </a:rPr>
              <a:t>Словарная статья</a:t>
            </a:r>
            <a:endParaRPr lang="ru-RU" smtClean="0"/>
          </a:p>
        </p:txBody>
      </p:sp>
      <p:pic>
        <p:nvPicPr>
          <p:cNvPr id="29699" name="Picture 4" descr="C:\Documents and Settings\Наташа\Рабочий стол\Гоголь Портрет\Рембрандт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7250" y="2071688"/>
            <a:ext cx="3967163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072063" y="2286000"/>
            <a:ext cx="3500437" cy="2586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Ростовщик</a:t>
            </a:r>
            <a:r>
              <a:rPr lang="ru-RU" sz="2400" dirty="0">
                <a:solidFill>
                  <a:srgbClr val="FFC000"/>
                </a:solidFill>
                <a:latin typeface="+mn-lt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+mn-lt"/>
              </a:rPr>
              <a:t>- человек, эксплуатирующий обращающихся к нему людей, давая деньги в долг под проценты на </a:t>
            </a:r>
            <a:r>
              <a:rPr lang="ru-RU" sz="2400" dirty="0">
                <a:solidFill>
                  <a:srgbClr val="FFC000"/>
                </a:solidFill>
                <a:latin typeface="+mn-lt"/>
                <a:hlinkClick r:id="rId3" action="ppaction://hlinksldjump"/>
              </a:rPr>
              <a:t>кабальных </a:t>
            </a:r>
            <a:r>
              <a:rPr lang="ru-RU" sz="2400" dirty="0">
                <a:solidFill>
                  <a:schemeClr val="bg1"/>
                </a:solidFill>
                <a:latin typeface="+mn-lt"/>
              </a:rPr>
              <a:t>условиях</a:t>
            </a:r>
          </a:p>
          <a:p>
            <a:pPr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00750" y="6143625"/>
            <a:ext cx="925513" cy="369888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>
                <a:hlinkClick r:id="rId4" action="ppaction://hlinksldjump"/>
              </a:rPr>
              <a:t>Далее</a:t>
            </a:r>
            <a:r>
              <a:rPr lang="ru-RU" dirty="0"/>
              <a:t> </a:t>
            </a:r>
          </a:p>
        </p:txBody>
      </p:sp>
      <p:sp>
        <p:nvSpPr>
          <p:cNvPr id="29702" name="TextBox 7"/>
          <p:cNvSpPr txBox="1">
            <a:spLocks noChangeArrowheads="1"/>
          </p:cNvSpPr>
          <p:nvPr/>
        </p:nvSpPr>
        <p:spPr bwMode="auto">
          <a:xfrm>
            <a:off x="1357313" y="5214938"/>
            <a:ext cx="26971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Рембрандт. Ростовщик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FFC000"/>
                </a:solidFill>
              </a:rPr>
              <a:t>Словарная статья</a:t>
            </a:r>
          </a:p>
        </p:txBody>
      </p:sp>
      <p:pic>
        <p:nvPicPr>
          <p:cNvPr id="30723" name="Picture 5" descr="C:\Documents and Settings\Наташа\Рабочий стол\Деревня\сбор подади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77863" y="2357438"/>
            <a:ext cx="334327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214813" y="2000250"/>
            <a:ext cx="4643437" cy="30464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Кабала</a:t>
            </a:r>
            <a:r>
              <a:rPr lang="ru-RU" sz="2400" dirty="0">
                <a:solidFill>
                  <a:schemeClr val="bg1"/>
                </a:solidFill>
                <a:latin typeface="+mn-lt"/>
                <a:cs typeface="Arial" pitchFamily="34" charset="0"/>
              </a:rPr>
              <a:t> – 1. В древнерусском праве – акт, договор, расписка, устанавливающие какую-н. зависимость одного лица по отношению к другому (</a:t>
            </a:r>
            <a:r>
              <a:rPr lang="ru-RU" sz="2400" dirty="0" err="1">
                <a:solidFill>
                  <a:schemeClr val="bg1"/>
                </a:solidFill>
                <a:latin typeface="+mn-lt"/>
                <a:cs typeface="Arial" pitchFamily="34" charset="0"/>
              </a:rPr>
              <a:t>истор</a:t>
            </a:r>
            <a:r>
              <a:rPr lang="ru-RU" sz="2400" dirty="0">
                <a:solidFill>
                  <a:schemeClr val="bg1"/>
                </a:solidFill>
                <a:latin typeface="+mn-lt"/>
                <a:cs typeface="Arial" pitchFamily="34" charset="0"/>
              </a:rPr>
              <a:t>.) </a:t>
            </a:r>
          </a:p>
          <a:p>
            <a:pPr>
              <a:defRPr/>
            </a:pPr>
            <a:endParaRPr lang="ru-RU" sz="2400" dirty="0">
              <a:solidFill>
                <a:schemeClr val="bg1"/>
              </a:solidFill>
              <a:latin typeface="+mn-lt"/>
              <a:cs typeface="Arial" pitchFamily="34" charset="0"/>
            </a:endParaRPr>
          </a:p>
          <a:p>
            <a:pPr>
              <a:defRPr/>
            </a:pPr>
            <a:r>
              <a:rPr lang="ru-RU" sz="2400" dirty="0">
                <a:solidFill>
                  <a:schemeClr val="bg1"/>
                </a:solidFill>
                <a:latin typeface="+mn-lt"/>
                <a:cs typeface="Arial" pitchFamily="34" charset="0"/>
              </a:rPr>
              <a:t>2. Крайне тяжёлая зависимость, граничащая с рабством.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72188" y="6143625"/>
            <a:ext cx="925512" cy="369888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>
                <a:hlinkClick r:id="rId3" action="ppaction://hlinksldjump"/>
              </a:rPr>
              <a:t>Далее</a:t>
            </a:r>
            <a:r>
              <a:rPr lang="ru-RU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1"/>
          <p:cNvSpPr txBox="1">
            <a:spLocks noChangeArrowheads="1"/>
          </p:cNvSpPr>
          <p:nvPr/>
        </p:nvSpPr>
        <p:spPr bwMode="auto">
          <a:xfrm>
            <a:off x="1714500" y="1071563"/>
            <a:ext cx="5857875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Calibri" pitchFamily="34" charset="0"/>
              <a:buAutoNum type="arabicPeriod"/>
            </a:pPr>
            <a:r>
              <a:rPr lang="ru-RU" sz="1600" u="sng">
                <a:hlinkClick r:id="rId2"/>
              </a:rPr>
              <a:t>http://www.eelmaa.narod.ru/urlit/materials/g1.html -  МаранцманВ.Г</a:t>
            </a:r>
            <a:r>
              <a:rPr lang="ru-RU" sz="1600"/>
              <a:t>. Материала для изучения повести Н.В.Гоголя Портрет</a:t>
            </a:r>
            <a:endParaRPr lang="ru-RU" sz="1600" u="sng">
              <a:hlinkClick r:id="rId3"/>
            </a:endParaRPr>
          </a:p>
          <a:p>
            <a:pPr marL="342900" indent="-342900">
              <a:buFont typeface="Calibri" pitchFamily="34" charset="0"/>
              <a:buAutoNum type="arabicPeriod"/>
            </a:pPr>
            <a:r>
              <a:rPr lang="ru-RU" sz="1600" u="sng">
                <a:hlinkClick r:id="rId3"/>
              </a:rPr>
              <a:t>http://imagencpd.aut.org/4DPict?file=20&amp;rec=25.078&amp;field=2-</a:t>
            </a:r>
            <a:r>
              <a:rPr lang="ru-RU" sz="1600"/>
              <a:t> Ростовщики 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ru-RU" sz="1600" u="sng">
                <a:hlinkClick r:id="rId4"/>
              </a:rPr>
              <a:t>http://www.gnozis.info/files/images/k6.preview.jpg-</a:t>
            </a:r>
            <a:r>
              <a:rPr lang="ru-RU" sz="1600"/>
              <a:t> Иванов Явление Христа народу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ru-RU" sz="1600" u="sng">
                <a:hlinkClick r:id="rId5"/>
              </a:rPr>
              <a:t>http://s54.radikal.ru/i143/1103/ba/fa3a8121453b.jpg-</a:t>
            </a:r>
            <a:r>
              <a:rPr lang="ru-RU" sz="1600"/>
              <a:t> Рембрандт. Ростовщик</a:t>
            </a:r>
          </a:p>
          <a:p>
            <a:pPr marL="342900" indent="-342900">
              <a:buFont typeface="Calibri" pitchFamily="34" charset="0"/>
              <a:buAutoNum type="arabicPeriod"/>
            </a:pPr>
            <a:endParaRPr lang="ru-RU"/>
          </a:p>
        </p:txBody>
      </p:sp>
      <p:sp>
        <p:nvSpPr>
          <p:cNvPr id="31747" name="TextBox 2"/>
          <p:cNvSpPr txBox="1">
            <a:spLocks noChangeArrowheads="1"/>
          </p:cNvSpPr>
          <p:nvPr/>
        </p:nvSpPr>
        <p:spPr bwMode="auto">
          <a:xfrm>
            <a:off x="785813" y="0"/>
            <a:ext cx="81772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solidFill>
                  <a:srgbClr val="FFC000"/>
                </a:solidFill>
              </a:rPr>
              <a:t>Используемая литература и Интернет-ресурсы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14500" y="3286125"/>
            <a:ext cx="6072188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/>
              <a:t>5.  Литература. 8 класс: Поурочные планы (по программе </a:t>
            </a:r>
          </a:p>
          <a:p>
            <a:pPr>
              <a:defRPr/>
            </a:pPr>
            <a:r>
              <a:rPr lang="ru-RU" sz="1600" dirty="0"/>
              <a:t>     А.Г.Кутузова) / Сост. Л.М.Серёгина – Волгоград: Учитель,</a:t>
            </a:r>
          </a:p>
          <a:p>
            <a:pPr>
              <a:defRPr/>
            </a:pPr>
            <a:r>
              <a:rPr lang="ru-RU" sz="1600" dirty="0"/>
              <a:t>    2003.</a:t>
            </a:r>
          </a:p>
          <a:p>
            <a:pPr marL="342900" indent="-342900">
              <a:buFontTx/>
              <a:buAutoNum type="arabicPeriod" startAt="6"/>
              <a:defRPr/>
            </a:pPr>
            <a:r>
              <a:rPr lang="ru-RU" sz="1600" dirty="0" err="1"/>
              <a:t>Б.Арапович</a:t>
            </a:r>
            <a:r>
              <a:rPr lang="ru-RU" sz="1600" dirty="0"/>
              <a:t> и </a:t>
            </a:r>
            <a:r>
              <a:rPr lang="ru-RU" sz="1600" dirty="0" err="1"/>
              <a:t>В.Маттелмяки</a:t>
            </a:r>
            <a:r>
              <a:rPr lang="ru-RU" sz="1600" dirty="0"/>
              <a:t>. Детская Библия. Библейские</a:t>
            </a:r>
          </a:p>
          <a:p>
            <a:pPr marL="342900" indent="-342900">
              <a:defRPr/>
            </a:pPr>
            <a:r>
              <a:rPr lang="ru-RU" sz="1600" dirty="0"/>
              <a:t>      рассказы в картинках. Издатель: Российское Библейское общество, Москва, 1994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Наташа\Рабочий стол\Гоголь Портрет\56518727_gpicture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57188" y="500063"/>
            <a:ext cx="8475662" cy="4643437"/>
          </a:xfrm>
          <a:noFill/>
        </p:spPr>
      </p:pic>
      <p:pic>
        <p:nvPicPr>
          <p:cNvPr id="9219" name="Picture 3" descr="C:\Documents and Settings\Наташа\Рабочий стол\Гоголь Портрет\7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14688" y="928688"/>
            <a:ext cx="2749550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Горизонтальный свиток 4"/>
          <p:cNvSpPr/>
          <p:nvPr/>
        </p:nvSpPr>
        <p:spPr>
          <a:xfrm>
            <a:off x="714348" y="3786190"/>
            <a:ext cx="7643866" cy="2143140"/>
          </a:xfrm>
          <a:prstGeom prst="horizontalScroll">
            <a:avLst/>
          </a:prstGeom>
          <a:solidFill>
            <a:srgbClr val="452103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>
              <a:defRPr/>
            </a:pPr>
            <a:endParaRPr lang="ru-RU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Проблема истинного искусства и роли художника в обществе. </a:t>
            </a:r>
          </a:p>
          <a:p>
            <a:pPr algn="ctr"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(По повести Н.В.Гоголя «Портрет»)</a:t>
            </a:r>
          </a:p>
          <a:p>
            <a:pPr algn="ctr">
              <a:defRPr/>
            </a:pPr>
            <a:endParaRPr lang="ru-RU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>
              <a:defRPr/>
            </a:pPr>
            <a:endParaRPr lang="ru-RU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>
              <a:defRPr/>
            </a:pPr>
            <a:endParaRPr lang="ru-RU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FFC000"/>
                </a:solidFill>
              </a:rPr>
              <a:t>Эпиграф к уроку</a:t>
            </a:r>
          </a:p>
        </p:txBody>
      </p:sp>
      <p:pic>
        <p:nvPicPr>
          <p:cNvPr id="10243" name="Picture 4" descr="C:\Documents and Settings\Наташа\Рабочий стол\Гоголь Портрет\k4m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056105">
            <a:off x="6804025" y="1795463"/>
            <a:ext cx="1697038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5" descr="C:\Documents and Settings\Наташа\Рабочий стол\Гоголь Портрет\l58-643-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00563" y="4786313"/>
            <a:ext cx="2428875" cy="173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7" descr="C:\Documents and Settings\Наташа\Рабочий стол\Гоголь Портрет\520704.thw.jpe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-1025316">
            <a:off x="633413" y="3841750"/>
            <a:ext cx="1744662" cy="262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6" descr="C:\Documents and Settings\Наташа\Рабочий стол\Гоголь Портрет\gogol_portrait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-1526799">
            <a:off x="730250" y="1749425"/>
            <a:ext cx="1711325" cy="245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Вертикальный свиток 3"/>
          <p:cNvSpPr/>
          <p:nvPr/>
        </p:nvSpPr>
        <p:spPr>
          <a:xfrm>
            <a:off x="1928813" y="1643063"/>
            <a:ext cx="5143500" cy="3000375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/>
              <a:t>Кто заключил в себе талант, тот чище всех должен быть душою.</a:t>
            </a:r>
          </a:p>
          <a:p>
            <a:pPr algn="ctr">
              <a:defRPr/>
            </a:pPr>
            <a:r>
              <a:rPr lang="ru-RU" sz="3200" dirty="0"/>
              <a:t>                    Н.В.Гоголь</a:t>
            </a:r>
          </a:p>
        </p:txBody>
      </p:sp>
      <p:pic>
        <p:nvPicPr>
          <p:cNvPr id="10248" name="Picture 8" descr="C:\Documents and Settings\Наташа\Рабочий стол\Гоголь Портрет\0009-014-Illjustratsii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274888" y="4786313"/>
            <a:ext cx="2154237" cy="174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3" descr="C:\Documents and Settings\Наташа\Рабочий стол\Гоголь Портрет\k6m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1190413">
            <a:off x="6862763" y="4070350"/>
            <a:ext cx="1681162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428625" y="571500"/>
            <a:ext cx="7258050" cy="1143000"/>
          </a:xfrm>
        </p:spPr>
        <p:txBody>
          <a:bodyPr/>
          <a:lstStyle/>
          <a:p>
            <a:r>
              <a:rPr lang="ru-RU" smtClean="0">
                <a:solidFill>
                  <a:srgbClr val="FFC000"/>
                </a:solidFill>
              </a:rPr>
              <a:t>В.Г.Белинский о повести «Портрет»</a:t>
            </a:r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>
          <a:xfrm>
            <a:off x="4071938" y="2286000"/>
            <a:ext cx="4214812" cy="3983038"/>
          </a:xfrm>
        </p:spPr>
        <p:txBody>
          <a:bodyPr/>
          <a:lstStyle/>
          <a:p>
            <a:r>
              <a:rPr lang="ru-RU" sz="2200" smtClean="0">
                <a:solidFill>
                  <a:schemeClr val="bg1"/>
                </a:solidFill>
              </a:rPr>
              <a:t>«Портрет»  есть неудачная попытка г.Гоголя в фантастическом роде. …     Вторая её часть решительно ничего не стоит; в ней не видно г.Гоголя. </a:t>
            </a:r>
            <a:r>
              <a:rPr lang="ru-RU" sz="2200" smtClean="0">
                <a:solidFill>
                  <a:srgbClr val="FFC000"/>
                </a:solidFill>
              </a:rPr>
              <a:t>Это явная приделка, в которой работал не ум, а фантазия не принимала никакого участия»</a:t>
            </a:r>
          </a:p>
          <a:p>
            <a:pPr>
              <a:buFont typeface="Arial" charset="0"/>
              <a:buNone/>
            </a:pPr>
            <a:r>
              <a:rPr lang="ru-RU" sz="2200" smtClean="0">
                <a:solidFill>
                  <a:srgbClr val="FFC000"/>
                </a:solidFill>
              </a:rPr>
              <a:t>    </a:t>
            </a:r>
          </a:p>
        </p:txBody>
      </p:sp>
      <p:pic>
        <p:nvPicPr>
          <p:cNvPr id="11268" name="Picture 4" descr="C:\Documents and Settings\Наташа\Рабочий стол\Гоголь Портрет\imgFul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28688" y="2000250"/>
            <a:ext cx="3048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 descr="C:\Documents and Settings\Наташа\Рабочий стол\Гоголь Портрет\d2c6928ff68a79fc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109790">
            <a:off x="7118350" y="457200"/>
            <a:ext cx="1384300" cy="186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TextBox 5"/>
          <p:cNvSpPr txBox="1">
            <a:spLocks noChangeArrowheads="1"/>
          </p:cNvSpPr>
          <p:nvPr/>
        </p:nvSpPr>
        <p:spPr bwMode="auto">
          <a:xfrm>
            <a:off x="1000125" y="5500688"/>
            <a:ext cx="17002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В.Г.Белинский</a:t>
            </a:r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2214563" y="5857875"/>
            <a:ext cx="5715000" cy="890588"/>
          </a:xfrm>
          <a:prstGeom prst="horizontalScroll">
            <a:avLst/>
          </a:prstGeom>
          <a:solidFill>
            <a:schemeClr val="bg2">
              <a:lumMod val="50000"/>
            </a:schemeClr>
          </a:solidFill>
          <a:ln>
            <a:solidFill>
              <a:srgbClr val="4521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200" dirty="0"/>
              <a:t>Какое значение придаёт критик слову «приделка» в данном контексте?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FFC000"/>
                </a:solidFill>
              </a:rPr>
              <a:t>А.Иванов</a:t>
            </a:r>
            <a:br>
              <a:rPr lang="ru-RU" smtClean="0">
                <a:solidFill>
                  <a:srgbClr val="FFC000"/>
                </a:solidFill>
              </a:rPr>
            </a:br>
            <a:r>
              <a:rPr lang="ru-RU" smtClean="0">
                <a:solidFill>
                  <a:srgbClr val="FFC000"/>
                </a:solidFill>
              </a:rPr>
              <a:t> «Явление Христа народу»</a:t>
            </a:r>
          </a:p>
        </p:txBody>
      </p:sp>
      <p:pic>
        <p:nvPicPr>
          <p:cNvPr id="9219" name="Picture 4" descr="C:\Documents and Settings\Наташа\Рабочий стол\Гоголь Портрет\Иванов Явление Христа народу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500188" y="1643063"/>
            <a:ext cx="6572250" cy="4860925"/>
          </a:xfr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FFC000"/>
                </a:solidFill>
              </a:rPr>
              <a:t>Вопрос №1</a:t>
            </a: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5214938" y="1785938"/>
            <a:ext cx="3214687" cy="2857500"/>
          </a:xfrm>
          <a:prstGeom prst="horizontalScroll">
            <a:avLst/>
          </a:prstGeom>
          <a:solidFill>
            <a:schemeClr val="bg2">
              <a:lumMod val="50000"/>
            </a:schemeClr>
          </a:solidFill>
          <a:ln>
            <a:solidFill>
              <a:srgbClr val="4521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/>
              <a:t>Почему Гоголь сравнивает </a:t>
            </a:r>
            <a:r>
              <a:rPr lang="ru-RU" sz="2400" dirty="0">
                <a:hlinkClick r:id="rId2" action="ppaction://hlinksldjump"/>
              </a:rPr>
              <a:t>аукцион</a:t>
            </a:r>
            <a:r>
              <a:rPr lang="ru-RU" sz="2400" dirty="0"/>
              <a:t> с погребальной процессией?</a:t>
            </a:r>
          </a:p>
        </p:txBody>
      </p:sp>
      <p:pic>
        <p:nvPicPr>
          <p:cNvPr id="13316" name="Picture 5" descr="C:\Documents and Settings\Наташа\Рабочий стол\Гоголь Портрет\Disk91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43000" y="1500188"/>
            <a:ext cx="35179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000125" y="1500188"/>
            <a:ext cx="333375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/>
              <a:t>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7543800" cy="1582737"/>
          </a:xfrm>
        </p:spPr>
        <p:txBody>
          <a:bodyPr/>
          <a:lstStyle/>
          <a:p>
            <a:r>
              <a:rPr lang="ru-RU" smtClean="0">
                <a:solidFill>
                  <a:srgbClr val="FFC000"/>
                </a:solidFill>
              </a:rPr>
              <a:t> Этимология слова «искусство»</a:t>
            </a:r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>
          <a:xfrm>
            <a:off x="1285875" y="2071688"/>
            <a:ext cx="6500813" cy="4054475"/>
          </a:xfrm>
        </p:spPr>
        <p:txBody>
          <a:bodyPr/>
          <a:lstStyle/>
          <a:p>
            <a:r>
              <a:rPr lang="ru-RU" sz="2400" i="1" smtClean="0">
                <a:solidFill>
                  <a:srgbClr val="FFC000"/>
                </a:solidFill>
              </a:rPr>
              <a:t>Искусство</a:t>
            </a:r>
            <a:r>
              <a:rPr lang="ru-RU" sz="2400" smtClean="0"/>
              <a:t> </a:t>
            </a:r>
            <a:r>
              <a:rPr lang="ru-RU" sz="2400" smtClean="0">
                <a:solidFill>
                  <a:schemeClr val="bg1"/>
                </a:solidFill>
              </a:rPr>
              <a:t>родственно словам </a:t>
            </a:r>
            <a:r>
              <a:rPr lang="ru-RU" sz="2400" smtClean="0">
                <a:solidFill>
                  <a:srgbClr val="FFC000"/>
                </a:solidFill>
              </a:rPr>
              <a:t>«искушать», «искушение».</a:t>
            </a:r>
          </a:p>
          <a:p>
            <a:r>
              <a:rPr lang="ru-RU" sz="2400" smtClean="0">
                <a:solidFill>
                  <a:schemeClr val="bg1"/>
                </a:solidFill>
              </a:rPr>
              <a:t> «Искусити» (старосл.) значило «подвергать испытанию».</a:t>
            </a:r>
          </a:p>
          <a:p>
            <a:r>
              <a:rPr lang="ru-RU" sz="2400" smtClean="0">
                <a:solidFill>
                  <a:schemeClr val="bg1"/>
                </a:solidFill>
              </a:rPr>
              <a:t>«Искушенный человек» - это тот, кто многоопытен, много испытал.</a:t>
            </a:r>
          </a:p>
          <a:p>
            <a:endParaRPr lang="ru-RU" smtClean="0">
              <a:solidFill>
                <a:schemeClr val="bg1"/>
              </a:solidFill>
            </a:endParaRP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2071688" y="4857750"/>
            <a:ext cx="4500562" cy="1214438"/>
          </a:xfrm>
          <a:prstGeom prst="horizontalScroll">
            <a:avLst/>
          </a:prstGeom>
          <a:solidFill>
            <a:schemeClr val="bg2">
              <a:lumMod val="50000"/>
            </a:schemeClr>
          </a:solidFill>
          <a:ln>
            <a:solidFill>
              <a:srgbClr val="4521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ru-RU" sz="2400" dirty="0">
                <a:solidFill>
                  <a:schemeClr val="bg1"/>
                </a:solidFill>
              </a:rPr>
              <a:t>Кто в повести выступает в роли «искусителя</a:t>
            </a:r>
            <a:r>
              <a:rPr lang="ru-RU" sz="2400" dirty="0">
                <a:solidFill>
                  <a:schemeClr val="bg1"/>
                </a:solidFill>
              </a:rPr>
              <a:t>» и почему?</a:t>
            </a:r>
            <a:endParaRPr lang="ru-RU" sz="2400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FFC000"/>
                </a:solidFill>
              </a:rPr>
              <a:t>Вопрос №2</a:t>
            </a:r>
            <a:endParaRPr lang="ru-RU" smtClean="0"/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1071563" y="1571625"/>
            <a:ext cx="3857625" cy="4429125"/>
          </a:xfrm>
          <a:prstGeom prst="horizontalScroll">
            <a:avLst/>
          </a:prstGeom>
          <a:solidFill>
            <a:schemeClr val="bg2">
              <a:lumMod val="50000"/>
            </a:schemeClr>
          </a:solidFill>
          <a:ln>
            <a:solidFill>
              <a:srgbClr val="4521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/>
              <a:t>Почему ростовщики необходимы «осадку человечества», поселившемуся в Коломне, и отчего главным свойством </a:t>
            </a:r>
            <a:r>
              <a:rPr lang="ru-RU" sz="2400" dirty="0">
                <a:solidFill>
                  <a:schemeClr val="bg1"/>
                </a:solidFill>
                <a:hlinkClick r:id="rId2" action="ppaction://hlinksldjump"/>
              </a:rPr>
              <a:t>ростовщика</a:t>
            </a:r>
            <a:r>
              <a:rPr lang="ru-RU" sz="2400" dirty="0"/>
              <a:t> оказывается бесчувствие?</a:t>
            </a:r>
          </a:p>
        </p:txBody>
      </p:sp>
      <p:sp>
        <p:nvSpPr>
          <p:cNvPr id="15364" name="TextBox 4"/>
          <p:cNvSpPr txBox="1">
            <a:spLocks noChangeArrowheads="1"/>
          </p:cNvSpPr>
          <p:nvPr/>
        </p:nvSpPr>
        <p:spPr bwMode="auto">
          <a:xfrm>
            <a:off x="5000625" y="5857875"/>
            <a:ext cx="21732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>
                <a:solidFill>
                  <a:schemeClr val="bg1"/>
                </a:solidFill>
              </a:rPr>
              <a:t>Молочко Валерий.</a:t>
            </a:r>
          </a:p>
          <a:p>
            <a:pPr algn="ctr"/>
            <a:r>
              <a:rPr lang="ru-RU">
                <a:solidFill>
                  <a:schemeClr val="bg1"/>
                </a:solidFill>
              </a:rPr>
              <a:t>Ростовщик</a:t>
            </a:r>
          </a:p>
        </p:txBody>
      </p:sp>
      <p:pic>
        <p:nvPicPr>
          <p:cNvPr id="15365" name="Picture 6" descr="C:\Documents and Settings\Наташа\Рабочий стол\ПОРТРЕТ\Морозова 221-622-075\Молочко Валерий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43500" y="1785938"/>
            <a:ext cx="3000375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923</TotalTime>
  <Words>1290</Words>
  <Application>Microsoft Office PowerPoint</Application>
  <PresentationFormat>Экран (4:3)</PresentationFormat>
  <Paragraphs>130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8" baseType="lpstr">
      <vt:lpstr>Arial</vt:lpstr>
      <vt:lpstr>Calibri</vt:lpstr>
      <vt:lpstr>Тема Office</vt:lpstr>
      <vt:lpstr>Инструкция по использованию презентации </vt:lpstr>
      <vt:lpstr>Цель презентации</vt:lpstr>
      <vt:lpstr>Слайд 3</vt:lpstr>
      <vt:lpstr>Эпиграф к уроку</vt:lpstr>
      <vt:lpstr>В.Г.Белинский о повести «Портрет»</vt:lpstr>
      <vt:lpstr>А.Иванов  «Явление Христа народу»</vt:lpstr>
      <vt:lpstr>Вопрос №1</vt:lpstr>
      <vt:lpstr> Этимология слова «искусство»</vt:lpstr>
      <vt:lpstr>Вопрос №2</vt:lpstr>
      <vt:lpstr>Исследуем описание внешности ростовщика</vt:lpstr>
      <vt:lpstr>Вопрос №3</vt:lpstr>
      <vt:lpstr>Вопрос №4</vt:lpstr>
      <vt:lpstr>Слайд 13</vt:lpstr>
      <vt:lpstr>Советы отца художника Б.</vt:lpstr>
      <vt:lpstr>Слайд 15</vt:lpstr>
      <vt:lpstr>Какова роль в обществе личности, наделённой «драгоценным даром Бога»?</vt:lpstr>
      <vt:lpstr>Задание на дом (дифференцированное)</vt:lpstr>
      <vt:lpstr>Дополнительный материал к уроку содержит:</vt:lpstr>
      <vt:lpstr>Художник Чартков  (Материал для анализа)</vt:lpstr>
      <vt:lpstr>Товарищ Чарткова  (Материал для анализа)</vt:lpstr>
      <vt:lpstr> Отец художника Б (Материал для анализа) </vt:lpstr>
      <vt:lpstr>Словарная статья </vt:lpstr>
      <vt:lpstr>Словарная статья</vt:lpstr>
      <vt:lpstr>Словарная статья</vt:lpstr>
      <vt:lpstr>Слайд 25</vt:lpstr>
    </vt:vector>
  </TitlesOfParts>
  <Company>Морозова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Наташа</dc:creator>
  <cp:lastModifiedBy>revaz</cp:lastModifiedBy>
  <cp:revision>109</cp:revision>
  <dcterms:created xsi:type="dcterms:W3CDTF">2013-01-25T11:00:51Z</dcterms:created>
  <dcterms:modified xsi:type="dcterms:W3CDTF">2013-04-12T18:12:44Z</dcterms:modified>
</cp:coreProperties>
</file>