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9" r:id="rId5"/>
    <p:sldId id="259" r:id="rId6"/>
    <p:sldId id="280" r:id="rId7"/>
    <p:sldId id="260" r:id="rId8"/>
    <p:sldId id="302" r:id="rId9"/>
    <p:sldId id="318" r:id="rId10"/>
    <p:sldId id="305" r:id="rId11"/>
    <p:sldId id="309" r:id="rId12"/>
    <p:sldId id="310" r:id="rId13"/>
    <p:sldId id="306" r:id="rId14"/>
    <p:sldId id="307" r:id="rId15"/>
    <p:sldId id="308" r:id="rId16"/>
    <p:sldId id="311" r:id="rId17"/>
    <p:sldId id="281" r:id="rId18"/>
    <p:sldId id="316" r:id="rId19"/>
    <p:sldId id="317" r:id="rId20"/>
    <p:sldId id="304" r:id="rId21"/>
    <p:sldId id="278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13" r:id="rId30"/>
    <p:sldId id="314" r:id="rId31"/>
    <p:sldId id="315" r:id="rId32"/>
    <p:sldId id="291" r:id="rId33"/>
    <p:sldId id="292" r:id="rId34"/>
    <p:sldId id="293" r:id="rId35"/>
    <p:sldId id="301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00FF"/>
    <a:srgbClr val="FF66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5" autoAdjust="0"/>
    <p:restoredTop sz="94660"/>
  </p:normalViewPr>
  <p:slideViewPr>
    <p:cSldViewPr>
      <p:cViewPr varScale="1">
        <p:scale>
          <a:sx n="64" d="100"/>
          <a:sy n="64" d="100"/>
        </p:scale>
        <p:origin x="-8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3A192-64D0-42FC-BE35-AA0571F93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0334D-3D20-41AE-8453-7E784D53D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8EE01-B8EF-4DA9-B8B2-2A521E823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CA7CC-586B-414C-B350-1D0C8580C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1754C-E9BA-4904-81F3-C885D5AE2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6599A-0BA9-4508-A510-C4FFA8607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79EF8-2E2B-4978-9C57-72BF50618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3C376-2AE2-4EB7-8E58-D22C601ED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09F25-8DAC-4AF3-992F-61FA08F85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B3860-4B82-4B23-9C94-67F5E21C3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A0799-668B-44C6-93C7-B632F23BB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792A4-5B0D-423B-8530-DD86EA28F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868E4B7-C9F9-4695-B222-5B87B2F5F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frutmrut.ru/wp-content/ql-cache/quicklatex.com-e4247cc64d96384bc81afd227eec71af_l3.gif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5" descr="4809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547813" y="2636838"/>
            <a:ext cx="7127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Тема урока: Применение производной в физике, математике, биологии и жизни</a:t>
            </a: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572000" y="333375"/>
            <a:ext cx="4175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«Теория  без  практики  мертва или бесполезна, практика без теории невозможна или пагубна».</a:t>
            </a:r>
            <a: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А. Н. Крылов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572000" y="4292600"/>
            <a:ext cx="3960813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Учитель математики ВКК МБОУ СОШ с  углубленным изучением отдельных предметов Орлова О.В.</a:t>
            </a:r>
          </a:p>
          <a:p>
            <a:pPr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Г. Воронеж</a:t>
            </a:r>
          </a:p>
          <a:p>
            <a:pPr>
              <a:spcBef>
                <a:spcPct val="50000"/>
              </a:spcBef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957210-4166a48d6c5474b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59769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Применение производной в биологии, физике, жизни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11188" y="1628775"/>
            <a:ext cx="66246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Дифференциальное исчисление- это описание окружающего нас мира, выполненное на математическом языке. Производная помогает нам успешно решать не только математические задачи, но и задачи практического характера в разных областях науки, техники и жизни.</a:t>
            </a:r>
          </a:p>
        </p:txBody>
      </p:sp>
      <p:pic>
        <p:nvPicPr>
          <p:cNvPr id="10245" name="Picture 5" descr="Oblogk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775" y="3533775"/>
            <a:ext cx="3873500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54976604_0649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8313" y="3357563"/>
            <a:ext cx="21367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Nuvola_apps_edu_mathematics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588" y="3500438"/>
            <a:ext cx="17970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5256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</a:rPr>
              <a:t>1. «Сюжет Листик»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427538" y="476250"/>
            <a:ext cx="4464050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Мы с вами изучали производную и её свойства. Философское высказывание Гильберта: «У каждого человека есть определённый кругозор. Когда этот кругозор сужается до бесконечного малого, то он обращается в точку. Тогда человек и говорит что это и есть его точка зрения.»</a:t>
            </a:r>
          </a:p>
          <a:p>
            <a:r>
              <a:rPr lang="ru-RU"/>
              <a:t>	Давайте попробуем измерить точку зрения на применении производной!</a:t>
            </a:r>
          </a:p>
          <a:p>
            <a:r>
              <a:rPr lang="ru-RU"/>
              <a:t>Рассмотрим падение как неравномерное движение зависящее от времени.</a:t>
            </a:r>
          </a:p>
          <a:p>
            <a:r>
              <a:rPr lang="ru-RU"/>
              <a:t>Итак</a:t>
            </a:r>
            <a:r>
              <a:rPr lang="en-US"/>
              <a:t>: </a:t>
            </a:r>
            <a:r>
              <a:rPr lang="en-US" b="1"/>
              <a:t>S=S(t)   V=S′(t)=x′(t), a=V′(t)=S″(t)</a:t>
            </a:r>
            <a:endParaRPr lang="ru-RU"/>
          </a:p>
          <a:p>
            <a:pPr>
              <a:buFontTx/>
              <a:buChar char="•"/>
            </a:pPr>
            <a:endParaRPr lang="ru-RU" b="1"/>
          </a:p>
          <a:p>
            <a:pPr>
              <a:buFontTx/>
              <a:buChar char="•"/>
            </a:pPr>
            <a:endParaRPr lang="ru-RU" b="1"/>
          </a:p>
          <a:p>
            <a:pPr>
              <a:buFontTx/>
              <a:buChar char="•"/>
            </a:pPr>
            <a:r>
              <a:rPr lang="ru-RU" b="1"/>
              <a:t>  </a:t>
            </a:r>
            <a:r>
              <a:rPr lang="en-US" b="1"/>
              <a:t>F=ma  F=mV′   F=mS″</a:t>
            </a:r>
          </a:p>
          <a:p>
            <a:r>
              <a:rPr lang="en-US" b="1"/>
              <a:t>	</a:t>
            </a:r>
            <a:endParaRPr lang="ru-RU" b="1"/>
          </a:p>
          <a:p>
            <a:r>
              <a:rPr lang="ru-RU"/>
              <a:t>Запишем </a:t>
            </a:r>
            <a:r>
              <a:rPr lang="en-US"/>
              <a:t>II</a:t>
            </a:r>
            <a:r>
              <a:rPr lang="ru-RU"/>
              <a:t> закон Ньютона: </a:t>
            </a:r>
          </a:p>
          <a:p>
            <a:r>
              <a:rPr lang="en-US" b="1"/>
              <a:t>F</a:t>
            </a:r>
            <a:r>
              <a:rPr lang="ru-RU" b="1"/>
              <a:t>=</a:t>
            </a:r>
            <a:r>
              <a:rPr lang="en-US" b="1"/>
              <a:t>mV</a:t>
            </a:r>
            <a:r>
              <a:rPr lang="ru-RU" b="1"/>
              <a:t>′   </a:t>
            </a:r>
            <a:r>
              <a:rPr lang="en-US" b="1"/>
              <a:t>F</a:t>
            </a:r>
            <a:r>
              <a:rPr lang="ru-RU" b="1"/>
              <a:t>=</a:t>
            </a:r>
            <a:r>
              <a:rPr lang="en-US" b="1"/>
              <a:t>mS</a:t>
            </a:r>
            <a:r>
              <a:rPr lang="ru-RU" b="1"/>
              <a:t>″</a:t>
            </a:r>
          </a:p>
        </p:txBody>
      </p:sp>
      <p:pic>
        <p:nvPicPr>
          <p:cNvPr id="11268" name="Picture 4" descr="Logo-G-M-transparan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188" y="5084763"/>
            <a:ext cx="126523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mob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620713"/>
            <a:ext cx="421322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67850" cy="1035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 descr="Logo-G-M-transparan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5084763"/>
            <a:ext cx="126523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700338" y="4868863"/>
            <a:ext cx="4032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/>
              <a:t>Открытие приложения «Листок»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2. «Сюжет Суслики, Волки»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427538" y="692150"/>
            <a:ext cx="4176712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Рассмотрим </a:t>
            </a:r>
            <a:r>
              <a:rPr lang="ru-RU"/>
              <a:t>дифференциальные уравнения показательного роста и убывания : </a:t>
            </a:r>
            <a:r>
              <a:rPr lang="en-US" b="1"/>
              <a:t>F</a:t>
            </a:r>
            <a:r>
              <a:rPr lang="ru-RU" b="1"/>
              <a:t>=</a:t>
            </a:r>
            <a:r>
              <a:rPr lang="en-US" b="1"/>
              <a:t>ma</a:t>
            </a:r>
            <a:r>
              <a:rPr lang="ru-RU" b="1"/>
              <a:t>  </a:t>
            </a:r>
            <a:r>
              <a:rPr lang="en-US" b="1"/>
              <a:t>F</a:t>
            </a:r>
            <a:r>
              <a:rPr lang="ru-RU" b="1"/>
              <a:t>=</a:t>
            </a:r>
            <a:r>
              <a:rPr lang="en-US" b="1"/>
              <a:t>mV</a:t>
            </a:r>
            <a:r>
              <a:rPr lang="ru-RU" b="1"/>
              <a:t>'  F=mS''</a:t>
            </a:r>
            <a:r>
              <a:rPr lang="ru-RU"/>
              <a:t> </a:t>
            </a:r>
          </a:p>
          <a:p>
            <a:r>
              <a:rPr lang="ru-RU"/>
              <a:t>Решение многих задач физики, технической биологии и социальных наук сводятся к задаче нахождения функций </a:t>
            </a:r>
            <a:r>
              <a:rPr lang="en-US"/>
              <a:t>y=f(x)</a:t>
            </a:r>
            <a:r>
              <a:rPr lang="ru-RU"/>
              <a:t>, удовлетворяющих дифференциальному уравнению </a:t>
            </a:r>
            <a:r>
              <a:rPr lang="en-US" b="1"/>
              <a:t>f</a:t>
            </a:r>
            <a:r>
              <a:rPr lang="ru-RU" b="1"/>
              <a:t>'(</a:t>
            </a:r>
            <a:r>
              <a:rPr lang="en-US" b="1"/>
              <a:t>x</a:t>
            </a:r>
            <a:r>
              <a:rPr lang="ru-RU" b="1"/>
              <a:t>)=</a:t>
            </a:r>
            <a:r>
              <a:rPr lang="en-US" b="1"/>
              <a:t>kf</a:t>
            </a:r>
            <a:r>
              <a:rPr lang="ru-RU" b="1"/>
              <a:t>(</a:t>
            </a:r>
            <a:r>
              <a:rPr lang="en-US" b="1"/>
              <a:t>x</a:t>
            </a:r>
            <a:r>
              <a:rPr lang="ru-RU" b="1"/>
              <a:t>),</a:t>
            </a:r>
            <a:r>
              <a:rPr lang="ru-RU"/>
              <a:t>  где </a:t>
            </a:r>
            <a:r>
              <a:rPr lang="ru-RU" b="1"/>
              <a:t>k= </a:t>
            </a:r>
            <a:r>
              <a:rPr lang="en-US" b="1"/>
              <a:t>const</a:t>
            </a:r>
            <a:r>
              <a:rPr lang="ru-RU"/>
              <a:t> .</a:t>
            </a:r>
          </a:p>
        </p:txBody>
      </p:sp>
      <p:pic>
        <p:nvPicPr>
          <p:cNvPr id="13316" name="Picture 4" descr="Logo-G-M-transparan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188" y="5084763"/>
            <a:ext cx="126523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83dd6a8b6a0c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0113" y="765175"/>
            <a:ext cx="2784475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0200" y="3860800"/>
            <a:ext cx="26590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4213" y="3789363"/>
            <a:ext cx="295275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ogo-G-M-transparan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188" y="5084763"/>
            <a:ext cx="126523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150" y="981075"/>
            <a:ext cx="523875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411413" y="476250"/>
            <a:ext cx="6337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/>
              <a:t>Открытие приложения «Волки»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Logo-G-M-transparan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188" y="5084763"/>
            <a:ext cx="126523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350" y="1268413"/>
            <a:ext cx="5610225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356100" y="765175"/>
            <a:ext cx="4392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/>
              <a:t>Открытие приложения «Суслики»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496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</a:rPr>
              <a:t>3. «Формула Человека»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971550" y="549275"/>
            <a:ext cx="72009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Человек во столько раз больше атома, во сколько раз он меньше звезды:</a:t>
            </a:r>
            <a:endParaRPr lang="ru-RU" b="1"/>
          </a:p>
          <a:p>
            <a:r>
              <a:rPr lang="ru-RU" b="1"/>
              <a:t>                    Человек               Звезда</a:t>
            </a:r>
          </a:p>
          <a:p>
            <a:r>
              <a:rPr lang="ru-RU" b="1"/>
              <a:t>                     ------------     =      ------------</a:t>
            </a:r>
          </a:p>
          <a:p>
            <a:r>
              <a:rPr lang="ru-RU" b="1"/>
              <a:t>                     Атом                   Человек</a:t>
            </a:r>
          </a:p>
          <a:p>
            <a:endParaRPr lang="ru-RU" b="1"/>
          </a:p>
          <a:p>
            <a:endParaRPr lang="ru-RU"/>
          </a:p>
          <a:p>
            <a:endParaRPr lang="ru-RU"/>
          </a:p>
          <a:p>
            <a:r>
              <a:rPr lang="ru-RU"/>
              <a:t>Отсюда следует, что   </a:t>
            </a:r>
            <a:r>
              <a:rPr lang="ru-RU" b="1"/>
              <a:t>Человек = Звезда* Атом</a:t>
            </a:r>
            <a:endParaRPr lang="ru-RU"/>
          </a:p>
          <a:p>
            <a:r>
              <a:rPr lang="ru-RU"/>
              <a:t>	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Это и есть формула, определяющая место человека во вселенной. В соответствии с ней размеры человека представляют среднее пропорциональное звезды и атома.</a:t>
            </a:r>
          </a:p>
          <a:p>
            <a:r>
              <a:rPr lang="ru-RU"/>
              <a:t>	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7050" y="2133600"/>
            <a:ext cx="20494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Logo-G-M-transparan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5084763"/>
            <a:ext cx="126523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Безымянный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475" y="2420938"/>
            <a:ext cx="2808288" cy="1195387"/>
          </a:xfrm>
          <a:prstGeom prst="rect">
            <a:avLst/>
          </a:prstGeom>
          <a:noFill/>
        </p:spPr>
      </p:pic>
      <p:pic>
        <p:nvPicPr>
          <p:cNvPr id="16393" name="Picture 9" descr="Безымянный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513" y="908050"/>
            <a:ext cx="2943225" cy="1104900"/>
          </a:xfrm>
          <a:prstGeom prst="rect">
            <a:avLst/>
          </a:prstGeom>
          <a:noFill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19700" y="1052513"/>
            <a:ext cx="1944688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matematika_carica_nauk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12775" y="0"/>
            <a:ext cx="9756775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1042988" y="1557338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accent2"/>
                </a:solidFill>
              </a:rPr>
              <a:t>Применение производной в математике</a:t>
            </a:r>
          </a:p>
        </p:txBody>
      </p:sp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395288" y="2060575"/>
            <a:ext cx="8748712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Производная в математике показывает числовое выражение степени изменений величины, находящейся в одной и тоже точке, под влиянием различных условий.</a:t>
            </a:r>
          </a:p>
          <a:p>
            <a:endParaRPr lang="ru-RU"/>
          </a:p>
          <a:p>
            <a:r>
              <a:rPr lang="ru-RU"/>
              <a:t>Формула производной встречается нам ещё в 15 веке. Великий итальянский математик Тартальи, рассматривая и развивая вопрос - на сколько зависит дальность полёта снаряда от наклона орудия - применяет её в своих трудах.</a:t>
            </a:r>
          </a:p>
          <a:p>
            <a:endParaRPr lang="ru-RU"/>
          </a:p>
          <a:p>
            <a:r>
              <a:rPr lang="ru-RU"/>
              <a:t>Формула производной часто встречается в работах известных математиков 17 века. Её применяют Ньютон и Лейбниц.</a:t>
            </a:r>
          </a:p>
          <a:p>
            <a:endParaRPr lang="ru-RU"/>
          </a:p>
          <a:p>
            <a:r>
              <a:rPr lang="ru-RU"/>
              <a:t>Посвящает целый трактат о роли производной в математике известный учёный Галилео Галилей. Затем производная и различные изложения с её применением стали встречаться в работах Декарта, французского математика Роберваля и англичанина Грегори. Большой вклад по изучению производной внесли такие умы, как Лопиталь, Бернулли, Лангранж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school11-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500438"/>
            <a:ext cx="2667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7" descr="54976604_0649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549275"/>
            <a:ext cx="22510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0" descr="geometry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6100" y="2924175"/>
            <a:ext cx="37814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2555875" y="404813"/>
            <a:ext cx="5964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u="sng"/>
              <a:t>№</a:t>
            </a:r>
            <a:r>
              <a:rPr lang="en-US" b="1" i="1" u="sng"/>
              <a:t>1</a:t>
            </a:r>
            <a:r>
              <a:rPr lang="ru-RU" b="1" i="1"/>
              <a:t> Построить график и исследовать функцию:</a:t>
            </a: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8400" y="765175"/>
            <a:ext cx="2808288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C:\Users\шанс\Desktop\Конферения1_Малютина\2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1908175" y="692150"/>
            <a:ext cx="5545138" cy="501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5661025"/>
            <a:ext cx="1379537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4" descr="image-m3f59id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89038" y="0"/>
            <a:ext cx="12168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84213" y="1196975"/>
            <a:ext cx="74898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  <a:ea typeface="Batang" pitchFamily="18" charset="-127"/>
              </a:rPr>
              <a:t>Воспитательная работа</a:t>
            </a: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hmer UI" pitchFamily="34" charset="0"/>
              </a:rPr>
              <a:t>:</a:t>
            </a:r>
          </a:p>
          <a:p>
            <a:pPr>
              <a:spcBef>
                <a:spcPct val="50000"/>
              </a:spcBef>
              <a:defRPr/>
            </a:pPr>
            <a:endParaRPr lang="ru-RU" sz="3200" b="1" i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Khmer UI" pitchFamily="34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403350" y="1844675"/>
            <a:ext cx="5184775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Расширение кругозора и познавательной деятельности учащихся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Развитие логического мышления и умение применять свои знания</a:t>
            </a:r>
          </a:p>
          <a:p>
            <a:pPr marL="342900" indent="-342900">
              <a:spcBef>
                <a:spcPct val="50000"/>
              </a:spcBef>
            </a:pPr>
            <a:endParaRPr lang="ru-RU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84213" y="3429000"/>
            <a:ext cx="7489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  <a:ea typeface="Batang" pitchFamily="18" charset="-127"/>
              </a:rPr>
              <a:t>Техническое обеспечение</a:t>
            </a: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hmer UI" pitchFamily="34" charset="0"/>
                <a:ea typeface="Batang" pitchFamily="18" charset="-127"/>
              </a:rPr>
              <a:t>:</a:t>
            </a:r>
          </a:p>
        </p:txBody>
      </p:sp>
      <p:sp>
        <p:nvSpPr>
          <p:cNvPr id="3080" name="Text Box 9"/>
          <p:cNvSpPr txBox="1">
            <a:spLocks noChangeArrowheads="1"/>
          </p:cNvSpPr>
          <p:nvPr/>
        </p:nvSpPr>
        <p:spPr bwMode="auto">
          <a:xfrm>
            <a:off x="1476375" y="4149725"/>
            <a:ext cx="5256213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Интерактивная доска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Компьютер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Дис</a:t>
            </a:r>
            <a:r>
              <a:rPr lang="en-US"/>
              <a:t>к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979613" y="333375"/>
            <a:ext cx="28463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  <a:ea typeface="Batang" pitchFamily="18" charset="-127"/>
              </a:rPr>
              <a:t>Тип урока</a:t>
            </a: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hmer UI" pitchFamily="34" charset="0"/>
              </a:rPr>
              <a:t>:</a:t>
            </a:r>
          </a:p>
          <a:p>
            <a:pPr>
              <a:spcBef>
                <a:spcPct val="50000"/>
              </a:spcBef>
              <a:defRPr/>
            </a:pPr>
            <a:endParaRPr lang="ru-RU" sz="3200" b="1" i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Khmer UI" pitchFamily="34" charset="0"/>
            </a:endParaRPr>
          </a:p>
        </p:txBody>
      </p:sp>
      <p:sp>
        <p:nvSpPr>
          <p:cNvPr id="3082" name="Text Box 11"/>
          <p:cNvSpPr txBox="1">
            <a:spLocks noChangeArrowheads="1"/>
          </p:cNvSpPr>
          <p:nvPr/>
        </p:nvSpPr>
        <p:spPr bwMode="auto">
          <a:xfrm>
            <a:off x="4427538" y="476250"/>
            <a:ext cx="3240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/>
              <a:t>интегрированный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250825" y="404813"/>
            <a:ext cx="7127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Минутка релаксации</a:t>
            </a:r>
            <a:r>
              <a:rPr lang="en-US"/>
              <a:t> (</a:t>
            </a:r>
            <a:r>
              <a:rPr lang="ru-RU"/>
              <a:t>приложение </a:t>
            </a:r>
            <a:r>
              <a:rPr lang="en-US"/>
              <a:t>BBC)</a:t>
            </a:r>
            <a:r>
              <a:rPr lang="ru-RU"/>
              <a:t>: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813" y="2190750"/>
            <a:ext cx="60960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3" name="Picture 4" descr="pre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68313" y="1889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i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Применение производной в физике</a:t>
            </a: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1042988" y="1484313"/>
            <a:ext cx="7056437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При изучении тех или иных процессов и явлений часто возникает задача определения скорости этих процессов. Её решение приводит к понятию производной, являющемуся основным понятием дифференциального исчисления.</a:t>
            </a:r>
          </a:p>
          <a:p>
            <a:endParaRPr lang="ru-RU"/>
          </a:p>
          <a:p>
            <a:r>
              <a:rPr lang="ru-RU"/>
              <a:t>Метод дифференциального исчисления был создан в XVII и XVIII вв. С возникновением этого метода связаны имена двух великих математиков – И. Ньютона и Г.В. Лейбница.</a:t>
            </a:r>
          </a:p>
          <a:p>
            <a:endParaRPr lang="ru-RU"/>
          </a:p>
          <a:p>
            <a:r>
              <a:rPr lang="ru-RU"/>
              <a:t>Ньютон пришёл к открытию дифференциального исчисления при решении задач о скорости движения материальной точки в данный момент времени (мгновенной скорости).</a:t>
            </a:r>
          </a:p>
          <a:p>
            <a:endParaRPr lang="ru-RU"/>
          </a:p>
          <a:p>
            <a:r>
              <a:rPr lang="ru-RU"/>
              <a:t>В физике производная применяется  в основном для вычисления наибольших или наименьших значений каких-либо величин.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250825" y="333375"/>
            <a:ext cx="84248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/>
              <a:t>№1</a:t>
            </a:r>
            <a:r>
              <a:rPr lang="ru-RU" b="1"/>
              <a:t> Потенциальная энергия </a:t>
            </a:r>
            <a:r>
              <a:rPr lang="en-US" b="1" i="1"/>
              <a:t>U</a:t>
            </a:r>
            <a:r>
              <a:rPr lang="ru-RU" b="1"/>
              <a:t> поля частицы, в котором находится другая, точно такая же частица имеет вид: </a:t>
            </a:r>
            <a:r>
              <a:rPr lang="en-US" b="1" i="1"/>
              <a:t>U</a:t>
            </a:r>
            <a:r>
              <a:rPr lang="ru-RU" b="1" i="1"/>
              <a:t> = </a:t>
            </a:r>
            <a:r>
              <a:rPr lang="en-US" b="1" i="1"/>
              <a:t>a</a:t>
            </a:r>
            <a:r>
              <a:rPr lang="ru-RU" b="1" i="1"/>
              <a:t>/</a:t>
            </a:r>
            <a:r>
              <a:rPr lang="en-US" b="1" i="1"/>
              <a:t>r</a:t>
            </a:r>
            <a:r>
              <a:rPr lang="ru-RU" b="1" i="1"/>
              <a:t>2 – </a:t>
            </a:r>
            <a:r>
              <a:rPr lang="en-US" b="1" i="1"/>
              <a:t>b</a:t>
            </a:r>
            <a:r>
              <a:rPr lang="ru-RU" b="1" i="1"/>
              <a:t>/</a:t>
            </a:r>
            <a:r>
              <a:rPr lang="en-US" b="1" i="1"/>
              <a:t>r</a:t>
            </a:r>
            <a:r>
              <a:rPr lang="ru-RU" b="1"/>
              <a:t>, где </a:t>
            </a:r>
            <a:r>
              <a:rPr lang="en-US" b="1" i="1"/>
              <a:t>a</a:t>
            </a:r>
            <a:r>
              <a:rPr lang="ru-RU" b="1"/>
              <a:t> и </a:t>
            </a:r>
            <a:r>
              <a:rPr lang="en-US" b="1" i="1"/>
              <a:t>b</a:t>
            </a:r>
            <a:r>
              <a:rPr lang="ru-RU" b="1"/>
              <a:t> — положительные постоянные, </a:t>
            </a:r>
            <a:r>
              <a:rPr lang="en-US" b="1" i="1"/>
              <a:t>r</a:t>
            </a:r>
            <a:r>
              <a:rPr lang="ru-RU" b="1"/>
              <a:t> — расстояние между частицами. </a:t>
            </a:r>
            <a:r>
              <a:rPr lang="ru-RU" b="1" u="sng"/>
              <a:t>Найти: </a:t>
            </a:r>
            <a:r>
              <a:rPr lang="ru-RU" b="1"/>
              <a:t>а) значение </a:t>
            </a:r>
            <a:r>
              <a:rPr lang="en-US" b="1" i="1"/>
              <a:t>r</a:t>
            </a:r>
            <a:r>
              <a:rPr lang="ru-RU" b="1" i="1"/>
              <a:t>0</a:t>
            </a:r>
            <a:r>
              <a:rPr lang="ru-RU" b="1"/>
              <a:t> соответствующее равновесному положению частицы; б) выяснить устойчиво ли это положение; в) </a:t>
            </a:r>
            <a:r>
              <a:rPr lang="en-US" b="1" i="1"/>
              <a:t>Fmax</a:t>
            </a:r>
            <a:r>
              <a:rPr lang="ru-RU" b="1"/>
              <a:t> значение силы притяжения; г) изобразить примерные графики зависимости </a:t>
            </a:r>
            <a:r>
              <a:rPr lang="en-US" b="1" i="1"/>
              <a:t>U</a:t>
            </a:r>
            <a:r>
              <a:rPr lang="ru-RU" b="1" i="1"/>
              <a:t>(</a:t>
            </a:r>
            <a:r>
              <a:rPr lang="en-US" b="1" i="1"/>
              <a:t>r</a:t>
            </a:r>
            <a:r>
              <a:rPr lang="ru-RU" b="1" i="1"/>
              <a:t>)</a:t>
            </a:r>
            <a:r>
              <a:rPr lang="ru-RU" b="1"/>
              <a:t> и </a:t>
            </a:r>
            <a:r>
              <a:rPr lang="en-US" b="1" i="1"/>
              <a:t>F</a:t>
            </a:r>
            <a:r>
              <a:rPr lang="ru-RU" b="1" i="1"/>
              <a:t>(</a:t>
            </a:r>
            <a:r>
              <a:rPr lang="en-US" b="1" i="1"/>
              <a:t>r</a:t>
            </a:r>
            <a:r>
              <a:rPr lang="ru-RU" b="1" i="1"/>
              <a:t>)</a:t>
            </a:r>
            <a:r>
              <a:rPr lang="ru-RU" b="1"/>
              <a:t>. </a:t>
            </a:r>
          </a:p>
        </p:txBody>
      </p:sp>
      <p:pic>
        <p:nvPicPr>
          <p:cNvPr id="36867" name="Picture 8" descr="Безымян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00338" y="2349500"/>
            <a:ext cx="42481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9" descr="174efab2cb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7625" y="5373688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179388" y="404813"/>
            <a:ext cx="8675687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/>
              <a:t>Решение</a:t>
            </a:r>
            <a:r>
              <a:rPr lang="ru-RU"/>
              <a:t>:  </a:t>
            </a:r>
            <a:r>
              <a:rPr lang="ru-RU" b="1"/>
              <a:t>Для определения </a:t>
            </a:r>
            <a:r>
              <a:rPr lang="en-US" b="1" i="1"/>
              <a:t>r</a:t>
            </a:r>
            <a:r>
              <a:rPr lang="ru-RU" b="1" i="1"/>
              <a:t>0</a:t>
            </a:r>
            <a:r>
              <a:rPr lang="ru-RU" b="1"/>
              <a:t> соответствующего равновесному</a:t>
            </a:r>
          </a:p>
          <a:p>
            <a:r>
              <a:rPr lang="ru-RU" b="1"/>
              <a:t>  положению частицы исследуем </a:t>
            </a:r>
            <a:r>
              <a:rPr lang="en-US" b="1" i="1"/>
              <a:t>f</a:t>
            </a:r>
            <a:r>
              <a:rPr lang="ru-RU" b="1" i="1"/>
              <a:t> = </a:t>
            </a:r>
            <a:r>
              <a:rPr lang="en-US" b="1" i="1"/>
              <a:t>U</a:t>
            </a:r>
            <a:r>
              <a:rPr lang="ru-RU" b="1" i="1"/>
              <a:t>(</a:t>
            </a:r>
            <a:r>
              <a:rPr lang="en-US" b="1" i="1"/>
              <a:t>r</a:t>
            </a:r>
            <a:r>
              <a:rPr lang="ru-RU" b="1" i="1"/>
              <a:t>)</a:t>
            </a:r>
            <a:r>
              <a:rPr lang="ru-RU" b="1"/>
              <a:t> на экстремум.</a:t>
            </a:r>
          </a:p>
          <a:p>
            <a:r>
              <a:rPr lang="ru-RU" b="1"/>
              <a:t>	  Используя связь между потенциальной энергией поля</a:t>
            </a:r>
          </a:p>
          <a:p>
            <a:r>
              <a:rPr lang="ru-RU" b="1"/>
              <a:t>                   </a:t>
            </a:r>
            <a:r>
              <a:rPr lang="en-US" b="1" i="1"/>
              <a:t>U</a:t>
            </a:r>
            <a:r>
              <a:rPr lang="ru-RU" b="1"/>
              <a:t> и </a:t>
            </a:r>
            <a:r>
              <a:rPr lang="ru-RU" b="1" i="1"/>
              <a:t>F</a:t>
            </a:r>
            <a:r>
              <a:rPr lang="ru-RU" b="1"/>
              <a:t>, тогда </a:t>
            </a:r>
            <a:r>
              <a:rPr lang="en-US" b="1" i="1"/>
              <a:t>F</a:t>
            </a:r>
            <a:r>
              <a:rPr lang="ru-RU" b="1" i="1"/>
              <a:t> = -</a:t>
            </a:r>
            <a:r>
              <a:rPr lang="en-US" b="1" i="1"/>
              <a:t>dU</a:t>
            </a:r>
            <a:r>
              <a:rPr lang="ru-RU" b="1" i="1"/>
              <a:t>/</a:t>
            </a:r>
            <a:r>
              <a:rPr lang="en-US" b="1" i="1"/>
              <a:t>dr</a:t>
            </a:r>
            <a:r>
              <a:rPr lang="ru-RU" b="1"/>
              <a:t>, получим </a:t>
            </a:r>
            <a:r>
              <a:rPr lang="en-US" b="1" i="1"/>
              <a:t>F</a:t>
            </a:r>
            <a:r>
              <a:rPr lang="ru-RU" b="1" i="1"/>
              <a:t> = -</a:t>
            </a:r>
            <a:r>
              <a:rPr lang="en-US" b="1" i="1"/>
              <a:t>dU</a:t>
            </a:r>
            <a:r>
              <a:rPr lang="ru-RU" b="1" i="1"/>
              <a:t>/</a:t>
            </a:r>
            <a:r>
              <a:rPr lang="en-US" b="1" i="1"/>
              <a:t>dr</a:t>
            </a:r>
            <a:r>
              <a:rPr lang="ru-RU" b="1" i="1"/>
              <a:t> = -(2</a:t>
            </a:r>
            <a:r>
              <a:rPr lang="en-US" b="1" i="1"/>
              <a:t>a</a:t>
            </a:r>
            <a:r>
              <a:rPr lang="ru-RU" b="1" i="1"/>
              <a:t>/</a:t>
            </a:r>
            <a:r>
              <a:rPr lang="en-US" b="1" i="1"/>
              <a:t>r</a:t>
            </a:r>
            <a:r>
              <a:rPr lang="ru-RU" b="1" i="1"/>
              <a:t>3+</a:t>
            </a:r>
            <a:r>
              <a:rPr lang="en-US" b="1" i="1"/>
              <a:t>b</a:t>
            </a:r>
            <a:r>
              <a:rPr lang="ru-RU" b="1" i="1"/>
              <a:t>/</a:t>
            </a:r>
            <a:r>
              <a:rPr lang="en-US" b="1" i="1"/>
              <a:t>r</a:t>
            </a:r>
            <a:r>
              <a:rPr lang="ru-RU" b="1" i="1"/>
              <a:t>2)=0;</a:t>
            </a:r>
            <a:endParaRPr lang="ru-RU" b="1"/>
          </a:p>
          <a:p>
            <a:r>
              <a:rPr lang="ru-RU" b="1"/>
              <a:t>при</a:t>
            </a:r>
            <a:r>
              <a:rPr lang="en-US" b="1"/>
              <a:t> </a:t>
            </a:r>
            <a:r>
              <a:rPr lang="ru-RU" b="1"/>
              <a:t>этом</a:t>
            </a:r>
            <a:r>
              <a:rPr lang="en-US" b="1"/>
              <a:t> </a:t>
            </a:r>
            <a:r>
              <a:rPr lang="en-US" b="1" i="1"/>
              <a:t>r = r0</a:t>
            </a:r>
            <a:r>
              <a:rPr lang="en-US" b="1"/>
              <a:t>;  </a:t>
            </a:r>
            <a:r>
              <a:rPr lang="en-US" b="1" i="1"/>
              <a:t>2a/r3 = b/r2 =&gt; r0 = 2a/b</a:t>
            </a:r>
            <a:r>
              <a:rPr lang="en-US" b="1"/>
              <a:t>;</a:t>
            </a:r>
            <a:endParaRPr lang="ru-RU" b="1"/>
          </a:p>
          <a:p>
            <a:r>
              <a:rPr lang="ru-RU" b="1"/>
              <a:t>Устойчивое или неустойчивое равновесие определим по знаку второй производной:</a:t>
            </a:r>
            <a:endParaRPr lang="en-US" b="1" i="1"/>
          </a:p>
          <a:p>
            <a:r>
              <a:rPr lang="en-US" b="1" i="1"/>
              <a:t>d2U/dr02= dF/dr0=-6a/r04 + 2b/r03 = -6a/(2a/b)4+2b/(2a/b)3=(-b4/8a3)&lt;0</a:t>
            </a:r>
            <a:r>
              <a:rPr lang="en-US" b="1"/>
              <a:t>;</a:t>
            </a:r>
            <a:endParaRPr lang="ru-RU" b="1"/>
          </a:p>
          <a:p>
            <a:r>
              <a:rPr lang="ru-RU" b="1"/>
              <a:t>равновесие устойчивое.</a:t>
            </a:r>
          </a:p>
          <a:p>
            <a:r>
              <a:rPr lang="ru-RU"/>
              <a:t> </a:t>
            </a:r>
          </a:p>
          <a:p>
            <a:endParaRPr lang="ru-RU"/>
          </a:p>
          <a:p>
            <a:r>
              <a:rPr lang="en-US" b="1"/>
              <a:t> </a:t>
            </a:r>
            <a:endParaRPr lang="ru-RU" b="1"/>
          </a:p>
        </p:txBody>
      </p:sp>
      <p:pic>
        <p:nvPicPr>
          <p:cNvPr id="37891" name="Picture 7" descr="Безымян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284538"/>
            <a:ext cx="291623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 Box 8"/>
          <p:cNvSpPr txBox="1">
            <a:spLocks noChangeArrowheads="1"/>
          </p:cNvSpPr>
          <p:nvPr/>
        </p:nvSpPr>
        <p:spPr bwMode="auto">
          <a:xfrm>
            <a:off x="2916238" y="2997200"/>
            <a:ext cx="5867400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Для определения </a:t>
            </a:r>
            <a:r>
              <a:rPr lang="en-US" b="1" i="1"/>
              <a:t>Fmax</a:t>
            </a:r>
            <a:r>
              <a:rPr lang="ru-RU" b="1"/>
              <a:t> притяжения исследую на экстремумы функцию:</a:t>
            </a:r>
          </a:p>
          <a:p>
            <a:r>
              <a:rPr lang="en-US" b="1" i="1"/>
              <a:t>F = 2a/r3— b/r2</a:t>
            </a:r>
            <a:r>
              <a:rPr lang="en-US" b="1"/>
              <a:t>;</a:t>
            </a:r>
            <a:endParaRPr lang="ru-RU" b="1"/>
          </a:p>
          <a:p>
            <a:r>
              <a:rPr lang="en-US" b="1" i="1"/>
              <a:t>dF/dr = -6a/r4 + 2b/ r3 = 0</a:t>
            </a:r>
            <a:r>
              <a:rPr lang="en-US" b="1"/>
              <a:t>;</a:t>
            </a:r>
            <a:endParaRPr lang="ru-RU" b="1"/>
          </a:p>
          <a:p>
            <a:r>
              <a:rPr lang="ru-RU" b="1"/>
              <a:t>при</a:t>
            </a:r>
            <a:r>
              <a:rPr lang="en-US" b="1"/>
              <a:t> </a:t>
            </a:r>
            <a:r>
              <a:rPr lang="en-US" b="1" i="1"/>
              <a:t>r = r1 = 3a/b</a:t>
            </a:r>
            <a:r>
              <a:rPr lang="en-US" b="1"/>
              <a:t>;</a:t>
            </a:r>
            <a:endParaRPr lang="ru-RU" b="1"/>
          </a:p>
          <a:p>
            <a:r>
              <a:rPr lang="ru-RU" b="1"/>
              <a:t>подставляя</a:t>
            </a:r>
            <a:r>
              <a:rPr lang="en-US" b="1"/>
              <a:t>, </a:t>
            </a:r>
            <a:r>
              <a:rPr lang="ru-RU" b="1"/>
              <a:t>получу</a:t>
            </a:r>
            <a:r>
              <a:rPr lang="en-US" b="1"/>
              <a:t> </a:t>
            </a:r>
            <a:r>
              <a:rPr lang="en-US" b="1" i="1"/>
              <a:t>Fmax = 2a/r31 — b/r31 = - b3/27a2</a:t>
            </a:r>
            <a:r>
              <a:rPr lang="en-US" b="1"/>
              <a:t>;</a:t>
            </a:r>
            <a:endParaRPr lang="ru-RU" b="1"/>
          </a:p>
          <a:p>
            <a:r>
              <a:rPr lang="en-US" b="1" i="1"/>
              <a:t>U(r) = 0</a:t>
            </a:r>
            <a:r>
              <a:rPr lang="en-US" b="1"/>
              <a:t>;       </a:t>
            </a:r>
            <a:r>
              <a:rPr lang="ru-RU" b="1"/>
              <a:t>при</a:t>
            </a:r>
            <a:r>
              <a:rPr lang="en-US" b="1"/>
              <a:t> </a:t>
            </a:r>
            <a:r>
              <a:rPr lang="en-US" b="1" i="1"/>
              <a:t>r = a/b</a:t>
            </a:r>
            <a:r>
              <a:rPr lang="en-US" b="1"/>
              <a:t>;       </a:t>
            </a:r>
            <a:r>
              <a:rPr lang="en-US" b="1" i="1"/>
              <a:t>U(r)min</a:t>
            </a:r>
            <a:r>
              <a:rPr lang="en-US" b="1"/>
              <a:t> </a:t>
            </a:r>
            <a:r>
              <a:rPr lang="ru-RU" b="1"/>
              <a:t>при</a:t>
            </a:r>
            <a:r>
              <a:rPr lang="en-US" b="1"/>
              <a:t> </a:t>
            </a:r>
            <a:r>
              <a:rPr lang="en-US" b="1" i="1"/>
              <a:t>r = 2, a/b = r0</a:t>
            </a:r>
            <a:r>
              <a:rPr lang="en-US" b="1"/>
              <a:t>;</a:t>
            </a:r>
            <a:r>
              <a:rPr lang="en-US" b="1" i="1"/>
              <a:t> </a:t>
            </a:r>
            <a:endParaRPr lang="ru-RU" b="1"/>
          </a:p>
          <a:p>
            <a:r>
              <a:rPr lang="en-US" b="1" i="1"/>
              <a:t>F = 0;</a:t>
            </a:r>
            <a:r>
              <a:rPr lang="en-US" b="1"/>
              <a:t>          </a:t>
            </a:r>
            <a:r>
              <a:rPr lang="en-US" b="1" i="1"/>
              <a:t>F(r)max</a:t>
            </a:r>
            <a:r>
              <a:rPr lang="en-US" b="1"/>
              <a:t> </a:t>
            </a:r>
            <a:r>
              <a:rPr lang="ru-RU" b="1"/>
              <a:t>при</a:t>
            </a:r>
            <a:r>
              <a:rPr lang="en-US" b="1" i="1"/>
              <a:t> r = r1 = 3a/b</a:t>
            </a:r>
            <a:r>
              <a:rPr lang="en-US" b="1"/>
              <a:t>;</a:t>
            </a:r>
            <a:endParaRPr lang="ru-RU" b="1"/>
          </a:p>
          <a:p>
            <a:r>
              <a:rPr lang="ru-RU" b="1" u="sng"/>
              <a:t>Ответ</a:t>
            </a:r>
            <a:r>
              <a:rPr lang="en-US" b="1"/>
              <a:t>:  </a:t>
            </a:r>
            <a:r>
              <a:rPr lang="en-US" b="1" i="1"/>
              <a:t>F(r)max</a:t>
            </a:r>
            <a:r>
              <a:rPr lang="en-US" b="1"/>
              <a:t> </a:t>
            </a:r>
            <a:r>
              <a:rPr lang="ru-RU" b="1"/>
              <a:t>при</a:t>
            </a:r>
            <a:r>
              <a:rPr lang="en-US" b="1" i="1"/>
              <a:t> r = r1 = 3a/b</a:t>
            </a:r>
            <a:r>
              <a:rPr lang="en-US" b="1"/>
              <a:t>;</a:t>
            </a:r>
            <a:endParaRPr lang="ru-RU" b="1"/>
          </a:p>
          <a:p>
            <a:pPr>
              <a:spcBef>
                <a:spcPct val="50000"/>
              </a:spcBef>
            </a:pPr>
            <a:endParaRPr lang="ru-RU" b="1"/>
          </a:p>
        </p:txBody>
      </p:sp>
      <p:pic>
        <p:nvPicPr>
          <p:cNvPr id="37893" name="Picture 9" descr="174efab2cb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7625" y="5373688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395288" y="333375"/>
            <a:ext cx="68421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/>
              <a:t>№2</a:t>
            </a:r>
            <a:r>
              <a:rPr lang="ru-RU" b="1"/>
              <a:t> Цепь с внешним сопротивлением </a:t>
            </a:r>
            <a:r>
              <a:rPr lang="en-US" b="1" i="1"/>
              <a:t>R</a:t>
            </a:r>
            <a:r>
              <a:rPr lang="ru-RU" b="1" i="1"/>
              <a:t> = 0,9 Ом</a:t>
            </a:r>
            <a:r>
              <a:rPr lang="ru-RU" b="1"/>
              <a:t> питается от батареи из </a:t>
            </a:r>
            <a:r>
              <a:rPr lang="en-US" b="1" i="1"/>
              <a:t>k</a:t>
            </a:r>
            <a:r>
              <a:rPr lang="ru-RU" b="1" i="1"/>
              <a:t>=36</a:t>
            </a:r>
            <a:r>
              <a:rPr lang="ru-RU" b="1"/>
              <a:t> одинаковых источников, каждый из которых имеет ЭДС  </a:t>
            </a:r>
            <a:r>
              <a:rPr lang="en-US" b="1" i="1"/>
              <a:t>E</a:t>
            </a:r>
            <a:r>
              <a:rPr lang="ru-RU" b="1" i="1"/>
              <a:t>=2</a:t>
            </a:r>
            <a:r>
              <a:rPr lang="ru-RU" b="1"/>
              <a:t> </a:t>
            </a:r>
            <a:r>
              <a:rPr lang="ru-RU" b="1" i="1"/>
              <a:t>В</a:t>
            </a:r>
            <a:r>
              <a:rPr lang="ru-RU" b="1"/>
              <a:t> и внутреннее сопротивление </a:t>
            </a:r>
            <a:r>
              <a:rPr lang="en-US" b="1" i="1"/>
              <a:t>r</a:t>
            </a:r>
            <a:r>
              <a:rPr lang="ru-RU" b="1" i="1"/>
              <a:t>0 = 0,4 Ом</a:t>
            </a:r>
            <a:r>
              <a:rPr lang="ru-RU" b="1"/>
              <a:t>. Батарея включает </a:t>
            </a:r>
            <a:r>
              <a:rPr lang="en-US" b="1" i="1"/>
              <a:t>n</a:t>
            </a:r>
            <a:r>
              <a:rPr lang="ru-RU" b="1"/>
              <a:t> групп, соединенных параллельно, а в каждой из них содержится </a:t>
            </a:r>
            <a:r>
              <a:rPr lang="en-US" b="1" i="1"/>
              <a:t>m</a:t>
            </a:r>
            <a:r>
              <a:rPr lang="ru-RU" b="1"/>
              <a:t> последовательно соединенных аккумуляторов. При каких значениях </a:t>
            </a:r>
            <a:r>
              <a:rPr lang="en-US" b="1" i="1"/>
              <a:t>m</a:t>
            </a:r>
            <a:r>
              <a:rPr lang="ru-RU" b="1"/>
              <a:t>, </a:t>
            </a:r>
            <a:r>
              <a:rPr lang="en-US" b="1" i="1"/>
              <a:t>n</a:t>
            </a:r>
            <a:r>
              <a:rPr lang="ru-RU" b="1"/>
              <a:t> будет получена максимальная </a:t>
            </a:r>
            <a:r>
              <a:rPr lang="en-US" b="1" i="1"/>
              <a:t>J</a:t>
            </a:r>
            <a:r>
              <a:rPr lang="ru-RU" b="1"/>
              <a:t> во внешнем </a:t>
            </a:r>
            <a:r>
              <a:rPr lang="en-US" b="1" i="1"/>
              <a:t>R</a:t>
            </a:r>
            <a:r>
              <a:rPr lang="ru-RU" b="1" i="1"/>
              <a:t>.</a:t>
            </a:r>
            <a:r>
              <a:rPr lang="ru-RU" b="1"/>
              <a:t> </a:t>
            </a:r>
          </a:p>
        </p:txBody>
      </p:sp>
      <p:pic>
        <p:nvPicPr>
          <p:cNvPr id="38915" name="Picture 6" descr="image0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2852738"/>
            <a:ext cx="33337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7" descr="nap-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725" y="2708275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8" descr="174efab2cb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67625" y="5373688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5"/>
          <p:cNvSpPr txBox="1">
            <a:spLocks noChangeArrowheads="1"/>
          </p:cNvSpPr>
          <p:nvPr/>
        </p:nvSpPr>
        <p:spPr bwMode="auto">
          <a:xfrm>
            <a:off x="250825" y="188913"/>
            <a:ext cx="9144000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/>
              <a:t>Решение</a:t>
            </a:r>
            <a:r>
              <a:rPr lang="ru-RU" b="1"/>
              <a:t>: </a:t>
            </a:r>
            <a:endParaRPr lang="ru-RU"/>
          </a:p>
          <a:p>
            <a:r>
              <a:rPr lang="ru-RU" b="1"/>
              <a:t>При последовательном соединении аккумуляторов </a:t>
            </a:r>
            <a:r>
              <a:rPr lang="en-US" b="1"/>
              <a:t>E</a:t>
            </a:r>
            <a:r>
              <a:rPr lang="ru-RU" b="1" i="1"/>
              <a:t>гр = </a:t>
            </a:r>
            <a:r>
              <a:rPr lang="en-US" b="1" i="1"/>
              <a:t>m</a:t>
            </a:r>
            <a:r>
              <a:rPr lang="ru-RU" b="1" i="1"/>
              <a:t>*</a:t>
            </a:r>
            <a:r>
              <a:rPr lang="en-US" b="1"/>
              <a:t>E</a:t>
            </a:r>
            <a:r>
              <a:rPr lang="ru-RU" b="1" i="1"/>
              <a:t>; </a:t>
            </a:r>
            <a:r>
              <a:rPr lang="en-US" b="1" i="1"/>
              <a:t>r</a:t>
            </a:r>
            <a:r>
              <a:rPr lang="ru-RU" b="1" i="1"/>
              <a:t>гр = </a:t>
            </a:r>
            <a:r>
              <a:rPr lang="en-US" b="1" i="1"/>
              <a:t>r</a:t>
            </a:r>
            <a:r>
              <a:rPr lang="ru-RU" b="1" i="1"/>
              <a:t>0*</a:t>
            </a:r>
            <a:r>
              <a:rPr lang="en-US" b="1" i="1"/>
              <a:t>m</a:t>
            </a:r>
            <a:r>
              <a:rPr lang="ru-RU" b="1"/>
              <a:t>;</a:t>
            </a:r>
          </a:p>
          <a:p>
            <a:r>
              <a:rPr lang="ru-RU" b="1"/>
              <a:t>а при параллельном соединении одинаковых </a:t>
            </a:r>
            <a:r>
              <a:rPr lang="en-US" b="1" i="1"/>
              <a:t>r</a:t>
            </a:r>
            <a:r>
              <a:rPr lang="ru-RU" b="1" i="1"/>
              <a:t>бат = </a:t>
            </a:r>
            <a:r>
              <a:rPr lang="en-US" b="1" i="1"/>
              <a:t>r</a:t>
            </a:r>
            <a:r>
              <a:rPr lang="ru-RU" b="1" i="1"/>
              <a:t>0</a:t>
            </a:r>
            <a:r>
              <a:rPr lang="en-US" b="1" i="1"/>
              <a:t>m</a:t>
            </a:r>
            <a:r>
              <a:rPr lang="ru-RU" b="1" i="1"/>
              <a:t>/</a:t>
            </a:r>
            <a:r>
              <a:rPr lang="en-US" b="1" i="1"/>
              <a:t>n</a:t>
            </a:r>
            <a:r>
              <a:rPr lang="ru-RU" b="1" i="1"/>
              <a:t>; </a:t>
            </a:r>
            <a:r>
              <a:rPr lang="en-US" b="1"/>
              <a:t>E</a:t>
            </a:r>
            <a:r>
              <a:rPr lang="ru-RU" b="1" i="1"/>
              <a:t>бат = </a:t>
            </a:r>
            <a:r>
              <a:rPr lang="en-US" b="1" i="1"/>
              <a:t>m</a:t>
            </a:r>
            <a:r>
              <a:rPr lang="ru-RU" b="1" i="1"/>
              <a:t>*</a:t>
            </a:r>
            <a:r>
              <a:rPr lang="en-US" b="1"/>
              <a:t>E</a:t>
            </a:r>
            <a:r>
              <a:rPr lang="ru-RU" b="1"/>
              <a:t>,</a:t>
            </a:r>
          </a:p>
          <a:p>
            <a:r>
              <a:rPr lang="ru-RU" b="1"/>
              <a:t>По закону Ома </a:t>
            </a:r>
            <a:r>
              <a:rPr lang="en-US" b="1" i="1"/>
              <a:t>J</a:t>
            </a:r>
            <a:r>
              <a:rPr lang="ru-RU" b="1" i="1"/>
              <a:t> = </a:t>
            </a:r>
            <a:r>
              <a:rPr lang="en-US" b="1" i="1"/>
              <a:t>m</a:t>
            </a:r>
            <a:r>
              <a:rPr lang="en-US" b="1"/>
              <a:t>E</a:t>
            </a:r>
            <a:r>
              <a:rPr lang="ru-RU" b="1" i="1"/>
              <a:t>/(</a:t>
            </a:r>
            <a:r>
              <a:rPr lang="en-US" b="1" i="1"/>
              <a:t>R</a:t>
            </a:r>
            <a:r>
              <a:rPr lang="ru-RU" b="1" i="1"/>
              <a:t>+ </a:t>
            </a:r>
            <a:r>
              <a:rPr lang="en-US" b="1" i="1"/>
              <a:t>r</a:t>
            </a:r>
            <a:r>
              <a:rPr lang="ru-RU" b="1" i="1"/>
              <a:t>0</a:t>
            </a:r>
            <a:r>
              <a:rPr lang="en-US" b="1" i="1"/>
              <a:t>m</a:t>
            </a:r>
            <a:r>
              <a:rPr lang="ru-RU" b="1" i="1"/>
              <a:t>/</a:t>
            </a:r>
            <a:r>
              <a:rPr lang="en-US" b="1" i="1"/>
              <a:t>n</a:t>
            </a:r>
            <a:r>
              <a:rPr lang="ru-RU" b="1" i="1"/>
              <a:t>) = </a:t>
            </a:r>
            <a:r>
              <a:rPr lang="en-US" b="1" i="1"/>
              <a:t>m</a:t>
            </a:r>
            <a:r>
              <a:rPr lang="en-US" b="1"/>
              <a:t>E</a:t>
            </a:r>
            <a:r>
              <a:rPr lang="en-US" b="1" i="1"/>
              <a:t>n</a:t>
            </a:r>
            <a:r>
              <a:rPr lang="ru-RU" b="1" i="1"/>
              <a:t>/(</a:t>
            </a:r>
            <a:r>
              <a:rPr lang="en-US" b="1" i="1"/>
              <a:t>nR</a:t>
            </a:r>
            <a:r>
              <a:rPr lang="ru-RU" b="1" i="1"/>
              <a:t> + </a:t>
            </a:r>
            <a:r>
              <a:rPr lang="en-US" b="1" i="1"/>
              <a:t>r</a:t>
            </a:r>
            <a:r>
              <a:rPr lang="ru-RU" b="1" i="1"/>
              <a:t>0</a:t>
            </a:r>
            <a:r>
              <a:rPr lang="en-US" b="1" i="1"/>
              <a:t>m</a:t>
            </a:r>
            <a:r>
              <a:rPr lang="ru-RU" b="1" i="1"/>
              <a:t>)</a:t>
            </a:r>
            <a:endParaRPr lang="ru-RU" b="1"/>
          </a:p>
          <a:p>
            <a:r>
              <a:rPr lang="ru-RU" b="1"/>
              <a:t>Т.к. </a:t>
            </a:r>
            <a:r>
              <a:rPr lang="en-US" b="1" i="1"/>
              <a:t>k</a:t>
            </a:r>
            <a:r>
              <a:rPr lang="ru-RU" b="1"/>
              <a:t> – общее число аккумуляторов, то </a:t>
            </a:r>
            <a:r>
              <a:rPr lang="en-US" b="1" i="1"/>
              <a:t>k</a:t>
            </a:r>
            <a:r>
              <a:rPr lang="ru-RU" b="1" i="1"/>
              <a:t> = </a:t>
            </a:r>
            <a:r>
              <a:rPr lang="en-US" b="1" i="1"/>
              <a:t>mn</a:t>
            </a:r>
            <a:r>
              <a:rPr lang="ru-RU" b="1"/>
              <a:t>;</a:t>
            </a:r>
            <a:endParaRPr lang="en-US" b="1" i="1"/>
          </a:p>
          <a:p>
            <a:r>
              <a:rPr lang="en-US" b="1" i="1"/>
              <a:t>J = k</a:t>
            </a:r>
            <a:r>
              <a:rPr lang="en-US" b="1"/>
              <a:t>E</a:t>
            </a:r>
            <a:r>
              <a:rPr lang="en-US" b="1" i="1"/>
              <a:t>/(nR + r0m) = k</a:t>
            </a:r>
            <a:r>
              <a:rPr lang="en-US" b="1"/>
              <a:t>E</a:t>
            </a:r>
            <a:r>
              <a:rPr lang="en-US" b="1" i="1"/>
              <a:t>/(nR + kr0/n)</a:t>
            </a:r>
            <a:r>
              <a:rPr lang="en-US" b="1"/>
              <a:t>;</a:t>
            </a:r>
            <a:endParaRPr lang="ru-RU" b="1"/>
          </a:p>
          <a:p>
            <a:r>
              <a:rPr lang="ru-RU" b="1"/>
              <a:t>Для нахождения условия при котором </a:t>
            </a:r>
            <a:r>
              <a:rPr lang="en-US" b="1" i="1"/>
              <a:t>J</a:t>
            </a:r>
            <a:r>
              <a:rPr lang="ru-RU" b="1"/>
              <a:t> тока в цепи максимальная исследую функцию </a:t>
            </a:r>
            <a:r>
              <a:rPr lang="en-US" b="1" i="1"/>
              <a:t>J</a:t>
            </a:r>
            <a:r>
              <a:rPr lang="ru-RU" b="1" i="1"/>
              <a:t> = </a:t>
            </a:r>
            <a:r>
              <a:rPr lang="en-US" b="1" i="1"/>
              <a:t>J</a:t>
            </a:r>
            <a:r>
              <a:rPr lang="ru-RU" b="1" i="1"/>
              <a:t>(</a:t>
            </a:r>
            <a:r>
              <a:rPr lang="en-US" b="1" i="1"/>
              <a:t>n</a:t>
            </a:r>
            <a:r>
              <a:rPr lang="ru-RU" b="1" i="1"/>
              <a:t>)</a:t>
            </a:r>
            <a:r>
              <a:rPr lang="ru-RU" b="1"/>
              <a:t> на экстремум взяв производную по </a:t>
            </a:r>
            <a:r>
              <a:rPr lang="en-US" b="1"/>
              <a:t>n</a:t>
            </a:r>
            <a:r>
              <a:rPr lang="ru-RU" b="1"/>
              <a:t> и приравняв ее к нулю.</a:t>
            </a:r>
            <a:endParaRPr lang="en-US" b="1" i="1"/>
          </a:p>
          <a:p>
            <a:r>
              <a:rPr lang="en-US" b="1" i="1"/>
              <a:t>J’n-(k</a:t>
            </a:r>
            <a:r>
              <a:rPr lang="en-US" b="1"/>
              <a:t>E</a:t>
            </a:r>
            <a:r>
              <a:rPr lang="en-US" b="1" i="1"/>
              <a:t>(R—kr0/n2))/ (nR + kr0/n)2 = 0;</a:t>
            </a:r>
            <a:endParaRPr lang="en-US" b="1"/>
          </a:p>
          <a:p>
            <a:r>
              <a:rPr lang="en-US" b="1"/>
              <a:t>             </a:t>
            </a:r>
            <a:r>
              <a:rPr lang="en-US" b="1" i="1"/>
              <a:t>n2 = </a:t>
            </a:r>
            <a:r>
              <a:rPr lang="en-US" b="1" i="1" u="sng"/>
              <a:t>kr/R</a:t>
            </a:r>
            <a:endParaRPr lang="en-US" b="1"/>
          </a:p>
          <a:p>
            <a:r>
              <a:rPr lang="en-US" b="1"/>
              <a:t>            </a:t>
            </a:r>
            <a:r>
              <a:rPr lang="en-US" b="1" i="1"/>
              <a:t>n = √kr/R = √3,6*0,4/0,9 = 4</a:t>
            </a:r>
            <a:r>
              <a:rPr lang="en-US" b="1"/>
              <a:t>;</a:t>
            </a:r>
          </a:p>
          <a:p>
            <a:r>
              <a:rPr lang="en-US" b="1"/>
              <a:t>            </a:t>
            </a:r>
            <a:r>
              <a:rPr lang="en-US" b="1" i="1"/>
              <a:t>m = k/n = 36/4 = 9</a:t>
            </a:r>
            <a:r>
              <a:rPr lang="en-US" b="1"/>
              <a:t>;</a:t>
            </a:r>
            <a:endParaRPr lang="ru-RU" b="1"/>
          </a:p>
          <a:p>
            <a:r>
              <a:rPr lang="ru-RU" b="1"/>
              <a:t>при этом </a:t>
            </a:r>
            <a:r>
              <a:rPr lang="en-US" b="1" i="1"/>
              <a:t>Jmax</a:t>
            </a:r>
            <a:r>
              <a:rPr lang="ru-RU" b="1" i="1"/>
              <a:t> = </a:t>
            </a:r>
            <a:r>
              <a:rPr lang="en-US" b="1" i="1"/>
              <a:t>k</a:t>
            </a:r>
            <a:r>
              <a:rPr lang="en-US" b="1"/>
              <a:t>E</a:t>
            </a:r>
            <a:r>
              <a:rPr lang="ru-RU" b="1" i="1"/>
              <a:t>/(</a:t>
            </a:r>
            <a:r>
              <a:rPr lang="en-US" b="1" i="1"/>
              <a:t>nR</a:t>
            </a:r>
            <a:r>
              <a:rPr lang="ru-RU" b="1" i="1"/>
              <a:t> + </a:t>
            </a:r>
            <a:r>
              <a:rPr lang="en-US" b="1" i="1"/>
              <a:t>mr</a:t>
            </a:r>
            <a:r>
              <a:rPr lang="ru-RU" b="1" i="1"/>
              <a:t>0) = 36*2/(4*0,9 + 9*0,4) = 10 А</a:t>
            </a:r>
            <a:r>
              <a:rPr lang="ru-RU" b="1"/>
              <a:t>;</a:t>
            </a:r>
          </a:p>
          <a:p>
            <a:r>
              <a:rPr lang="ru-RU" b="1" u="sng"/>
              <a:t>Ответ</a:t>
            </a:r>
            <a:r>
              <a:rPr lang="ru-RU" b="1"/>
              <a:t>: </a:t>
            </a:r>
            <a:r>
              <a:rPr lang="en-US" b="1" i="1"/>
              <a:t>n</a:t>
            </a:r>
            <a:r>
              <a:rPr lang="ru-RU" b="1" i="1"/>
              <a:t> = 4, </a:t>
            </a:r>
            <a:r>
              <a:rPr lang="en-US" b="1" i="1"/>
              <a:t>m</a:t>
            </a:r>
            <a:r>
              <a:rPr lang="ru-RU" b="1" i="1"/>
              <a:t> = 9</a:t>
            </a:r>
            <a:r>
              <a:rPr lang="ru-RU" b="1"/>
              <a:t>.</a:t>
            </a:r>
          </a:p>
        </p:txBody>
      </p:sp>
      <p:pic>
        <p:nvPicPr>
          <p:cNvPr id="39939" name="Picture 6" descr="Безымян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4365625"/>
            <a:ext cx="67691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7" descr="174efab2cb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7625" y="5373688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5"/>
          <p:cNvSpPr txBox="1">
            <a:spLocks noChangeArrowheads="1"/>
          </p:cNvSpPr>
          <p:nvPr/>
        </p:nvSpPr>
        <p:spPr bwMode="auto">
          <a:xfrm>
            <a:off x="468313" y="620713"/>
            <a:ext cx="8497887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/>
              <a:t>№3</a:t>
            </a:r>
            <a:r>
              <a:rPr lang="ru-RU" b="1"/>
              <a:t> Платформа массой </a:t>
            </a:r>
            <a:r>
              <a:rPr lang="ru-RU" b="1" i="1"/>
              <a:t>М</a:t>
            </a:r>
            <a:r>
              <a:rPr lang="ru-RU" b="1"/>
              <a:t> начинает двигаться вправо под действием постоянной силы </a:t>
            </a:r>
            <a:r>
              <a:rPr lang="ru-RU" b="1" i="1"/>
              <a:t>F</a:t>
            </a:r>
            <a:r>
              <a:rPr lang="ru-RU" b="1"/>
              <a:t>. Из неподвижного бункера на нее высыпается песок. Скорость погрузки постоянна и равна </a:t>
            </a:r>
            <a:r>
              <a:rPr lang="ru-RU" b="1" i="1">
                <a:sym typeface="Symbol" pitchFamily="18" charset="2"/>
              </a:rPr>
              <a:t></a:t>
            </a:r>
            <a:r>
              <a:rPr lang="ru-RU" b="1"/>
              <a:t> кг/с. Пренебрегая трением, найти зависимость от времени ускорения а платформы в процессе погрузки. Определить ускорение </a:t>
            </a:r>
            <a:r>
              <a:rPr lang="ru-RU" b="1" i="1"/>
              <a:t>а1</a:t>
            </a:r>
            <a:r>
              <a:rPr lang="ru-RU" b="1"/>
              <a:t> платформы в случае, если песок не насыпается на платформу, а из наполненной высыпается через отверстие в ее дне с постоянной скоростью </a:t>
            </a:r>
            <a:r>
              <a:rPr lang="ru-RU" b="1" i="1">
                <a:sym typeface="Symbol" pitchFamily="18" charset="2"/>
              </a:rPr>
              <a:t></a:t>
            </a:r>
            <a:r>
              <a:rPr lang="ru-RU" b="1"/>
              <a:t> кг/с. </a:t>
            </a:r>
          </a:p>
        </p:txBody>
      </p:sp>
      <p:pic>
        <p:nvPicPr>
          <p:cNvPr id="40963" name="Picture 6" descr="child_v_igr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3789363"/>
            <a:ext cx="2592388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7" descr="foto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425" y="2636838"/>
            <a:ext cx="2789238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8" descr="unit_circle_wall_clock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675" y="3644900"/>
            <a:ext cx="2957513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9" descr="174efab2cb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7625" y="5373688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4"/>
          <p:cNvSpPr txBox="1">
            <a:spLocks noChangeArrowheads="1"/>
          </p:cNvSpPr>
          <p:nvPr/>
        </p:nvSpPr>
        <p:spPr bwMode="auto">
          <a:xfrm>
            <a:off x="250825" y="260350"/>
            <a:ext cx="8569325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/>
              <a:t>Решение</a:t>
            </a:r>
            <a:r>
              <a:rPr lang="ru-RU" b="1"/>
              <a:t>: Рассмотрим сначала случай, когда песок насыпается на платформу</a:t>
            </a:r>
          </a:p>
          <a:p>
            <a:r>
              <a:rPr lang="ru-RU" b="1"/>
              <a:t> Движение системы платформа-песок можно описать с помощью второго закона Ньютона:</a:t>
            </a:r>
          </a:p>
          <a:p>
            <a:r>
              <a:rPr lang="en-US" b="1" i="1"/>
              <a:t>dP</a:t>
            </a:r>
            <a:r>
              <a:rPr lang="ru-RU" b="1" i="1"/>
              <a:t>/</a:t>
            </a:r>
            <a:r>
              <a:rPr lang="en-US" b="1" i="1"/>
              <a:t>dt</a:t>
            </a:r>
            <a:r>
              <a:rPr lang="ru-RU" b="1" i="1"/>
              <a:t> = </a:t>
            </a:r>
            <a:r>
              <a:rPr lang="en-US" b="1" i="1"/>
              <a:t>F</a:t>
            </a:r>
            <a:r>
              <a:rPr lang="ru-RU" b="1" i="1">
                <a:sym typeface="Symbol" pitchFamily="18" charset="2"/>
              </a:rPr>
              <a:t></a:t>
            </a:r>
            <a:endParaRPr lang="ru-RU" b="1"/>
          </a:p>
          <a:p>
            <a:r>
              <a:rPr lang="ru-RU" b="1" i="1"/>
              <a:t>P</a:t>
            </a:r>
            <a:r>
              <a:rPr lang="ru-RU" b="1"/>
              <a:t> – импульс системы платформа-песок, </a:t>
            </a:r>
            <a:r>
              <a:rPr lang="ru-RU" b="1" i="1"/>
              <a:t>F</a:t>
            </a:r>
            <a:r>
              <a:rPr lang="ru-RU" b="1" i="1">
                <a:sym typeface="Symbol" pitchFamily="18" charset="2"/>
              </a:rPr>
              <a:t></a:t>
            </a:r>
            <a:r>
              <a:rPr lang="ru-RU" b="1"/>
              <a:t> – сила, действующая на систему платформа-песок.</a:t>
            </a:r>
          </a:p>
          <a:p>
            <a:r>
              <a:rPr lang="ru-RU" b="1"/>
              <a:t>Если через </a:t>
            </a:r>
            <a:r>
              <a:rPr lang="ru-RU" b="1" i="1"/>
              <a:t>p</a:t>
            </a:r>
            <a:r>
              <a:rPr lang="ru-RU" b="1"/>
              <a:t> обозначить импульс платформы, то можно написать:</a:t>
            </a:r>
          </a:p>
          <a:p>
            <a:r>
              <a:rPr lang="ru-RU" b="1" i="1"/>
              <a:t>dp/dt = F</a:t>
            </a:r>
            <a:endParaRPr lang="ru-RU" b="1"/>
          </a:p>
          <a:p>
            <a:r>
              <a:rPr lang="ru-RU" b="1"/>
              <a:t>Найдем изменение импульса платформы за бесконечно малый промежуток времени </a:t>
            </a:r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t</a:t>
            </a:r>
            <a:r>
              <a:rPr lang="ru-RU" b="1"/>
              <a:t>:            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p</a:t>
            </a:r>
            <a:r>
              <a:rPr lang="ru-RU" b="1" i="1"/>
              <a:t> = (</a:t>
            </a:r>
            <a:r>
              <a:rPr lang="en-US" b="1" i="1"/>
              <a:t>M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ru-RU" b="1" i="1"/>
              <a:t>(</a:t>
            </a:r>
            <a:r>
              <a:rPr lang="en-US" b="1" i="1"/>
              <a:t>t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t</a:t>
            </a:r>
            <a:r>
              <a:rPr lang="ru-RU" b="1" i="1"/>
              <a:t>))(</a:t>
            </a:r>
            <a:r>
              <a:rPr lang="en-US" b="1" i="1"/>
              <a:t>u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u</a:t>
            </a:r>
            <a:r>
              <a:rPr lang="ru-RU" b="1" i="1"/>
              <a:t>) – (</a:t>
            </a:r>
            <a:r>
              <a:rPr lang="en-US" b="1" i="1"/>
              <a:t>M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</a:t>
            </a:r>
            <a:r>
              <a:rPr lang="ru-RU" b="1" i="1"/>
              <a:t>)</a:t>
            </a:r>
            <a:r>
              <a:rPr lang="en-US" b="1" i="1"/>
              <a:t>u</a:t>
            </a:r>
            <a:r>
              <a:rPr lang="ru-RU" b="1" i="1"/>
              <a:t> =</a:t>
            </a:r>
            <a:r>
              <a:rPr lang="en-US" b="1" i="1"/>
              <a:t>F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t</a:t>
            </a:r>
            <a:r>
              <a:rPr lang="ru-RU" b="1" i="1"/>
              <a:t>;</a:t>
            </a:r>
            <a:endParaRPr lang="ru-RU" b="1"/>
          </a:p>
          <a:p>
            <a:r>
              <a:rPr lang="ru-RU" b="1"/>
              <a:t>где </a:t>
            </a:r>
            <a:r>
              <a:rPr lang="ru-RU" b="1" i="1"/>
              <a:t>u</a:t>
            </a:r>
            <a:r>
              <a:rPr lang="ru-RU" b="1"/>
              <a:t> – скорость платформы.</a:t>
            </a:r>
          </a:p>
          <a:p>
            <a:r>
              <a:rPr lang="ru-RU" b="1"/>
              <a:t>Раскрыв скобки и, проведя сокращения получаем:</a:t>
            </a:r>
          </a:p>
          <a:p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p = 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u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t + M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u+</a:t>
            </a:r>
            <a:r>
              <a:rPr lang="ru-RU" b="1" i="1">
                <a:sym typeface="Symbol" pitchFamily="18" charset="2"/>
              </a:rPr>
              <a:t></a:t>
            </a:r>
            <a:r>
              <a:rPr lang="en-US" b="1" i="1"/>
              <a:t>ut+ </a:t>
            </a:r>
            <a:r>
              <a:rPr lang="ru-RU" b="1" i="1">
                <a:sym typeface="Symbol" pitchFamily="18" charset="2"/>
              </a:rPr>
              <a:t></a:t>
            </a:r>
            <a:r>
              <a:rPr lang="en-US" b="1" i="1"/>
              <a:t>u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t =F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t</a:t>
            </a:r>
            <a:endParaRPr lang="ru-RU" b="1"/>
          </a:p>
          <a:p>
            <a:r>
              <a:rPr lang="ru-RU" b="1"/>
              <a:t>Разделим на </a:t>
            </a:r>
            <a:r>
              <a:rPr lang="ru-RU" b="1">
                <a:sym typeface="Symbol" pitchFamily="18" charset="2"/>
              </a:rPr>
              <a:t></a:t>
            </a:r>
            <a:r>
              <a:rPr lang="ru-RU" b="1"/>
              <a:t>t и перейдем к пределу </a:t>
            </a:r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t </a:t>
            </a:r>
            <a:r>
              <a:rPr lang="ru-RU" b="1" i="1">
                <a:sym typeface="Symbol" pitchFamily="18" charset="2"/>
              </a:rPr>
              <a:t></a:t>
            </a:r>
            <a:r>
              <a:rPr lang="ru-RU" b="1" i="1"/>
              <a:t>0         </a:t>
            </a:r>
            <a:endParaRPr lang="ru-RU" b="1"/>
          </a:p>
          <a:p>
            <a:r>
              <a:rPr lang="ru-RU" b="1" i="1"/>
              <a:t> </a:t>
            </a:r>
            <a:r>
              <a:rPr lang="en-US" b="1" i="1"/>
              <a:t>Mdu</a:t>
            </a:r>
            <a:r>
              <a:rPr lang="ru-RU" b="1" i="1"/>
              <a:t>/</a:t>
            </a:r>
            <a:r>
              <a:rPr lang="en-US" b="1" i="1"/>
              <a:t>dt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tdu</a:t>
            </a:r>
            <a:r>
              <a:rPr lang="ru-RU" b="1" i="1"/>
              <a:t>/</a:t>
            </a:r>
            <a:r>
              <a:rPr lang="en-US" b="1" i="1"/>
              <a:t>dt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u</a:t>
            </a:r>
            <a:r>
              <a:rPr lang="ru-RU" b="1" i="1"/>
              <a:t>=</a:t>
            </a:r>
            <a:r>
              <a:rPr lang="en-US" b="1" i="1"/>
              <a:t>F</a:t>
            </a:r>
            <a:r>
              <a:rPr lang="ru-RU" b="1" i="1"/>
              <a:t>             </a:t>
            </a:r>
            <a:r>
              <a:rPr lang="ru-RU" b="1"/>
              <a:t>или                </a:t>
            </a:r>
            <a:r>
              <a:rPr lang="ru-RU" b="1" i="1"/>
              <a:t>d[(M+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ru-RU" b="1" i="1"/>
              <a:t>t)u]/dt = F</a:t>
            </a:r>
            <a:endParaRPr lang="ru-RU" b="1"/>
          </a:p>
          <a:p>
            <a:r>
              <a:rPr lang="ru-RU" b="1"/>
              <a:t>Это уравнение можно проинтегрировать, считая начальную скорость платформы равной нулю:          </a:t>
            </a:r>
            <a:r>
              <a:rPr lang="ru-RU" b="1" i="1"/>
              <a:t>(</a:t>
            </a:r>
            <a:r>
              <a:rPr lang="en-US" b="1" i="1"/>
              <a:t>M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</a:t>
            </a:r>
            <a:r>
              <a:rPr lang="ru-RU" b="1" i="1"/>
              <a:t>)</a:t>
            </a:r>
            <a:r>
              <a:rPr lang="en-US" b="1" i="1"/>
              <a:t>u</a:t>
            </a:r>
            <a:r>
              <a:rPr lang="ru-RU" b="1" i="1"/>
              <a:t> = </a:t>
            </a:r>
            <a:r>
              <a:rPr lang="en-US" b="1" i="1"/>
              <a:t>Ft</a:t>
            </a:r>
            <a:r>
              <a:rPr lang="ru-RU" b="1" i="1"/>
              <a:t>.</a:t>
            </a:r>
            <a:endParaRPr lang="ru-RU" b="1"/>
          </a:p>
          <a:p>
            <a:r>
              <a:rPr lang="ru-RU" b="1"/>
              <a:t>Следовательно:                 </a:t>
            </a:r>
            <a:r>
              <a:rPr lang="ru-RU" b="1" i="1"/>
              <a:t>u = Ft/(M+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ru-RU" b="1" i="1"/>
              <a:t>t)</a:t>
            </a:r>
            <a:endParaRPr lang="ru-RU" b="1"/>
          </a:p>
          <a:p>
            <a:r>
              <a:rPr lang="ru-RU" b="1"/>
              <a:t>Тогда, ускорение платформы:    </a:t>
            </a:r>
            <a:r>
              <a:rPr lang="en-US" b="1" i="1"/>
              <a:t>a</a:t>
            </a:r>
            <a:r>
              <a:rPr lang="ru-RU" b="1" i="1"/>
              <a:t> = </a:t>
            </a:r>
            <a:r>
              <a:rPr lang="en-US" b="1" i="1"/>
              <a:t>du</a:t>
            </a:r>
            <a:r>
              <a:rPr lang="ru-RU" b="1" i="1"/>
              <a:t>/</a:t>
            </a:r>
            <a:r>
              <a:rPr lang="en-US" b="1" i="1"/>
              <a:t>dt</a:t>
            </a:r>
            <a:r>
              <a:rPr lang="ru-RU" b="1" i="1"/>
              <a:t> = </a:t>
            </a:r>
          </a:p>
          <a:p>
            <a:r>
              <a:rPr lang="ru-RU" b="1" i="1"/>
              <a:t>=(</a:t>
            </a:r>
            <a:r>
              <a:rPr lang="en-US" b="1" i="1"/>
              <a:t>F</a:t>
            </a:r>
            <a:r>
              <a:rPr lang="ru-RU" b="1" i="1"/>
              <a:t>(</a:t>
            </a:r>
            <a:r>
              <a:rPr lang="en-US" b="1" i="1"/>
              <a:t>M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</a:t>
            </a:r>
            <a:r>
              <a:rPr lang="ru-RU" b="1" i="1"/>
              <a:t>)-</a:t>
            </a:r>
            <a:r>
              <a:rPr lang="en-US" b="1" i="1"/>
              <a:t>Ft</a:t>
            </a:r>
            <a:r>
              <a:rPr lang="ru-RU" b="1" i="1">
                <a:sym typeface="Symbol" pitchFamily="18" charset="2"/>
              </a:rPr>
              <a:t></a:t>
            </a:r>
            <a:r>
              <a:rPr lang="ru-RU" b="1" i="1"/>
              <a:t>)/(</a:t>
            </a:r>
            <a:r>
              <a:rPr lang="en-US" b="1" i="1"/>
              <a:t>M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</a:t>
            </a:r>
            <a:r>
              <a:rPr lang="ru-RU" b="1" i="1"/>
              <a:t>)2 = </a:t>
            </a:r>
          </a:p>
          <a:p>
            <a:r>
              <a:rPr lang="ru-RU" b="1" i="1"/>
              <a:t>=</a:t>
            </a:r>
            <a:r>
              <a:rPr lang="en-US" b="1" i="1"/>
              <a:t>FM</a:t>
            </a:r>
            <a:r>
              <a:rPr lang="ru-RU" b="1" i="1"/>
              <a:t> / (</a:t>
            </a:r>
            <a:r>
              <a:rPr lang="en-US" b="1" i="1"/>
              <a:t>M</a:t>
            </a:r>
            <a:r>
              <a:rPr lang="ru-RU" b="1" i="1"/>
              <a:t>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</a:t>
            </a:r>
            <a:r>
              <a:rPr lang="ru-RU" b="1" i="1"/>
              <a:t>)2</a:t>
            </a:r>
            <a:endParaRPr lang="ru-RU" b="1"/>
          </a:p>
        </p:txBody>
      </p:sp>
      <p:pic>
        <p:nvPicPr>
          <p:cNvPr id="41987" name="Picture 6" descr="174efab2cb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67625" y="5373688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569325" cy="352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Рассмотрим случай, когда песок высыпается из наполненной платформы.</a:t>
            </a:r>
          </a:p>
          <a:p>
            <a:r>
              <a:rPr lang="ru-RU" b="1"/>
              <a:t>Изменение импульса за малый промежуток времени:</a:t>
            </a:r>
          </a:p>
          <a:p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p = (M-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(t+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t))(u+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u) +</a:t>
            </a:r>
            <a:r>
              <a:rPr lang="ru-RU" b="1" i="1">
                <a:sym typeface="Symbol" pitchFamily="18" charset="2"/>
              </a:rPr>
              <a:t></a:t>
            </a:r>
            <a:r>
              <a:rPr lang="en-US" b="1" i="1"/>
              <a:t>tu – (M-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t)u = F</a:t>
            </a:r>
            <a:r>
              <a:rPr lang="ru-RU" b="1" i="1">
                <a:sym typeface="Symbol" pitchFamily="18" charset="2"/>
              </a:rPr>
              <a:t></a:t>
            </a:r>
            <a:r>
              <a:rPr lang="en-US" b="1" i="1"/>
              <a:t>t</a:t>
            </a:r>
            <a:endParaRPr lang="ru-RU" b="1"/>
          </a:p>
          <a:p>
            <a:r>
              <a:rPr lang="ru-RU" b="1"/>
              <a:t>Слагаемое </a:t>
            </a:r>
            <a:r>
              <a:rPr lang="ru-RU" b="1" i="1">
                <a:sym typeface="Symbol" pitchFamily="18" charset="2"/>
              </a:rPr>
              <a:t></a:t>
            </a:r>
            <a:r>
              <a:rPr lang="ru-RU" b="1" i="1"/>
              <a:t>tu</a:t>
            </a:r>
            <a:r>
              <a:rPr lang="ru-RU" b="1"/>
              <a:t> есть импульс количества песка, которое высыпалось из платформы за время </a:t>
            </a:r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t. </a:t>
            </a:r>
            <a:r>
              <a:rPr lang="ru-RU" b="1"/>
              <a:t>Тогда:</a:t>
            </a:r>
          </a:p>
          <a:p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p = M</a:t>
            </a:r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u - </a:t>
            </a:r>
            <a:r>
              <a:rPr lang="ru-RU" b="1" i="1">
                <a:sym typeface="Symbol" pitchFamily="18" charset="2"/>
              </a:rPr>
              <a:t></a:t>
            </a:r>
            <a:r>
              <a:rPr lang="ru-RU" b="1" i="1"/>
              <a:t>t</a:t>
            </a:r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u - </a:t>
            </a:r>
            <a:r>
              <a:rPr lang="ru-RU" b="1" i="1">
                <a:sym typeface="Symbol" pitchFamily="18" charset="2"/>
              </a:rPr>
              <a:t></a:t>
            </a:r>
            <a:r>
              <a:rPr lang="ru-RU" b="1" i="1"/>
              <a:t>t</a:t>
            </a:r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u = F</a:t>
            </a:r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t</a:t>
            </a:r>
            <a:endParaRPr lang="ru-RU" b="1"/>
          </a:p>
          <a:p>
            <a:r>
              <a:rPr lang="ru-RU" b="1"/>
              <a:t>Разделим на </a:t>
            </a:r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t</a:t>
            </a:r>
            <a:r>
              <a:rPr lang="ru-RU" b="1"/>
              <a:t> и перейдем к пределу </a:t>
            </a:r>
            <a:r>
              <a:rPr lang="ru-RU" b="1" i="1">
                <a:sym typeface="Symbol" pitchFamily="18" charset="2"/>
              </a:rPr>
              <a:t></a:t>
            </a:r>
            <a:r>
              <a:rPr lang="ru-RU" b="1" i="1"/>
              <a:t>t </a:t>
            </a:r>
            <a:r>
              <a:rPr lang="ru-RU" b="1" i="1">
                <a:sym typeface="Symbol" pitchFamily="18" charset="2"/>
              </a:rPr>
              <a:t></a:t>
            </a:r>
            <a:r>
              <a:rPr lang="ru-RU" b="1" i="1"/>
              <a:t>0</a:t>
            </a:r>
            <a:endParaRPr lang="ru-RU" b="1"/>
          </a:p>
          <a:p>
            <a:r>
              <a:rPr lang="en-US" b="1" i="1"/>
              <a:t>(M-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t)du/dt = F</a:t>
            </a:r>
            <a:endParaRPr lang="ru-RU" b="1"/>
          </a:p>
          <a:p>
            <a:r>
              <a:rPr lang="ru-RU" b="1"/>
              <a:t>Или</a:t>
            </a:r>
            <a:r>
              <a:rPr lang="en-US" b="1"/>
              <a:t> </a:t>
            </a:r>
            <a:r>
              <a:rPr lang="en-US" b="1" i="1"/>
              <a:t>a1=du/dt= F/(M-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t)</a:t>
            </a:r>
            <a:endParaRPr lang="ru-RU" b="1"/>
          </a:p>
          <a:p>
            <a:r>
              <a:rPr lang="ru-RU" b="1" u="sng"/>
              <a:t>Ответ</a:t>
            </a:r>
            <a:r>
              <a:rPr lang="en-US" b="1"/>
              <a:t>: </a:t>
            </a:r>
            <a:r>
              <a:rPr lang="en-US" b="1" i="1"/>
              <a:t>a = FM / (M+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t)2 , a1= F/(M-</a:t>
            </a:r>
            <a:r>
              <a:rPr lang="ru-RU" b="1" i="1">
                <a:sym typeface="Symbol" pitchFamily="18" charset="2"/>
              </a:rPr>
              <a:t></a:t>
            </a:r>
            <a:r>
              <a:rPr lang="en-US" b="1" i="1"/>
              <a:t>t)</a:t>
            </a:r>
            <a:endParaRPr lang="ru-RU" b="1" i="1"/>
          </a:p>
          <a:p>
            <a:pPr>
              <a:spcBef>
                <a:spcPct val="50000"/>
              </a:spcBef>
            </a:pPr>
            <a:endParaRPr lang="ru-RU" b="1"/>
          </a:p>
        </p:txBody>
      </p:sp>
      <p:pic>
        <p:nvPicPr>
          <p:cNvPr id="43011" name="Picture 5" descr="Безымян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4438" y="3789363"/>
            <a:ext cx="4392612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6" descr="174efab2cb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7625" y="5373688"/>
            <a:ext cx="13017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8893175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  <a:ea typeface="Batang" pitchFamily="18" charset="-127"/>
              </a:rPr>
              <a:t>Работа в классе</a:t>
            </a: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(решение номеров из сборника)</a:t>
            </a: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hmer UI" pitchFamily="34" charset="0"/>
              </a:rPr>
              <a:t>: </a:t>
            </a:r>
          </a:p>
          <a:p>
            <a:pPr>
              <a:spcBef>
                <a:spcPct val="50000"/>
              </a:spcBef>
              <a:defRPr/>
            </a:pPr>
            <a:endParaRPr lang="ru-RU" sz="3200" b="1" i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Khmer UI" pitchFamily="34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590550" y="2051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39750" y="1700213"/>
            <a:ext cx="7632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№ </a:t>
            </a:r>
            <a:r>
              <a:rPr lang="en-US"/>
              <a:t>1</a:t>
            </a:r>
            <a:r>
              <a:rPr lang="ru-RU"/>
              <a:t> Найти скорость движения материальной точки в конце З-й секунды, если движение точки задано уравнением </a:t>
            </a:r>
            <a:r>
              <a:rPr lang="en-US"/>
              <a:t>s </a:t>
            </a:r>
            <a:r>
              <a:rPr lang="ru-RU"/>
              <a:t>= </a:t>
            </a:r>
            <a:r>
              <a:rPr lang="en-US"/>
              <a:t>t^</a:t>
            </a:r>
            <a:r>
              <a:rPr lang="ru-RU"/>
              <a:t>2 -11</a:t>
            </a:r>
            <a:r>
              <a:rPr lang="en-US"/>
              <a:t>t </a:t>
            </a:r>
            <a:r>
              <a:rPr lang="ru-RU"/>
              <a:t>+ 30.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539750" y="2420938"/>
            <a:ext cx="7272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№ </a:t>
            </a:r>
            <a:r>
              <a:rPr lang="en-US"/>
              <a:t>2</a:t>
            </a:r>
            <a:r>
              <a:rPr lang="ru-RU"/>
              <a:t> Точка движется прямолинейно по закону </a:t>
            </a:r>
            <a:r>
              <a:rPr lang="en-US"/>
              <a:t>s</a:t>
            </a:r>
            <a:r>
              <a:rPr lang="ru-RU"/>
              <a:t> = 6</a:t>
            </a:r>
            <a:r>
              <a:rPr lang="en-US"/>
              <a:t>t</a:t>
            </a:r>
            <a:r>
              <a:rPr lang="ru-RU"/>
              <a:t> – </a:t>
            </a:r>
            <a:r>
              <a:rPr lang="en-US"/>
              <a:t>t^</a:t>
            </a:r>
            <a:r>
              <a:rPr lang="ru-RU"/>
              <a:t>2. В какой момент ее скорость окажется равной нулю?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395288" y="3141663"/>
            <a:ext cx="80645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ru-RU"/>
              <a:t>№ </a:t>
            </a:r>
            <a:r>
              <a:rPr lang="en-US"/>
              <a:t>3</a:t>
            </a:r>
            <a:r>
              <a:rPr lang="ru-RU"/>
              <a:t> Два тела движутся прямолинейно: одно по закону </a:t>
            </a:r>
            <a:r>
              <a:rPr lang="en-US"/>
              <a:t>s </a:t>
            </a:r>
            <a:r>
              <a:rPr lang="ru-RU"/>
              <a:t>= </a:t>
            </a:r>
            <a:r>
              <a:rPr lang="en-US"/>
              <a:t>t^</a:t>
            </a:r>
            <a:r>
              <a:rPr lang="ru-RU"/>
              <a:t>3 – </a:t>
            </a:r>
            <a:r>
              <a:rPr lang="en-US"/>
              <a:t>t^</a:t>
            </a:r>
            <a:r>
              <a:rPr lang="ru-RU"/>
              <a:t>2 - 27</a:t>
            </a:r>
            <a:r>
              <a:rPr lang="en-US"/>
              <a:t>t</a:t>
            </a:r>
            <a:r>
              <a:rPr lang="ru-RU"/>
              <a:t>,  другое — по закону </a:t>
            </a:r>
            <a:r>
              <a:rPr lang="en-US"/>
              <a:t>s </a:t>
            </a:r>
            <a:r>
              <a:rPr lang="ru-RU"/>
              <a:t>= </a:t>
            </a:r>
            <a:r>
              <a:rPr lang="en-US"/>
              <a:t>t^</a:t>
            </a:r>
            <a:r>
              <a:rPr lang="ru-RU"/>
              <a:t>2 + 1. Определить момент, когда скорости этих тел окажутся равными. 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611188" y="4149725"/>
            <a:ext cx="619283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№ 4 Для машины, движущейся со скоростью 30 м/с,</a:t>
            </a:r>
            <a:r>
              <a:rPr lang="ru-RU" b="1"/>
              <a:t> </a:t>
            </a:r>
            <a:r>
              <a:rPr lang="ru-RU"/>
              <a:t>тормозной путь определяется формулой </a:t>
            </a:r>
            <a:r>
              <a:rPr lang="en-US" i="1"/>
              <a:t>s</a:t>
            </a:r>
            <a:r>
              <a:rPr lang="ru-RU" i="1"/>
              <a:t>(</a:t>
            </a:r>
            <a:r>
              <a:rPr lang="en-US" i="1"/>
              <a:t>t</a:t>
            </a:r>
            <a:r>
              <a:rPr lang="ru-RU" i="1"/>
              <a:t>) </a:t>
            </a:r>
            <a:r>
              <a:rPr lang="ru-RU"/>
              <a:t>=30</a:t>
            </a:r>
            <a:r>
              <a:rPr lang="en-US"/>
              <a:t>t</a:t>
            </a:r>
            <a:r>
              <a:rPr lang="ru-RU"/>
              <a:t>—16</a:t>
            </a:r>
            <a:r>
              <a:rPr lang="en-US"/>
              <a:t>t^2</a:t>
            </a:r>
            <a:r>
              <a:rPr lang="ru-RU"/>
              <a:t>, где </a:t>
            </a:r>
            <a:r>
              <a:rPr lang="en-US" b="1" i="1"/>
              <a:t>s</a:t>
            </a:r>
            <a:r>
              <a:rPr lang="ru-RU" b="1" i="1"/>
              <a:t>(</a:t>
            </a:r>
            <a:r>
              <a:rPr lang="en-US" b="1" i="1"/>
              <a:t>t</a:t>
            </a:r>
            <a:r>
              <a:rPr lang="ru-RU" b="1" i="1"/>
              <a:t>) - </a:t>
            </a:r>
            <a:r>
              <a:rPr lang="ru-RU" b="1"/>
              <a:t> </a:t>
            </a:r>
            <a:r>
              <a:rPr lang="ru-RU"/>
              <a:t>путь в метрах, </a:t>
            </a:r>
            <a:r>
              <a:rPr lang="en-US" b="1" i="1"/>
              <a:t>t </a:t>
            </a:r>
            <a:r>
              <a:rPr lang="en-US"/>
              <a:t>-</a:t>
            </a:r>
            <a:r>
              <a:rPr lang="ru-RU"/>
              <a:t> время торможения в секундах. В течении какого времени осуществляется торможение до полной</a:t>
            </a:r>
            <a:r>
              <a:rPr lang="ru-RU" b="1"/>
              <a:t> </a:t>
            </a:r>
            <a:r>
              <a:rPr lang="ru-RU"/>
              <a:t>остановки</a:t>
            </a:r>
            <a:r>
              <a:rPr lang="ru-RU" b="1"/>
              <a:t> </a:t>
            </a:r>
            <a:r>
              <a:rPr lang="ru-RU"/>
              <a:t>машины? Какое расстояние пройдет машина с начала торможения до полной ее остановки?</a:t>
            </a:r>
          </a:p>
        </p:txBody>
      </p:sp>
      <p:pic>
        <p:nvPicPr>
          <p:cNvPr id="44040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1725" y="5445125"/>
            <a:ext cx="1422400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1725" y="5445125"/>
            <a:ext cx="1422400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030488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835150" y="1557338"/>
            <a:ext cx="5113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4102" name="Заголовок 1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0"/>
            <a:ext cx="74930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908175" y="1700213"/>
            <a:ext cx="6407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обобщить и закрепить ключевые задачи по теме</a:t>
            </a:r>
          </a:p>
          <a:p>
            <a:pPr>
              <a:buFontTx/>
              <a:buChar char="•"/>
            </a:pPr>
            <a:r>
              <a:rPr lang="ru-RU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  обобщить и закрепить применение техники дифференцирования</a:t>
            </a:r>
          </a:p>
          <a:p>
            <a:pPr>
              <a:buFontTx/>
              <a:buChar char="•"/>
            </a:pPr>
            <a:r>
              <a:rPr lang="ru-RU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  учить работать с теоретическими вопросами темы</a:t>
            </a:r>
          </a:p>
          <a:p>
            <a:pPr>
              <a:buFontTx/>
              <a:buChar char="•"/>
            </a:pPr>
            <a:r>
              <a:rPr lang="ru-RU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  научиться применять производную в физике, биологии и математике</a:t>
            </a:r>
          </a:p>
          <a:p>
            <a:pPr>
              <a:buFontTx/>
              <a:buChar char="•"/>
            </a:pPr>
            <a:r>
              <a:rPr lang="ru-RU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  обобщить, систематизировать знания о производной</a:t>
            </a:r>
          </a:p>
          <a:p>
            <a:pPr>
              <a:buFontTx/>
              <a:buChar char="•"/>
            </a:pPr>
            <a:endParaRPr lang="ru-RU" sz="20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1725" y="5445125"/>
            <a:ext cx="1422400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50825" y="188913"/>
            <a:ext cx="8642350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№5 Тело массой 8 кг движется прямолинейно по закону </a:t>
            </a:r>
            <a:r>
              <a:rPr lang="en-US"/>
              <a:t>s</a:t>
            </a:r>
            <a:r>
              <a:rPr lang="ru-RU"/>
              <a:t> = 2t</a:t>
            </a:r>
            <a:r>
              <a:rPr lang="en-US"/>
              <a:t>^2</a:t>
            </a:r>
            <a:r>
              <a:rPr lang="ru-RU"/>
              <a:t>+</a:t>
            </a:r>
            <a:r>
              <a:rPr lang="en-US"/>
              <a:t> </a:t>
            </a:r>
            <a:r>
              <a:rPr lang="ru-RU"/>
              <a:t>3</a:t>
            </a:r>
            <a:r>
              <a:rPr lang="en-US"/>
              <a:t>t - 1</a:t>
            </a:r>
            <a:r>
              <a:rPr lang="ru-RU"/>
              <a:t>. Найти кинетическую энергию тела </a:t>
            </a:r>
            <a:r>
              <a:rPr lang="ru-RU" b="1" i="1"/>
              <a:t>(mv</a:t>
            </a:r>
            <a:r>
              <a:rPr lang="en-US" b="1" i="1"/>
              <a:t>^2</a:t>
            </a:r>
            <a:r>
              <a:rPr lang="ru-RU" b="1" i="1"/>
              <a:t>/2)</a:t>
            </a:r>
            <a:r>
              <a:rPr lang="ru-RU"/>
              <a:t> через </a:t>
            </a:r>
            <a:r>
              <a:rPr lang="en-US"/>
              <a:t>3 </a:t>
            </a:r>
            <a:r>
              <a:rPr lang="ru-RU"/>
              <a:t>секунды после начала движения.</a:t>
            </a:r>
          </a:p>
          <a:p>
            <a:r>
              <a:rPr lang="ru-RU" b="1"/>
              <a:t>Решение:</a:t>
            </a:r>
            <a:r>
              <a:rPr lang="ru-RU"/>
              <a:t> Найдем скорость движения тела в любой момент времени:</a:t>
            </a:r>
          </a:p>
          <a:p>
            <a:pPr lvl="1"/>
            <a:r>
              <a:rPr lang="en-US"/>
              <a:t>V = ds</a:t>
            </a:r>
            <a:r>
              <a:rPr lang="ru-RU"/>
              <a:t> </a:t>
            </a:r>
            <a:r>
              <a:rPr lang="en-US"/>
              <a:t>/</a:t>
            </a:r>
            <a:r>
              <a:rPr lang="ru-RU"/>
              <a:t> </a:t>
            </a:r>
            <a:r>
              <a:rPr lang="en-US"/>
              <a:t>dt = 4t + 3</a:t>
            </a:r>
            <a:endParaRPr lang="ru-RU"/>
          </a:p>
          <a:p>
            <a:pPr lvl="1"/>
            <a:r>
              <a:rPr lang="ru-RU"/>
              <a:t>Вычислим скорость тела в момент времени </a:t>
            </a:r>
            <a:r>
              <a:rPr lang="en-US"/>
              <a:t>t</a:t>
            </a:r>
            <a:r>
              <a:rPr lang="ru-RU"/>
              <a:t> = 3:</a:t>
            </a:r>
          </a:p>
          <a:p>
            <a:pPr lvl="1"/>
            <a:r>
              <a:rPr lang="ru-RU"/>
              <a:t> </a:t>
            </a:r>
            <a:r>
              <a:rPr lang="en-US" i="1"/>
              <a:t>V</a:t>
            </a:r>
            <a:r>
              <a:rPr lang="ru-RU" i="1"/>
              <a:t> </a:t>
            </a:r>
            <a:r>
              <a:rPr lang="en-US" i="1"/>
              <a:t>t=3</a:t>
            </a:r>
            <a:r>
              <a:rPr lang="ru-RU"/>
              <a:t> = 4</a:t>
            </a:r>
            <a:r>
              <a:rPr lang="en-US"/>
              <a:t> </a:t>
            </a:r>
            <a:r>
              <a:rPr lang="ru-RU"/>
              <a:t>*</a:t>
            </a:r>
            <a:r>
              <a:rPr lang="en-US"/>
              <a:t> </a:t>
            </a:r>
            <a:r>
              <a:rPr lang="ru-RU"/>
              <a:t>3 + 3=15 (м/с).</a:t>
            </a:r>
          </a:p>
          <a:p>
            <a:pPr lvl="1"/>
            <a:r>
              <a:rPr lang="ru-RU"/>
              <a:t>Определим кинетическую энергию тела в момент времени </a:t>
            </a:r>
            <a:r>
              <a:rPr lang="en-US"/>
              <a:t>t</a:t>
            </a:r>
            <a:r>
              <a:rPr lang="ru-RU"/>
              <a:t> = 3: </a:t>
            </a:r>
          </a:p>
          <a:p>
            <a:pPr lvl="1"/>
            <a:r>
              <a:rPr lang="ru-RU" i="1"/>
              <a:t>mv2</a:t>
            </a:r>
            <a:r>
              <a:rPr lang="en-US"/>
              <a:t>/2=</a:t>
            </a:r>
            <a:r>
              <a:rPr lang="ru-RU"/>
              <a:t>8-15</a:t>
            </a:r>
            <a:r>
              <a:rPr lang="en-US"/>
              <a:t>^2 /2=900 (</a:t>
            </a:r>
            <a:r>
              <a:rPr lang="ru-RU"/>
              <a:t>Дж</a:t>
            </a:r>
            <a:r>
              <a:rPr lang="en-US"/>
              <a:t>)</a:t>
            </a:r>
            <a:r>
              <a:rPr lang="ru-RU"/>
              <a:t>.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323850" y="2565400"/>
            <a:ext cx="8497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№6 Найти кинетическую энергию тела через 4 с после начала движения, если его масса равна 25 кг, а закон движения имеет вид s = З</a:t>
            </a:r>
            <a:r>
              <a:rPr lang="en-US"/>
              <a:t>t^2</a:t>
            </a:r>
            <a:r>
              <a:rPr lang="ru-RU"/>
              <a:t>— 1.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23850" y="3429000"/>
            <a:ext cx="799306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№7 Тело, масса которого 30 кг, движется прямолинейно по</a:t>
            </a:r>
            <a:r>
              <a:rPr lang="en-US"/>
              <a:t> </a:t>
            </a:r>
            <a:r>
              <a:rPr lang="ru-RU"/>
              <a:t>закону </a:t>
            </a:r>
            <a:r>
              <a:rPr lang="en-US"/>
              <a:t>s = 4t^2 + t</a:t>
            </a:r>
            <a:r>
              <a:rPr lang="ru-RU"/>
              <a:t>. Доказать, что движение тела происходит под действием постоянной силы.</a:t>
            </a:r>
          </a:p>
          <a:p>
            <a:r>
              <a:rPr lang="ru-RU" b="1"/>
              <a:t>Решение:</a:t>
            </a:r>
            <a:r>
              <a:rPr lang="ru-RU"/>
              <a:t> Имеем </a:t>
            </a:r>
            <a:r>
              <a:rPr lang="ru-RU" i="1"/>
              <a:t>s' = 8t+1,</a:t>
            </a:r>
            <a:r>
              <a:rPr lang="ru-RU" b="1"/>
              <a:t> </a:t>
            </a:r>
            <a:r>
              <a:rPr lang="ru-RU"/>
              <a:t>s" = 8. Следовательно, </a:t>
            </a:r>
            <a:r>
              <a:rPr lang="ru-RU" i="1"/>
              <a:t>a(t) = </a:t>
            </a:r>
            <a:r>
              <a:rPr lang="ru-RU"/>
              <a:t>8 </a:t>
            </a:r>
            <a:r>
              <a:rPr lang="en-US"/>
              <a:t>(</a:t>
            </a:r>
            <a:r>
              <a:rPr lang="ru-RU"/>
              <a:t>м/с</a:t>
            </a:r>
            <a:r>
              <a:rPr lang="en-US"/>
              <a:t>^2</a:t>
            </a:r>
            <a:r>
              <a:rPr lang="ru-RU"/>
              <a:t>), т. е. при данном законе движения тело движется с постоянным ускорением 8 м/с</a:t>
            </a:r>
            <a:r>
              <a:rPr lang="en-US"/>
              <a:t>^2</a:t>
            </a:r>
            <a:r>
              <a:rPr lang="ru-RU"/>
              <a:t>. Далее, так как масса тела постоянна (30 кг), то по второму закону Ньютона действующая на него сила </a:t>
            </a:r>
            <a:r>
              <a:rPr lang="ru-RU" i="1"/>
              <a:t>F=ma=</a:t>
            </a:r>
            <a:r>
              <a:rPr lang="ru-RU"/>
              <a:t>30*8</a:t>
            </a:r>
            <a:r>
              <a:rPr lang="ru-RU" i="1"/>
              <a:t>=</a:t>
            </a:r>
            <a:r>
              <a:rPr lang="ru-RU"/>
              <a:t>240 (</a:t>
            </a:r>
            <a:r>
              <a:rPr lang="en-US"/>
              <a:t>H</a:t>
            </a:r>
            <a:r>
              <a:rPr lang="ru-RU"/>
              <a:t>)</a:t>
            </a:r>
            <a:r>
              <a:rPr lang="en-US"/>
              <a:t>-</a:t>
            </a:r>
            <a:r>
              <a:rPr lang="ru-RU"/>
              <a:t>также постоянная величина.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482600" y="5794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item_39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875"/>
            <a:ext cx="9396413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258888" y="2708275"/>
            <a:ext cx="6624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№9 Материальная точка движется по закону </a:t>
            </a:r>
            <a:r>
              <a:rPr lang="en-US"/>
              <a:t>s=2t^3-6t^2+4t. </a:t>
            </a:r>
            <a:r>
              <a:rPr lang="ru-RU"/>
              <a:t>Найти ее ускорение в конце 3-й секунды.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187450" y="1412875"/>
            <a:ext cx="66246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№8 Тело массой 3 кг движется прямолинейно по закону </a:t>
            </a:r>
            <a:r>
              <a:rPr lang="en-US"/>
              <a:t>s(t)=t^3-3t^2+2</a:t>
            </a:r>
            <a:r>
              <a:rPr lang="ru-RU"/>
              <a:t>. Найти силу, действующую на тело в момент времени </a:t>
            </a:r>
            <a:r>
              <a:rPr lang="en-US"/>
              <a:t>t=4</a:t>
            </a:r>
            <a:r>
              <a:rPr lang="ru-RU"/>
              <a:t>с.</a:t>
            </a:r>
          </a:p>
        </p:txBody>
      </p: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8400" y="3860800"/>
            <a:ext cx="1782763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557338"/>
            <a:ext cx="6769100" cy="2489200"/>
          </a:xfrm>
          <a:noFill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3933825"/>
            <a:ext cx="85693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Заголовок 1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2988" y="-315913"/>
            <a:ext cx="719455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Содержимое 2"/>
          <p:cNvSpPr>
            <a:spLocks noGrp="1"/>
          </p:cNvSpPr>
          <p:nvPr>
            <p:ph type="body" idx="1"/>
          </p:nvPr>
        </p:nvSpPr>
        <p:spPr>
          <a:xfrm>
            <a:off x="323850" y="836613"/>
            <a:ext cx="8075613" cy="676275"/>
          </a:xfrm>
        </p:spPr>
        <p:txBody>
          <a:bodyPr/>
          <a:lstStyle/>
          <a:p>
            <a:pPr marL="273050" indent="-273050" eaLnBrk="1" hangingPunct="1">
              <a:buFontTx/>
              <a:buNone/>
            </a:pPr>
            <a:r>
              <a:rPr lang="ru-RU" sz="2800" b="1" i="1" u="sng" smtClean="0">
                <a:solidFill>
                  <a:schemeClr val="hlink"/>
                </a:solidFill>
              </a:rPr>
              <a:t>Выполните самостоятельную работу</a:t>
            </a:r>
          </a:p>
        </p:txBody>
      </p:sp>
      <p:pic>
        <p:nvPicPr>
          <p:cNvPr id="47110" name="Picture 8" descr="foto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58113" y="333375"/>
            <a:ext cx="11922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9" descr="default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350" y="5589588"/>
            <a:ext cx="1116013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10" descr="blackboard_math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96188" y="5157788"/>
            <a:ext cx="120332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3" name="Picture 12" descr="x_7338fda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356100" y="5233988"/>
            <a:ext cx="1219200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900113" y="404813"/>
            <a:ext cx="7208837" cy="795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Подведение итогов урока</a:t>
            </a:r>
          </a:p>
        </p:txBody>
      </p:sp>
      <p:sp>
        <p:nvSpPr>
          <p:cNvPr id="218123" name="Text Box 11"/>
          <p:cNvSpPr txBox="1">
            <a:spLocks noChangeArrowheads="1"/>
          </p:cNvSpPr>
          <p:nvPr/>
        </p:nvSpPr>
        <p:spPr bwMode="auto">
          <a:xfrm>
            <a:off x="1403350" y="1412875"/>
            <a:ext cx="6415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Каким</a:t>
            </a:r>
            <a:r>
              <a:rPr lang="ru-RU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b="1" i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вопросам</a:t>
            </a:r>
            <a:r>
              <a:rPr lang="ru-RU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был посвящен урок?</a:t>
            </a:r>
          </a:p>
        </p:txBody>
      </p:sp>
      <p:sp>
        <p:nvSpPr>
          <p:cNvPr id="218125" name="Text Box 13"/>
          <p:cNvSpPr txBox="1">
            <a:spLocks noChangeArrowheads="1"/>
          </p:cNvSpPr>
          <p:nvPr/>
        </p:nvSpPr>
        <p:spPr bwMode="auto">
          <a:xfrm>
            <a:off x="1042988" y="2133600"/>
            <a:ext cx="662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Чему </a:t>
            </a:r>
            <a:r>
              <a:rPr lang="ru-RU" b="1" i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научились</a:t>
            </a:r>
            <a:r>
              <a:rPr lang="ru-RU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на уроке?</a:t>
            </a:r>
          </a:p>
        </p:txBody>
      </p:sp>
      <p:sp>
        <p:nvSpPr>
          <p:cNvPr id="218127" name="Text Box 15"/>
          <p:cNvSpPr txBox="1">
            <a:spLocks noChangeArrowheads="1"/>
          </p:cNvSpPr>
          <p:nvPr/>
        </p:nvSpPr>
        <p:spPr bwMode="auto">
          <a:xfrm>
            <a:off x="1184275" y="2860675"/>
            <a:ext cx="7527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Какие</a:t>
            </a:r>
            <a:r>
              <a:rPr lang="ru-RU" b="1" i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теоретические факты </a:t>
            </a: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обобщались на уроке?</a:t>
            </a:r>
          </a:p>
        </p:txBody>
      </p:sp>
      <p:sp>
        <p:nvSpPr>
          <p:cNvPr id="218129" name="Text Box 17"/>
          <p:cNvSpPr txBox="1">
            <a:spLocks noChangeArrowheads="1"/>
          </p:cNvSpPr>
          <p:nvPr/>
        </p:nvSpPr>
        <p:spPr bwMode="auto">
          <a:xfrm>
            <a:off x="827088" y="3573463"/>
            <a:ext cx="752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Какие рассмотренные</a:t>
            </a:r>
            <a:r>
              <a:rPr lang="ru-RU" i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</a:t>
            </a:r>
            <a:r>
              <a:rPr lang="ru-RU" b="1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задачи </a:t>
            </a: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оказались наиболее</a:t>
            </a:r>
            <a:r>
              <a:rPr lang="ru-RU" i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</a:t>
            </a: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сложными?</a:t>
            </a:r>
            <a:r>
              <a:rPr lang="ru-RU" b="1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Почему?</a:t>
            </a:r>
            <a:endParaRPr lang="ru-RU" i="1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sp>
        <p:nvSpPr>
          <p:cNvPr id="218122" name="Rectangle 10"/>
          <p:cNvSpPr>
            <a:spLocks noChangeArrowheads="1"/>
          </p:cNvSpPr>
          <p:nvPr/>
        </p:nvSpPr>
        <p:spPr bwMode="auto">
          <a:xfrm>
            <a:off x="2051050" y="1989138"/>
            <a:ext cx="735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4000">
                <a:latin typeface="Trebuchet MS" pitchFamily="34" charset="0"/>
              </a:rPr>
              <a:t> </a:t>
            </a:r>
          </a:p>
        </p:txBody>
      </p:sp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1692275" y="1268413"/>
            <a:ext cx="735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4000">
                <a:latin typeface="Trebuchet MS" pitchFamily="34" charset="0"/>
              </a:rPr>
              <a:t> </a:t>
            </a: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1116013" y="2636838"/>
            <a:ext cx="735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4000">
                <a:latin typeface="Trebuchet MS" pitchFamily="34" charset="0"/>
              </a:rPr>
              <a:t> </a:t>
            </a: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395288" y="3357563"/>
            <a:ext cx="735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4000">
                <a:latin typeface="Trebuchet MS" pitchFamily="34" charset="0"/>
              </a:rPr>
              <a:t> </a:t>
            </a:r>
          </a:p>
        </p:txBody>
      </p:sp>
      <p:pic>
        <p:nvPicPr>
          <p:cNvPr id="48139" name="Picture 13" descr="matematic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113" y="4365625"/>
            <a:ext cx="258603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3" grpId="0"/>
      <p:bldP spid="218125" grpId="0"/>
      <p:bldP spid="218127" grpId="0"/>
      <p:bldP spid="2181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4"/>
          <p:cNvSpPr txBox="1">
            <a:spLocks noChangeArrowheads="1"/>
          </p:cNvSpPr>
          <p:nvPr/>
        </p:nvSpPr>
        <p:spPr bwMode="auto">
          <a:xfrm>
            <a:off x="1187450" y="981075"/>
            <a:ext cx="6697663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FF6600"/>
                </a:solidFill>
                <a:latin typeface="Batang" pitchFamily="18" charset="-127"/>
                <a:ea typeface="Batang" pitchFamily="18" charset="-127"/>
              </a:rPr>
              <a:t>Спасибо за внимание! </a:t>
            </a:r>
            <a:endParaRPr lang="ru-RU" sz="4800">
              <a:solidFill>
                <a:srgbClr val="FF66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FF6600"/>
                </a:solidFill>
                <a:latin typeface="Batang" pitchFamily="18" charset="-127"/>
                <a:ea typeface="Batang" pitchFamily="18" charset="-127"/>
              </a:rPr>
              <a:t>До новых встреч!</a:t>
            </a:r>
          </a:p>
        </p:txBody>
      </p:sp>
      <p:pic>
        <p:nvPicPr>
          <p:cNvPr id="49155" name="Picture 5" descr="3471-1600x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6"/>
          <p:cNvSpPr txBox="1">
            <a:spLocks noChangeArrowheads="1"/>
          </p:cNvSpPr>
          <p:nvPr/>
        </p:nvSpPr>
        <p:spPr bwMode="auto">
          <a:xfrm>
            <a:off x="1908175" y="2060575"/>
            <a:ext cx="525621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i="1">
                <a:solidFill>
                  <a:schemeClr val="accent2"/>
                </a:solidFill>
                <a:latin typeface="Curlz MT" pitchFamily="82" charset="0"/>
              </a:rPr>
              <a:t>Спасибо за просмотр!</a:t>
            </a:r>
          </a:p>
          <a:p>
            <a:pPr algn="ctr">
              <a:spcBef>
                <a:spcPct val="50000"/>
              </a:spcBef>
            </a:pPr>
            <a:r>
              <a:rPr lang="ru-RU" sz="4000" i="1">
                <a:solidFill>
                  <a:schemeClr val="accent2"/>
                </a:solidFill>
                <a:latin typeface="Curlz MT" pitchFamily="82" charset="0"/>
              </a:rPr>
              <a:t>До новых встреч!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0180" name="Picture 4" descr="shablony_prezentaziy_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755650" y="765175"/>
            <a:ext cx="7345363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u="sng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Литература:</a:t>
            </a:r>
          </a:p>
          <a:p>
            <a:pPr>
              <a:spcBef>
                <a:spcPct val="50000"/>
              </a:spcBef>
              <a:defRPr/>
            </a:pPr>
            <a:endParaRPr lang="ru-RU" b="1" i="1">
              <a:solidFill>
                <a:schemeClr val="accent2"/>
              </a:solidFill>
            </a:endParaRP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611188" y="1196975"/>
            <a:ext cx="799147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chemeClr val="accent1"/>
              </a:solidFill>
            </a:endParaRPr>
          </a:p>
          <a:p>
            <a:pPr>
              <a:buFontTx/>
              <a:buChar char="•"/>
            </a:pPr>
            <a:r>
              <a:rPr lang="ru-RU" b="1">
                <a:solidFill>
                  <a:schemeClr val="accent1"/>
                </a:solidFill>
              </a:rPr>
              <a:t>      Амелькин  В.В., Садовский А.П. Математические модели и дифференциальные уравнения.- Минск: Высшая школа, 1982.-272с.</a:t>
            </a:r>
          </a:p>
          <a:p>
            <a:pPr>
              <a:buFontTx/>
              <a:buChar char="•"/>
            </a:pPr>
            <a:r>
              <a:rPr lang="ru-RU" b="1">
                <a:solidFill>
                  <a:schemeClr val="accent1"/>
                </a:solidFill>
              </a:rPr>
              <a:t>     Амелькин В.В. Дифференциальные уравнения в приложениях. М.: Наука. Главная редакция физико-математической литературы, 1987.-160с.</a:t>
            </a:r>
          </a:p>
          <a:p>
            <a:pPr>
              <a:buFontTx/>
              <a:buChar char="•"/>
            </a:pPr>
            <a:r>
              <a:rPr lang="ru-RU" b="1">
                <a:solidFill>
                  <a:schemeClr val="accent1"/>
                </a:solidFill>
              </a:rPr>
              <a:t>     Еругин Н.П. Книга для чтения по общему курсу дифференциальных уравнений.- Минск: Наука и техника, 1979.- 744с.</a:t>
            </a:r>
          </a:p>
          <a:p>
            <a:pPr>
              <a:buFontTx/>
              <a:buChar char="•"/>
            </a:pPr>
            <a:r>
              <a:rPr lang="ru-RU" b="1">
                <a:solidFill>
                  <a:schemeClr val="accent1"/>
                </a:solidFill>
              </a:rPr>
              <a:t>     Журнал «Потенциал» Ноябрь 2007 №11</a:t>
            </a:r>
          </a:p>
          <a:p>
            <a:pPr>
              <a:buFontTx/>
              <a:buChar char="•"/>
            </a:pPr>
            <a:r>
              <a:rPr lang="ru-RU" b="1">
                <a:solidFill>
                  <a:schemeClr val="accent1"/>
                </a:solidFill>
              </a:rPr>
              <a:t>    «Алгебра и начала анализа» 11 класс С.М. Никольский, М.К. Потапов и др.</a:t>
            </a:r>
          </a:p>
          <a:p>
            <a:pPr>
              <a:buFontTx/>
              <a:buChar char="•"/>
            </a:pPr>
            <a:r>
              <a:rPr lang="ru-RU" b="1">
                <a:solidFill>
                  <a:schemeClr val="accent1"/>
                </a:solidFill>
              </a:rPr>
              <a:t>    «Алгебра и математический анализ» Н.Я. Виленкин и др.</a:t>
            </a:r>
          </a:p>
          <a:p>
            <a:pPr>
              <a:buFontTx/>
              <a:buChar char="•"/>
            </a:pPr>
            <a:r>
              <a:rPr lang="ru-RU" b="1">
                <a:solidFill>
                  <a:schemeClr val="accent1"/>
                </a:solidFill>
              </a:rPr>
              <a:t>    «Математика» В.Т. Лисичкин, И.Л. Соловейчик 1991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hmer UI" pitchFamily="34" charset="0"/>
                <a:ea typeface="Batang" pitchFamily="18" charset="-127"/>
              </a:rPr>
              <a:t>Повторение основных понятий</a:t>
            </a:r>
            <a:r>
              <a:rPr lang="ru-RU" sz="4000" i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hmer UI" pitchFamily="34" charset="0"/>
              </a:rPr>
              <a:t>:</a:t>
            </a:r>
          </a:p>
        </p:txBody>
      </p:sp>
      <p:sp>
        <p:nvSpPr>
          <p:cNvPr id="218123" name="Text Box 11"/>
          <p:cNvSpPr txBox="1">
            <a:spLocks noChangeArrowheads="1"/>
          </p:cNvSpPr>
          <p:nvPr/>
        </p:nvSpPr>
        <p:spPr bwMode="auto">
          <a:xfrm>
            <a:off x="1042988" y="2492375"/>
            <a:ext cx="698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2. Что вы знаете о производной (свойства, теоремы)?</a:t>
            </a:r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250825" y="1557338"/>
            <a:ext cx="64150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 Скажите основное определение производной?</a:t>
            </a: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2555875" y="3500438"/>
            <a:ext cx="64150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3. Знаете ли вы какие-нибудь примеры задач с применением производной?</a:t>
            </a:r>
          </a:p>
        </p:txBody>
      </p:sp>
      <p:pic>
        <p:nvPicPr>
          <p:cNvPr id="5126" name="Picture 8" descr="m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629150"/>
            <a:ext cx="29527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3" grpId="0"/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6" descr="shablony_prezentaziy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971550" y="765175"/>
            <a:ext cx="7561263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  <a:ea typeface="Batang" pitchFamily="18" charset="-127"/>
              </a:rPr>
              <a:t>Обоснование термина производной</a:t>
            </a:r>
            <a:r>
              <a:rPr lang="ru-RU" sz="3200" b="1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hmer UI" pitchFamily="34" charset="0"/>
                <a:ea typeface="Batang" pitchFamily="18" charset="-127"/>
              </a:rPr>
              <a:t>:</a:t>
            </a:r>
            <a:endParaRPr lang="ru-RU" sz="3200" b="1" i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u="sng"/>
              <a:t>Производная</a:t>
            </a:r>
            <a:r>
              <a:rPr lang="ru-RU"/>
              <a:t> – одно из фундаментальных понятий математики. Умение решать задачи с применением производной требует хорошего знания теоретического материала, умения проводить исследование различных ситуаций. </a:t>
            </a:r>
            <a:endParaRPr lang="en-US"/>
          </a:p>
          <a:p>
            <a:pPr>
              <a:spcBef>
                <a:spcPct val="50000"/>
              </a:spcBef>
              <a:defRPr/>
            </a:pPr>
            <a:endParaRPr lang="en-US"/>
          </a:p>
          <a:p>
            <a:pPr>
              <a:spcBef>
                <a:spcPct val="50000"/>
              </a:spcBef>
              <a:defRPr/>
            </a:pPr>
            <a:r>
              <a:rPr lang="ru-RU"/>
              <a:t>Поэтому сегодня на уроке мы закрепим и систематизируем полученные знания, рассмотрим и оценим работу каждой группы и на примере некоторых задач покажем, как при помощи производной решать другие задачи и нестандартные задачи с применением производной.</a:t>
            </a:r>
          </a:p>
        </p:txBody>
      </p:sp>
      <p:pic>
        <p:nvPicPr>
          <p:cNvPr id="6150" name="Picture 8" descr="671px-Two_red_dice_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365625"/>
            <a:ext cx="338455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20-typography-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55000"/>
            </a:schemeClr>
          </a:solidFill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  <a:ea typeface="Batang" pitchFamily="18" charset="-127"/>
              </a:rPr>
              <a:t>Разбор домашней работы</a:t>
            </a:r>
            <a:r>
              <a:rPr lang="ru-RU" b="1" i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84213" y="1916113"/>
            <a:ext cx="3527425" cy="3113087"/>
          </a:xfrm>
          <a:prstGeom prst="rect">
            <a:avLst/>
          </a:prstGeom>
          <a:solidFill>
            <a:schemeClr val="bg1">
              <a:alpha val="5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№ 396, </a:t>
            </a:r>
          </a:p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397 (а, б), </a:t>
            </a:r>
          </a:p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401 (2), </a:t>
            </a:r>
          </a:p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425 (4,7)</a:t>
            </a:r>
          </a:p>
        </p:txBody>
      </p:sp>
      <p:pic>
        <p:nvPicPr>
          <p:cNvPr id="7172" name="Picture 5" descr="mission%20values%20ico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725" y="2060575"/>
            <a:ext cx="31686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master13_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995738" y="188913"/>
            <a:ext cx="48244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  <a:ea typeface="Batang" pitchFamily="18" charset="-127"/>
              </a:rPr>
              <a:t>Домашнее задание</a:t>
            </a:r>
            <a:r>
              <a:rPr lang="ru-RU"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hmer UI" pitchFamily="34" charset="0"/>
              </a:rPr>
              <a:t>:</a:t>
            </a:r>
          </a:p>
        </p:txBody>
      </p:sp>
      <p:pic>
        <p:nvPicPr>
          <p:cNvPr id="8196" name="Picture 6" descr="63136665_5f8350820dd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638" y="836613"/>
            <a:ext cx="34559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319588" y="3213100"/>
            <a:ext cx="482441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i="1">
                <a:effectLst>
                  <a:outerShdw blurRad="38100" dist="38100" dir="2700000" algn="tl">
                    <a:srgbClr val="C0C0C0"/>
                  </a:outerShdw>
                </a:effectLst>
                <a:latin typeface="Bradley Hand ITC" pitchFamily="66" charset="0"/>
              </a:rPr>
              <a:t>№</a:t>
            </a: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Bradley Hand ITC" pitchFamily="66" charset="0"/>
              </a:rPr>
              <a:t> 428 (2), </a:t>
            </a:r>
          </a:p>
          <a:p>
            <a:pPr>
              <a:spcBef>
                <a:spcPct val="50000"/>
              </a:spcBef>
            </a:pP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Bradley Hand ITC" pitchFamily="66" charset="0"/>
              </a:rPr>
              <a:t>430 (1), </a:t>
            </a:r>
          </a:p>
          <a:p>
            <a:pPr>
              <a:spcBef>
                <a:spcPct val="50000"/>
              </a:spcBef>
            </a:pP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Bradley Hand ITC" pitchFamily="66" charset="0"/>
              </a:rPr>
              <a:t>433 (1, 3), </a:t>
            </a:r>
          </a:p>
          <a:p>
            <a:pPr>
              <a:spcBef>
                <a:spcPct val="50000"/>
              </a:spcBef>
            </a:pP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Bradley Hand ITC" pitchFamily="66" charset="0"/>
              </a:rPr>
              <a:t>435*, 439*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mathematic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225675" y="-3627438"/>
            <a:ext cx="11369675" cy="1706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6600"/>
                </a:solidFill>
              </a:rPr>
              <a:t> Объяснение </a:t>
            </a:r>
            <a:r>
              <a:rPr lang="ru-RU" sz="3600" u="sng" smtClean="0">
                <a:solidFill>
                  <a:srgbClr val="FF6600"/>
                </a:solidFill>
              </a:rPr>
              <a:t>нового</a:t>
            </a:r>
            <a:r>
              <a:rPr lang="ru-RU" sz="3600" smtClean="0">
                <a:solidFill>
                  <a:srgbClr val="FF6600"/>
                </a:solidFill>
              </a:rPr>
              <a:t> материала и запись </a:t>
            </a:r>
            <a:r>
              <a:rPr lang="ru-RU" sz="3600" u="sng" smtClean="0">
                <a:solidFill>
                  <a:srgbClr val="FF6600"/>
                </a:solidFill>
              </a:rPr>
              <a:t>конспекта</a:t>
            </a:r>
            <a:r>
              <a:rPr lang="ru-RU" sz="3600" smtClean="0">
                <a:solidFill>
                  <a:srgbClr val="FF6600"/>
                </a:solidFill>
              </a:rPr>
              <a:t>: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11188" y="1412875"/>
            <a:ext cx="792162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/>
              <a:t>I. </a:t>
            </a:r>
            <a:r>
              <a:rPr lang="ru-RU"/>
              <a:t>Мгновенная мощность есть производная работы по времени:</a:t>
            </a:r>
            <a:endParaRPr lang="en-US" b="1"/>
          </a:p>
          <a:p>
            <a:pPr marL="457200" indent="-457200"/>
            <a:r>
              <a:rPr lang="en-US" b="1"/>
              <a:t>W</a:t>
            </a:r>
            <a:r>
              <a:rPr lang="ru-RU" b="1"/>
              <a:t>=</a:t>
            </a:r>
            <a:r>
              <a:rPr lang="en-US" b="1"/>
              <a:t>lim</a:t>
            </a:r>
            <a:r>
              <a:rPr lang="ru-RU" b="1"/>
              <a:t>  </a:t>
            </a:r>
            <a:r>
              <a:rPr lang="en-US" b="1"/>
              <a:t>ΔA</a:t>
            </a:r>
            <a:r>
              <a:rPr lang="ru-RU" b="1"/>
              <a:t>/</a:t>
            </a:r>
            <a:r>
              <a:rPr lang="en-US" b="1"/>
              <a:t>Δt</a:t>
            </a:r>
            <a:r>
              <a:rPr lang="ru-RU" b="1"/>
              <a:t>   </a:t>
            </a:r>
            <a:r>
              <a:rPr lang="en-US" b="1"/>
              <a:t>ΔA</a:t>
            </a:r>
            <a:r>
              <a:rPr lang="ru-RU" b="1"/>
              <a:t> – </a:t>
            </a:r>
            <a:r>
              <a:rPr lang="ru-RU"/>
              <a:t>изменение работы. </a:t>
            </a:r>
          </a:p>
          <a:p>
            <a:pPr marL="457200" indent="-457200"/>
            <a:r>
              <a:rPr lang="en-US"/>
              <a:t>II. </a:t>
            </a:r>
            <a:r>
              <a:rPr lang="ru-RU"/>
              <a:t>Если тело вращается вокруг оси, то угол поворота есть функция времени </a:t>
            </a:r>
            <a:r>
              <a:rPr lang="en-US"/>
              <a:t>t</a:t>
            </a:r>
            <a:endParaRPr lang="ru-RU"/>
          </a:p>
          <a:p>
            <a:pPr marL="457200" indent="-457200"/>
            <a:r>
              <a:rPr lang="ru-RU"/>
              <a:t>Тогда угловая скорость равна:</a:t>
            </a:r>
            <a:endParaRPr lang="en-US" b="1"/>
          </a:p>
          <a:p>
            <a:pPr marL="457200" indent="-457200"/>
            <a:r>
              <a:rPr lang="en-US" b="1"/>
              <a:t>W=lim Δφ/Δt=φ</a:t>
            </a:r>
            <a:r>
              <a:rPr lang="he-IL" b="1"/>
              <a:t>׳</a:t>
            </a:r>
            <a:r>
              <a:rPr lang="en-US" b="1"/>
              <a:t>(t)</a:t>
            </a:r>
          </a:p>
          <a:p>
            <a:pPr marL="457200" indent="-457200"/>
            <a:r>
              <a:rPr lang="en-US" b="1"/>
              <a:t>                                 Δt</a:t>
            </a:r>
            <a:r>
              <a:rPr lang="ru-RU" b="1"/>
              <a:t>→0</a:t>
            </a:r>
            <a:endParaRPr lang="en-US" b="1"/>
          </a:p>
          <a:p>
            <a:pPr marL="457200" indent="-457200"/>
            <a:r>
              <a:rPr lang="ru-RU"/>
              <a:t>     </a:t>
            </a:r>
            <a:r>
              <a:rPr lang="en-US"/>
              <a:t>III</a:t>
            </a:r>
            <a:r>
              <a:rPr lang="ru-RU"/>
              <a:t>.           Сила тока есть производная</a:t>
            </a:r>
            <a:endParaRPr lang="en-US" b="1"/>
          </a:p>
          <a:p>
            <a:pPr marL="457200" indent="-457200"/>
            <a:r>
              <a:rPr lang="en-US" b="1"/>
              <a:t>Ι</a:t>
            </a:r>
            <a:r>
              <a:rPr lang="ru-RU" b="1"/>
              <a:t>=</a:t>
            </a:r>
            <a:r>
              <a:rPr lang="en-US" b="1"/>
              <a:t>lim Δg</a:t>
            </a:r>
            <a:r>
              <a:rPr lang="ru-RU" b="1"/>
              <a:t>/</a:t>
            </a:r>
            <a:r>
              <a:rPr lang="en-US" b="1"/>
              <a:t>Δt</a:t>
            </a:r>
            <a:r>
              <a:rPr lang="ru-RU" b="1"/>
              <a:t>=</a:t>
            </a:r>
            <a:r>
              <a:rPr lang="en-US" b="1"/>
              <a:t>g</a:t>
            </a:r>
            <a:r>
              <a:rPr lang="ru-RU" b="1"/>
              <a:t>′, </a:t>
            </a:r>
            <a:r>
              <a:rPr lang="ru-RU"/>
              <a:t>где </a:t>
            </a:r>
            <a:r>
              <a:rPr lang="en-US" b="1"/>
              <a:t>g</a:t>
            </a:r>
            <a:r>
              <a:rPr lang="ru-RU" b="1"/>
              <a:t> – </a:t>
            </a:r>
            <a:r>
              <a:rPr lang="ru-RU"/>
              <a:t>положительный электрический заряд переносимый через сечение проводника за время </a:t>
            </a:r>
            <a:r>
              <a:rPr lang="en-US"/>
              <a:t>Δt</a:t>
            </a:r>
            <a:r>
              <a:rPr lang="ru-RU"/>
              <a:t>.</a:t>
            </a:r>
            <a:endParaRPr lang="en-US" b="1"/>
          </a:p>
          <a:p>
            <a:pPr marL="457200" indent="-457200"/>
            <a:r>
              <a:rPr lang="ru-RU"/>
              <a:t>     </a:t>
            </a:r>
            <a:r>
              <a:rPr lang="en-US"/>
              <a:t>IV</a:t>
            </a:r>
            <a:r>
              <a:rPr lang="ru-RU"/>
              <a:t>. Пусть </a:t>
            </a:r>
            <a:r>
              <a:rPr lang="en-US"/>
              <a:t>ΔQ</a:t>
            </a:r>
            <a:r>
              <a:rPr lang="ru-RU"/>
              <a:t> – количество теплоты, необходимое для изменения температуры за </a:t>
            </a:r>
            <a:r>
              <a:rPr lang="en-US"/>
              <a:t>Δt</a:t>
            </a:r>
            <a:r>
              <a:rPr lang="ru-RU"/>
              <a:t> времени, тогда  </a:t>
            </a:r>
          </a:p>
          <a:p>
            <a:pPr marL="457200" indent="-457200"/>
            <a:r>
              <a:rPr lang="ru-RU"/>
              <a:t> </a:t>
            </a:r>
            <a:r>
              <a:rPr lang="en-US" b="1"/>
              <a:t>lim ΔQ</a:t>
            </a:r>
            <a:r>
              <a:rPr lang="ru-RU" b="1"/>
              <a:t>/</a:t>
            </a:r>
            <a:r>
              <a:rPr lang="en-US" b="1"/>
              <a:t>Δt</a:t>
            </a:r>
            <a:r>
              <a:rPr lang="ru-RU" b="1"/>
              <a:t>=</a:t>
            </a:r>
            <a:r>
              <a:rPr lang="en-US" b="1"/>
              <a:t>Q</a:t>
            </a:r>
            <a:r>
              <a:rPr lang="ru-RU" b="1"/>
              <a:t>′=</a:t>
            </a:r>
            <a:r>
              <a:rPr lang="en-US" b="1"/>
              <a:t>C</a:t>
            </a:r>
            <a:r>
              <a:rPr lang="ru-RU" b="1"/>
              <a:t> – </a:t>
            </a:r>
            <a:r>
              <a:rPr lang="ru-RU"/>
              <a:t>удельная теплоёмкость.</a:t>
            </a:r>
          </a:p>
          <a:p>
            <a:pPr marL="457200" indent="-457200"/>
            <a:r>
              <a:rPr lang="ru-RU"/>
              <a:t>      </a:t>
            </a:r>
            <a:r>
              <a:rPr lang="en-US"/>
              <a:t>V</a:t>
            </a:r>
            <a:r>
              <a:rPr lang="ru-RU"/>
              <a:t>. Задача о скорости течения химической реакции.</a:t>
            </a:r>
            <a:endParaRPr lang="en-US" b="1"/>
          </a:p>
          <a:p>
            <a:pPr marL="457200" indent="-457200"/>
            <a:r>
              <a:rPr lang="en-US" b="1"/>
              <a:t>m</a:t>
            </a:r>
            <a:r>
              <a:rPr lang="ru-RU" b="1"/>
              <a:t>(</a:t>
            </a:r>
            <a:r>
              <a:rPr lang="en-US" b="1"/>
              <a:t>t</a:t>
            </a:r>
            <a:r>
              <a:rPr lang="ru-RU" b="1"/>
              <a:t>)-</a:t>
            </a:r>
            <a:r>
              <a:rPr lang="en-US" b="1"/>
              <a:t>m</a:t>
            </a:r>
            <a:r>
              <a:rPr lang="ru-RU" b="1"/>
              <a:t>(</a:t>
            </a:r>
            <a:r>
              <a:rPr lang="en-US" b="1"/>
              <a:t>t</a:t>
            </a:r>
            <a:r>
              <a:rPr lang="ru-RU" b="1"/>
              <a:t>0) – </a:t>
            </a:r>
            <a:r>
              <a:rPr lang="ru-RU"/>
              <a:t>количество вещества, вступающее в реакцию от времени </a:t>
            </a:r>
            <a:r>
              <a:rPr lang="en-US"/>
              <a:t>t</a:t>
            </a:r>
            <a:r>
              <a:rPr lang="ru-RU"/>
              <a:t>0 до </a:t>
            </a:r>
            <a:r>
              <a:rPr lang="en-US"/>
              <a:t>t</a:t>
            </a:r>
            <a:endParaRPr lang="en-US" b="1"/>
          </a:p>
          <a:p>
            <a:pPr marL="457200" indent="-457200"/>
            <a:r>
              <a:rPr lang="en-US" b="1"/>
              <a:t>V</a:t>
            </a:r>
            <a:r>
              <a:rPr lang="ru-RU" b="1"/>
              <a:t>= </a:t>
            </a:r>
            <a:r>
              <a:rPr lang="en-US" b="1"/>
              <a:t>lim Δm</a:t>
            </a:r>
            <a:r>
              <a:rPr lang="ru-RU" b="1"/>
              <a:t>/</a:t>
            </a:r>
            <a:r>
              <a:rPr lang="en-US" b="1"/>
              <a:t>Δt</a:t>
            </a:r>
            <a:r>
              <a:rPr lang="ru-RU" b="1"/>
              <a:t>=</a:t>
            </a:r>
            <a:r>
              <a:rPr lang="en-US" b="1"/>
              <a:t>m’</a:t>
            </a:r>
          </a:p>
          <a:p>
            <a:pPr marL="457200" indent="-457200"/>
            <a:r>
              <a:rPr lang="ru-RU"/>
              <a:t>                               </a:t>
            </a:r>
            <a:r>
              <a:rPr lang="ru-RU" b="1"/>
              <a:t>Δt→0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4756" name="Picture 5" descr="mathematics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1549400" y="-2332038"/>
            <a:ext cx="11161713" cy="14978063"/>
          </a:xfrm>
          <a:noFill/>
          <a:ln/>
        </p:spPr>
      </p:pic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1619250" y="1484313"/>
            <a:ext cx="6408738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VI</a:t>
            </a:r>
            <a:r>
              <a:rPr lang="ru-RU"/>
              <a:t>. Пусть </a:t>
            </a:r>
            <a:r>
              <a:rPr lang="en-US"/>
              <a:t>m</a:t>
            </a:r>
            <a:r>
              <a:rPr lang="ru-RU"/>
              <a:t> – масса радиоактивного вещества. Скорость  радиоактивного распада:                                        </a:t>
            </a:r>
            <a:r>
              <a:rPr lang="ru-RU" b="1"/>
              <a:t>V= </a:t>
            </a:r>
            <a:r>
              <a:rPr lang="en-US" b="1"/>
              <a:t>lim Δ</a:t>
            </a:r>
            <a:r>
              <a:rPr lang="ru-RU" b="1"/>
              <a:t>m/</a:t>
            </a:r>
            <a:r>
              <a:rPr lang="en-US" b="1"/>
              <a:t>Δt</a:t>
            </a:r>
            <a:r>
              <a:rPr lang="ru-RU" b="1"/>
              <a:t>=</a:t>
            </a:r>
            <a:r>
              <a:rPr lang="en-US" b="1"/>
              <a:t>m</a:t>
            </a:r>
            <a:r>
              <a:rPr lang="he-IL" b="1"/>
              <a:t>׳</a:t>
            </a:r>
            <a:r>
              <a:rPr lang="ru-RU" b="1"/>
              <a:t>(</a:t>
            </a:r>
            <a:r>
              <a:rPr lang="en-US" b="1"/>
              <a:t>t</a:t>
            </a:r>
            <a:r>
              <a:rPr lang="ru-RU" b="1"/>
              <a:t>) </a:t>
            </a:r>
          </a:p>
          <a:p>
            <a:r>
              <a:rPr lang="ru-RU" b="1"/>
              <a:t>      Δt→0</a:t>
            </a:r>
            <a:endParaRPr lang="ru-RU"/>
          </a:p>
          <a:p>
            <a:r>
              <a:rPr lang="ru-RU"/>
              <a:t>В дифференцированной форме закон радиоактивного распада имеет вид:</a:t>
            </a:r>
            <a:endParaRPr lang="en-US" b="1"/>
          </a:p>
          <a:p>
            <a:r>
              <a:rPr lang="en-US" b="1"/>
              <a:t>dN</a:t>
            </a:r>
            <a:r>
              <a:rPr lang="ru-RU" b="1"/>
              <a:t>/</a:t>
            </a:r>
            <a:r>
              <a:rPr lang="en-US" b="1"/>
              <a:t>dt</a:t>
            </a:r>
            <a:r>
              <a:rPr lang="ru-RU" b="1"/>
              <a:t>=-</a:t>
            </a:r>
            <a:r>
              <a:rPr lang="he-IL" b="1"/>
              <a:t>ג</a:t>
            </a:r>
            <a:r>
              <a:rPr lang="en-US" b="1"/>
              <a:t>N</a:t>
            </a:r>
            <a:r>
              <a:rPr lang="ru-RU" b="1"/>
              <a:t>, </a:t>
            </a:r>
            <a:r>
              <a:rPr lang="ru-RU"/>
              <a:t>где </a:t>
            </a:r>
            <a:r>
              <a:rPr lang="en-US" b="1"/>
              <a:t>N</a:t>
            </a:r>
            <a:r>
              <a:rPr lang="ru-RU"/>
              <a:t> – число ядер не распавшихся время </a:t>
            </a:r>
            <a:r>
              <a:rPr lang="en-US" b="1"/>
              <a:t>t</a:t>
            </a:r>
            <a:r>
              <a:rPr lang="ru-RU" b="1"/>
              <a:t>. </a:t>
            </a:r>
            <a:endParaRPr lang="ru-RU"/>
          </a:p>
          <a:p>
            <a:r>
              <a:rPr lang="ru-RU"/>
              <a:t>Интегрируя это выражение, получаем: </a:t>
            </a:r>
            <a:r>
              <a:rPr lang="en-US" b="1"/>
              <a:t>dN</a:t>
            </a:r>
            <a:r>
              <a:rPr lang="ru-RU" b="1"/>
              <a:t>/</a:t>
            </a:r>
            <a:r>
              <a:rPr lang="en-US" b="1"/>
              <a:t>N</a:t>
            </a:r>
            <a:r>
              <a:rPr lang="ru-RU" b="1"/>
              <a:t>= -</a:t>
            </a:r>
            <a:r>
              <a:rPr lang="he-IL" b="1"/>
              <a:t>ג</a:t>
            </a:r>
            <a:r>
              <a:rPr lang="en-US" b="1"/>
              <a:t>dt</a:t>
            </a:r>
            <a:r>
              <a:rPr lang="ru-RU" b="1"/>
              <a:t>     ∫</a:t>
            </a:r>
            <a:r>
              <a:rPr lang="en-US" b="1"/>
              <a:t>dN</a:t>
            </a:r>
            <a:r>
              <a:rPr lang="ru-RU" b="1"/>
              <a:t>/</a:t>
            </a:r>
            <a:r>
              <a:rPr lang="en-US" b="1"/>
              <a:t>N</a:t>
            </a:r>
            <a:r>
              <a:rPr lang="ru-RU" b="1"/>
              <a:t>= -</a:t>
            </a:r>
            <a:r>
              <a:rPr lang="he-IL" b="1"/>
              <a:t>ג</a:t>
            </a:r>
            <a:r>
              <a:rPr lang="ru-RU" b="1"/>
              <a:t>∫</a:t>
            </a:r>
            <a:r>
              <a:rPr lang="en-US" b="1"/>
              <a:t>dt</a:t>
            </a:r>
            <a:r>
              <a:rPr lang="ru-RU" b="1"/>
              <a:t>  </a:t>
            </a:r>
            <a:r>
              <a:rPr lang="en-US" b="1"/>
              <a:t>lnN</a:t>
            </a:r>
            <a:r>
              <a:rPr lang="ru-RU" b="1"/>
              <a:t>= -</a:t>
            </a:r>
            <a:r>
              <a:rPr lang="he-IL" b="1"/>
              <a:t>ג</a:t>
            </a:r>
            <a:r>
              <a:rPr lang="en-US" b="1"/>
              <a:t>t</a:t>
            </a:r>
            <a:r>
              <a:rPr lang="ru-RU" b="1"/>
              <a:t>+</a:t>
            </a:r>
            <a:r>
              <a:rPr lang="en-US" b="1"/>
              <a:t>c</a:t>
            </a:r>
            <a:r>
              <a:rPr lang="ru-RU" b="1"/>
              <a:t>, </a:t>
            </a:r>
            <a:r>
              <a:rPr lang="en-US" b="1"/>
              <a:t>c</a:t>
            </a:r>
            <a:r>
              <a:rPr lang="ru-RU" b="1"/>
              <a:t>=</a:t>
            </a:r>
            <a:r>
              <a:rPr lang="en-US" b="1"/>
              <a:t>const</a:t>
            </a:r>
            <a:r>
              <a:rPr lang="ru-RU" b="1"/>
              <a:t> </a:t>
            </a:r>
            <a:endParaRPr lang="ru-RU"/>
          </a:p>
          <a:p>
            <a:r>
              <a:rPr lang="ru-RU"/>
              <a:t>при </a:t>
            </a:r>
            <a:r>
              <a:rPr lang="en-US" b="1"/>
              <a:t>t</a:t>
            </a:r>
            <a:r>
              <a:rPr lang="ru-RU" b="1"/>
              <a:t>=0 </a:t>
            </a:r>
            <a:r>
              <a:rPr lang="ru-RU"/>
              <a:t>число</a:t>
            </a:r>
            <a:r>
              <a:rPr lang="ru-RU" b="1"/>
              <a:t> </a:t>
            </a:r>
            <a:r>
              <a:rPr lang="ru-RU"/>
              <a:t>радиоактивных ядер </a:t>
            </a:r>
            <a:r>
              <a:rPr lang="en-US" b="1"/>
              <a:t>N</a:t>
            </a:r>
            <a:r>
              <a:rPr lang="ru-RU" b="1"/>
              <a:t>=</a:t>
            </a:r>
            <a:r>
              <a:rPr lang="en-US" b="1"/>
              <a:t>N</a:t>
            </a:r>
            <a:r>
              <a:rPr lang="ru-RU" b="1"/>
              <a:t>0</a:t>
            </a:r>
            <a:r>
              <a:rPr lang="ru-RU"/>
              <a:t>, отсюда имеем: </a:t>
            </a:r>
            <a:r>
              <a:rPr lang="en-US" b="1"/>
              <a:t>ln N</a:t>
            </a:r>
            <a:r>
              <a:rPr lang="ru-RU" b="1"/>
              <a:t>0=</a:t>
            </a:r>
            <a:r>
              <a:rPr lang="en-US" b="1"/>
              <a:t>const</a:t>
            </a:r>
            <a:r>
              <a:rPr lang="ru-RU" b="1"/>
              <a:t>, </a:t>
            </a:r>
            <a:r>
              <a:rPr lang="ru-RU"/>
              <a:t>следовательно         </a:t>
            </a:r>
            <a:r>
              <a:rPr lang="en-US" b="1"/>
              <a:t>ln N</a:t>
            </a:r>
            <a:r>
              <a:rPr lang="ru-RU" b="1"/>
              <a:t>=-</a:t>
            </a:r>
            <a:r>
              <a:rPr lang="he-IL" b="1"/>
              <a:t>ג</a:t>
            </a:r>
            <a:r>
              <a:rPr lang="en-US" b="1"/>
              <a:t>t</a:t>
            </a:r>
            <a:r>
              <a:rPr lang="ru-RU" b="1"/>
              <a:t>+</a:t>
            </a:r>
            <a:r>
              <a:rPr lang="en-US" b="1"/>
              <a:t>ln N</a:t>
            </a:r>
            <a:r>
              <a:rPr lang="ru-RU" b="1"/>
              <a:t>0.</a:t>
            </a:r>
            <a:endParaRPr lang="ru-RU" b="1" i="1"/>
          </a:p>
          <a:p>
            <a:r>
              <a:rPr lang="ru-RU" b="1" i="1"/>
              <a:t>Потенциируя это выражение получаем: </a:t>
            </a:r>
          </a:p>
          <a:p>
            <a:endParaRPr lang="ru-RU" b="1" i="1"/>
          </a:p>
          <a:p>
            <a:endParaRPr lang="ru-RU"/>
          </a:p>
          <a:p>
            <a:endParaRPr lang="ru-RU"/>
          </a:p>
          <a:p>
            <a:r>
              <a:rPr lang="ru-RU"/>
              <a:t> -</a:t>
            </a:r>
            <a:r>
              <a:rPr lang="ru-RU" b="1"/>
              <a:t> </a:t>
            </a:r>
            <a:r>
              <a:rPr lang="ru-RU"/>
              <a:t>закон радиоактивного распада, где </a:t>
            </a:r>
            <a:r>
              <a:rPr lang="en-US" b="1"/>
              <a:t>N</a:t>
            </a:r>
            <a:r>
              <a:rPr lang="ru-RU" b="1"/>
              <a:t>0</a:t>
            </a:r>
            <a:r>
              <a:rPr lang="ru-RU"/>
              <a:t> – число ядер в момент времени  </a:t>
            </a:r>
            <a:r>
              <a:rPr lang="en-US" b="1"/>
              <a:t>t</a:t>
            </a:r>
            <a:r>
              <a:rPr lang="ru-RU" b="1"/>
              <a:t>0=0, </a:t>
            </a:r>
            <a:r>
              <a:rPr lang="en-US" b="1"/>
              <a:t>N</a:t>
            </a:r>
            <a:r>
              <a:rPr lang="ru-RU"/>
              <a:t> – число ядер, не распавшихся за время </a:t>
            </a:r>
            <a:r>
              <a:rPr lang="en-US" b="1"/>
              <a:t>t</a:t>
            </a:r>
            <a:r>
              <a:rPr lang="ru-RU" b="1"/>
              <a:t>.</a:t>
            </a:r>
          </a:p>
        </p:txBody>
      </p:sp>
      <p:pic>
        <p:nvPicPr>
          <p:cNvPr id="74758" name="Picture 6" descr="\Large N=N_0*e^{-\lambda t}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477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9" name="Picture 7" descr="\Large N=N_0*e^{-\lambda t}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5900" y="215900"/>
            <a:ext cx="10477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2427288" y="4997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4760" name="Picture 8" descr="\Large N=N_0*e^{-\lambda t} 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2411413" y="5013325"/>
            <a:ext cx="4032250" cy="66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990</TotalTime>
  <Words>2523</Words>
  <Application>Microsoft Office PowerPoint</Application>
  <PresentationFormat>Экран (4:3)</PresentationFormat>
  <Paragraphs>216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6" baseType="lpstr">
      <vt:lpstr>Arial</vt:lpstr>
      <vt:lpstr>Calibri</vt:lpstr>
      <vt:lpstr>Batang</vt:lpstr>
      <vt:lpstr>Khmer UI</vt:lpstr>
      <vt:lpstr>Trebuchet MS</vt:lpstr>
      <vt:lpstr>Symbol</vt:lpstr>
      <vt:lpstr>Wingdings</vt:lpstr>
      <vt:lpstr>Curlz MT</vt:lpstr>
      <vt:lpstr>Comic Sans MS</vt:lpstr>
      <vt:lpstr>Bradley Hand ITC</vt:lpstr>
      <vt:lpstr>Оформление по умолчанию</vt:lpstr>
      <vt:lpstr>Слайд 1</vt:lpstr>
      <vt:lpstr>Слайд 2</vt:lpstr>
      <vt:lpstr>Слайд 3</vt:lpstr>
      <vt:lpstr>Повторение основных понятий:</vt:lpstr>
      <vt:lpstr>Слайд 5</vt:lpstr>
      <vt:lpstr>Разбор домашней работы:</vt:lpstr>
      <vt:lpstr>Слайд 7</vt:lpstr>
      <vt:lpstr> Объяснение нового материала и запись конспекта: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Настюша</dc:creator>
  <cp:lastModifiedBy>revaz</cp:lastModifiedBy>
  <cp:revision>30</cp:revision>
  <dcterms:created xsi:type="dcterms:W3CDTF">2012-07-02T17:36:58Z</dcterms:created>
  <dcterms:modified xsi:type="dcterms:W3CDTF">2013-04-12T13:13:35Z</dcterms:modified>
</cp:coreProperties>
</file>