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57" r:id="rId4"/>
    <p:sldId id="260" r:id="rId5"/>
    <p:sldId id="258" r:id="rId6"/>
    <p:sldId id="279" r:id="rId7"/>
    <p:sldId id="261" r:id="rId8"/>
    <p:sldId id="262" r:id="rId9"/>
    <p:sldId id="264" r:id="rId10"/>
    <p:sldId id="263" r:id="rId11"/>
    <p:sldId id="267" r:id="rId12"/>
    <p:sldId id="265" r:id="rId13"/>
    <p:sldId id="266" r:id="rId14"/>
    <p:sldId id="269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66"/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35" autoAdjust="0"/>
    <p:restoredTop sz="71344" autoAdjust="0"/>
  </p:normalViewPr>
  <p:slideViewPr>
    <p:cSldViewPr>
      <p:cViewPr varScale="1">
        <p:scale>
          <a:sx n="69" d="100"/>
          <a:sy n="69" d="100"/>
        </p:scale>
        <p:origin x="-540" y="-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1C30B1-AC33-4D65-AFA0-D6D057831E7B}" type="datetimeFigureOut">
              <a:rPr lang="ru-RU"/>
              <a:pPr>
                <a:defRPr/>
              </a:pPr>
              <a:t>19.04.2013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91CBEC-3FA4-4580-A614-65C3A7FAB3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06306-C28B-49BD-B603-174ED254B2FC}" type="datetimeFigureOut">
              <a:rPr lang="ru-RU"/>
              <a:pPr>
                <a:defRPr/>
              </a:pPr>
              <a:t>19.04.2013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716A6-7838-4E9D-8770-F133A8EF74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2D2647-302D-472C-98B0-A7DAFA9E3220}" type="datetimeFigureOut">
              <a:rPr lang="ru-RU"/>
              <a:pPr>
                <a:defRPr/>
              </a:pPr>
              <a:t>19.04.2013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85852-4DD8-4B12-B25A-25E54ED570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F9873D-FF9A-41F6-9044-B2258BA0EDAF}" type="datetimeFigureOut">
              <a:rPr lang="ru-RU"/>
              <a:pPr>
                <a:defRPr/>
              </a:pPr>
              <a:t>19.04.2013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CEAE69-9EA1-413E-9313-57F98A23A8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9AFD7-3375-40DB-8AE8-2CE0920C2901}" type="datetimeFigureOut">
              <a:rPr lang="ru-RU"/>
              <a:pPr>
                <a:defRPr/>
              </a:pPr>
              <a:t>19.04.2013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9D0C41-FA08-4987-A74F-48F0D0BC6C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176843-FF9B-4AC8-B44C-4C03018B480D}" type="datetimeFigureOut">
              <a:rPr lang="ru-RU"/>
              <a:pPr>
                <a:defRPr/>
              </a:pPr>
              <a:t>19.04.2013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A6AC09-7772-49DB-9C20-942AC17F9F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2530FC-5A5E-483B-A361-07001D24DEEB}" type="datetimeFigureOut">
              <a:rPr lang="ru-RU"/>
              <a:pPr>
                <a:defRPr/>
              </a:pPr>
              <a:t>19.04.2013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179548-7CB1-4942-9601-B18B4FBF68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8B98E-5162-4DD1-B649-B86064B7F33B}" type="datetimeFigureOut">
              <a:rPr lang="ru-RU"/>
              <a:pPr>
                <a:defRPr/>
              </a:pPr>
              <a:t>19.04.2013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228225-3129-46FD-B59E-B7E3E2A8CD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84E9DD-230F-4A8B-A0DA-7A1D5E9A6AD9}" type="datetimeFigureOut">
              <a:rPr lang="ru-RU"/>
              <a:pPr>
                <a:defRPr/>
              </a:pPr>
              <a:t>19.04.2013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11150-5C9F-47BB-BB40-17EC0ED661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C8A4E4-D20E-4CF8-A9CD-38A12D2E4844}" type="datetimeFigureOut">
              <a:rPr lang="ru-RU"/>
              <a:pPr>
                <a:defRPr/>
              </a:pPr>
              <a:t>19.04.2013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A470B-CBAC-422E-A982-D360FA9523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18EFC-3D08-4A80-A22C-E35DE243D8F2}" type="datetimeFigureOut">
              <a:rPr lang="ru-RU"/>
              <a:pPr>
                <a:defRPr/>
              </a:pPr>
              <a:t>19.04.2013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1FC05-4EEB-4B53-849B-8F5BF0EC35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74901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ABD993B-4186-4100-8452-55F3F3F86BF8}" type="datetimeFigureOut">
              <a:rPr lang="ru-RU"/>
              <a:pPr>
                <a:defRPr/>
              </a:pPr>
              <a:t>19.04.2013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69895EB-01A4-4F93-B88D-FCAD4DA73F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85813"/>
            <a:ext cx="7772400" cy="2814637"/>
          </a:xfrm>
          <a:solidFill>
            <a:schemeClr val="tx2">
              <a:lumMod val="60000"/>
              <a:lumOff val="40000"/>
              <a:alpha val="4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1"/>
                </a:solidFill>
              </a:rPr>
              <a:t>Урок окружающего мира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в 3 классе 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по теме «Охрана растений»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051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 eaLnBrk="1" hangingPunct="1"/>
            <a:r>
              <a:rPr lang="ru-RU" smtClean="0">
                <a:solidFill>
                  <a:schemeClr val="bg1"/>
                </a:solidFill>
              </a:rPr>
              <a:t>МОБУ СОШ № 3</a:t>
            </a:r>
          </a:p>
          <a:p>
            <a:pPr algn="r" eaLnBrk="1" hangingPunct="1"/>
            <a:r>
              <a:rPr lang="ru-RU" smtClean="0">
                <a:solidFill>
                  <a:schemeClr val="bg1"/>
                </a:solidFill>
              </a:rPr>
              <a:t>р.п.Октябрьский</a:t>
            </a:r>
          </a:p>
          <a:p>
            <a:pPr algn="r" eaLnBrk="1" hangingPunct="1"/>
            <a:r>
              <a:rPr lang="ru-RU" smtClean="0">
                <a:solidFill>
                  <a:schemeClr val="bg1"/>
                </a:solidFill>
              </a:rPr>
              <a:t>учитель Марданова Л.Р.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bg1"/>
                </a:solidFill>
              </a:rPr>
              <a:t>Почему растения нуждаются </a:t>
            </a:r>
            <a:br>
              <a:rPr lang="ru-RU" b="1" dirty="0" smtClean="0">
                <a:solidFill>
                  <a:schemeClr val="bg1"/>
                </a:solidFill>
              </a:rPr>
            </a:br>
            <a:r>
              <a:rPr lang="ru-RU" b="1" dirty="0" smtClean="0">
                <a:solidFill>
                  <a:schemeClr val="bg1"/>
                </a:solidFill>
              </a:rPr>
              <a:t>в охране?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z="4000" b="1" smtClean="0">
                <a:solidFill>
                  <a:schemeClr val="bg1"/>
                </a:solidFill>
              </a:rPr>
              <a:t>Сбор цветов</a:t>
            </a:r>
          </a:p>
          <a:p>
            <a:pPr eaLnBrk="1" hangingPunct="1"/>
            <a:r>
              <a:rPr lang="ru-RU" sz="4000" b="1" smtClean="0">
                <a:solidFill>
                  <a:schemeClr val="bg1"/>
                </a:solidFill>
              </a:rPr>
              <a:t>Рост городов, вырубка лесов, лесные пожары</a:t>
            </a:r>
          </a:p>
          <a:p>
            <a:pPr eaLnBrk="1" hangingPunct="1"/>
            <a:r>
              <a:rPr lang="ru-RU" sz="4000" b="1" smtClean="0">
                <a:solidFill>
                  <a:schemeClr val="bg1"/>
                </a:solidFill>
              </a:rPr>
              <a:t>Вытаптывание</a:t>
            </a:r>
          </a:p>
          <a:p>
            <a:pPr eaLnBrk="1" hangingPunct="1"/>
            <a:r>
              <a:rPr lang="ru-RU" sz="4000" b="1" smtClean="0">
                <a:solidFill>
                  <a:schemeClr val="bg1"/>
                </a:solidFill>
              </a:rPr>
              <a:t>Загрязнение окружающей среды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Людмила\Рабочий стол\окр.мир\Red-book-Irkutsk.webp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143375" y="214313"/>
            <a:ext cx="4821238" cy="6353175"/>
          </a:xfrm>
        </p:spPr>
      </p:pic>
      <p:sp>
        <p:nvSpPr>
          <p:cNvPr id="12291" name="Текст 5"/>
          <p:cNvSpPr>
            <a:spLocks noGrp="1"/>
          </p:cNvSpPr>
          <p:nvPr>
            <p:ph type="body" sz="half" idx="2"/>
          </p:nvPr>
        </p:nvSpPr>
        <p:spPr>
          <a:xfrm>
            <a:off x="457200" y="428625"/>
            <a:ext cx="3400425" cy="5697538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571625" y="2214563"/>
            <a:ext cx="2500313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9" descr="C:\Documents and Settings\Людмила\Рабочий стол\байкал\лилия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14313" y="214313"/>
            <a:ext cx="2357437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2" descr="C:\Documents and Settings\Людмила\Рабочий стол\байкал\Рододендрон даурский багульник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14313" y="4500563"/>
            <a:ext cx="2255837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bg1"/>
                </a:solidFill>
              </a:rPr>
              <a:t>Эти растения</a:t>
            </a:r>
            <a:br>
              <a:rPr lang="ru-RU" b="1" dirty="0" smtClean="0">
                <a:solidFill>
                  <a:schemeClr val="bg1"/>
                </a:solidFill>
              </a:rPr>
            </a:br>
            <a:r>
              <a:rPr lang="ru-RU" b="1" dirty="0" smtClean="0">
                <a:solidFill>
                  <a:schemeClr val="bg1"/>
                </a:solidFill>
              </a:rPr>
              <a:t> нуждаются в охране!!!</a:t>
            </a:r>
            <a:endParaRPr lang="ru-RU" b="1" dirty="0"/>
          </a:p>
        </p:txBody>
      </p:sp>
      <p:pic>
        <p:nvPicPr>
          <p:cNvPr id="13315" name="Picture 2" descr="C:\Documents and Settings\Людмила\Рабочий стол\байкал\венерин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14313" y="1643063"/>
            <a:ext cx="2428875" cy="2214562"/>
          </a:xfrm>
        </p:spPr>
      </p:pic>
      <p:pic>
        <p:nvPicPr>
          <p:cNvPr id="13316" name="Picture 3" descr="C:\Documents and Settings\Людмила\Рабочий стол\байкал\жарки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14313" y="4143375"/>
            <a:ext cx="2428875" cy="221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4" descr="C:\Documents and Settings\Людмила\Рабочий стол\байкал\подсн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email"/>
          <a:srcRect/>
          <a:stretch>
            <a:fillRect/>
          </a:stretch>
        </p:blipFill>
        <p:spPr>
          <a:xfrm>
            <a:off x="2928938" y="2286000"/>
            <a:ext cx="2786062" cy="2786063"/>
          </a:xfrm>
        </p:spPr>
      </p:pic>
      <p:pic>
        <p:nvPicPr>
          <p:cNvPr id="13318" name="Picture 3" descr="C:\Documents and Settings\Людмила\Рабочий стол\байкал\саранки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000750" y="1571625"/>
            <a:ext cx="2571750" cy="221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9" name="Picture 2" descr="C:\Documents and Settings\Людмила\Рабочий стол\байкал\чисто-белая кавшинка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000750" y="4071938"/>
            <a:ext cx="2684463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bg1"/>
                </a:solidFill>
              </a:rPr>
              <a:t>Что необходимо делать,</a:t>
            </a:r>
            <a:br>
              <a:rPr lang="ru-RU" b="1" dirty="0" smtClean="0">
                <a:solidFill>
                  <a:schemeClr val="bg1"/>
                </a:solidFill>
              </a:rPr>
            </a:br>
            <a:r>
              <a:rPr lang="ru-RU" b="1" dirty="0" smtClean="0">
                <a:solidFill>
                  <a:schemeClr val="bg1"/>
                </a:solidFill>
              </a:rPr>
              <a:t> чтобы сохранить растения?</a:t>
            </a:r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ru-RU" sz="3200" smtClean="0">
                <a:solidFill>
                  <a:schemeClr val="bg1"/>
                </a:solidFill>
              </a:rPr>
              <a:t>Оберегать зелёные насаждения</a:t>
            </a:r>
          </a:p>
          <a:p>
            <a:pPr eaLnBrk="1" hangingPunct="1"/>
            <a:r>
              <a:rPr lang="ru-RU" sz="3200" i="1" smtClean="0">
                <a:solidFill>
                  <a:schemeClr val="bg1"/>
                </a:solidFill>
              </a:rPr>
              <a:t>Создавать заповедники и национальные парки</a:t>
            </a:r>
          </a:p>
          <a:p>
            <a:pPr eaLnBrk="1" hangingPunct="1"/>
            <a:r>
              <a:rPr lang="ru-RU" sz="3200" smtClean="0">
                <a:solidFill>
                  <a:schemeClr val="bg1"/>
                </a:solidFill>
              </a:rPr>
              <a:t>Выращивать редкие растения в ботанических садах</a:t>
            </a:r>
          </a:p>
        </p:txBody>
      </p:sp>
      <p:pic>
        <p:nvPicPr>
          <p:cNvPr id="1434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786313" y="1285875"/>
            <a:ext cx="4038600" cy="2571750"/>
          </a:xfrm>
        </p:spPr>
      </p:pic>
      <p:pic>
        <p:nvPicPr>
          <p:cNvPr id="14341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857750" y="3929063"/>
            <a:ext cx="3929063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1"/>
                </a:solidFill>
              </a:rPr>
              <a:t>Домашнее задание: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5363" name="Содержимое 5"/>
          <p:cNvSpPr>
            <a:spLocks noGrp="1"/>
          </p:cNvSpPr>
          <p:nvPr>
            <p:ph idx="1"/>
          </p:nvPr>
        </p:nvSpPr>
        <p:spPr>
          <a:xfrm>
            <a:off x="457200" y="1071563"/>
            <a:ext cx="8229600" cy="5054600"/>
          </a:xfrm>
        </p:spPr>
        <p:txBody>
          <a:bodyPr/>
          <a:lstStyle/>
          <a:p>
            <a:pPr eaLnBrk="1" hangingPunct="1"/>
            <a:r>
              <a:rPr lang="ru-RU" sz="3600" smtClean="0">
                <a:solidFill>
                  <a:schemeClr val="bg1"/>
                </a:solidFill>
              </a:rPr>
              <a:t>Прочитать стр.84-88 в учебнике, выполнить задания в тетради по этой теме;</a:t>
            </a:r>
          </a:p>
          <a:p>
            <a:pPr eaLnBrk="1" hangingPunct="1"/>
            <a:r>
              <a:rPr lang="ru-RU" sz="3600" smtClean="0">
                <a:solidFill>
                  <a:schemeClr val="bg1"/>
                </a:solidFill>
              </a:rPr>
              <a:t>Нарисовать растение из Красной книги;</a:t>
            </a:r>
          </a:p>
          <a:p>
            <a:pPr eaLnBrk="1" hangingPunct="1"/>
            <a:r>
              <a:rPr lang="ru-RU" sz="3600" smtClean="0">
                <a:solidFill>
                  <a:schemeClr val="bg1"/>
                </a:solidFill>
              </a:rPr>
              <a:t>Составить сообщение о растении из Красной книги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Содержимое 3" descr="48637.gif"/>
          <p:cNvPicPr>
            <a:picLocks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00125" y="-642938"/>
            <a:ext cx="7429500" cy="721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Содержимое 2"/>
          <p:cNvSpPr>
            <a:spLocks noGrp="1"/>
          </p:cNvSpPr>
          <p:nvPr>
            <p:ph idx="1"/>
          </p:nvPr>
        </p:nvSpPr>
        <p:spPr>
          <a:xfrm>
            <a:off x="457200" y="571500"/>
            <a:ext cx="8229600" cy="5554663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ru-RU" sz="3600" smtClean="0">
                <a:solidFill>
                  <a:schemeClr val="bg1"/>
                </a:solidFill>
              </a:rPr>
              <a:t>Моя планета – человеческий дом.</a:t>
            </a:r>
          </a:p>
          <a:p>
            <a:pPr algn="ctr" eaLnBrk="1" hangingPunct="1">
              <a:buFont typeface="Arial" charset="0"/>
              <a:buNone/>
            </a:pPr>
            <a:r>
              <a:rPr lang="ru-RU" sz="3600" smtClean="0">
                <a:solidFill>
                  <a:schemeClr val="bg1"/>
                </a:solidFill>
              </a:rPr>
              <a:t>Но как ей жить под дымным колпаком,</a:t>
            </a:r>
          </a:p>
          <a:p>
            <a:pPr algn="ctr" eaLnBrk="1" hangingPunct="1">
              <a:buFont typeface="Arial" charset="0"/>
              <a:buNone/>
            </a:pPr>
            <a:r>
              <a:rPr lang="ru-RU" sz="3600" smtClean="0">
                <a:solidFill>
                  <a:schemeClr val="bg1"/>
                </a:solidFill>
              </a:rPr>
              <a:t>Где сточная канава – океан,</a:t>
            </a:r>
          </a:p>
          <a:p>
            <a:pPr algn="ctr" eaLnBrk="1" hangingPunct="1">
              <a:buFont typeface="Arial" charset="0"/>
              <a:buNone/>
            </a:pPr>
            <a:r>
              <a:rPr lang="ru-RU" sz="3600" smtClean="0">
                <a:solidFill>
                  <a:schemeClr val="bg1"/>
                </a:solidFill>
              </a:rPr>
              <a:t>Где вся природа поймана в капкан,</a:t>
            </a:r>
          </a:p>
          <a:p>
            <a:pPr algn="ctr" eaLnBrk="1" hangingPunct="1">
              <a:buFont typeface="Arial" charset="0"/>
              <a:buNone/>
            </a:pPr>
            <a:r>
              <a:rPr lang="ru-RU" sz="3600" smtClean="0">
                <a:solidFill>
                  <a:schemeClr val="bg1"/>
                </a:solidFill>
              </a:rPr>
              <a:t>Где места нет ни аисту, ни льву,</a:t>
            </a:r>
          </a:p>
          <a:p>
            <a:pPr algn="ctr" eaLnBrk="1" hangingPunct="1">
              <a:buFont typeface="Arial" charset="0"/>
              <a:buNone/>
            </a:pPr>
            <a:r>
              <a:rPr lang="ru-RU" sz="3600" smtClean="0">
                <a:solidFill>
                  <a:schemeClr val="bg1"/>
                </a:solidFill>
              </a:rPr>
              <a:t>Где стонут травы: «Больше не могу…»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85813" y="274638"/>
            <a:ext cx="7572375" cy="1143000"/>
          </a:xfrm>
        </p:spPr>
        <p:txBody>
          <a:bodyPr/>
          <a:lstStyle/>
          <a:p>
            <a:pPr eaLnBrk="1" hangingPunct="1"/>
            <a:r>
              <a:rPr lang="ru-RU" u="sng" smtClean="0">
                <a:solidFill>
                  <a:schemeClr val="bg1"/>
                </a:solidFill>
              </a:rPr>
              <a:t>Тема урока </a:t>
            </a:r>
            <a:r>
              <a:rPr lang="ru-RU" smtClean="0">
                <a:solidFill>
                  <a:schemeClr val="bg1"/>
                </a:solidFill>
              </a:rPr>
              <a:t>– </a:t>
            </a:r>
            <a:r>
              <a:rPr lang="ru-RU" b="1" smtClean="0">
                <a:solidFill>
                  <a:schemeClr val="bg1"/>
                </a:solidFill>
              </a:rPr>
              <a:t>Охрана растений</a:t>
            </a:r>
          </a:p>
        </p:txBody>
      </p:sp>
      <p:sp>
        <p:nvSpPr>
          <p:cNvPr id="5123" name="Содержимое 3"/>
          <p:cNvSpPr>
            <a:spLocks noGrp="1"/>
          </p:cNvSpPr>
          <p:nvPr>
            <p:ph sz="half" idx="4294967295"/>
          </p:nvPr>
        </p:nvSpPr>
        <p:spPr>
          <a:xfrm>
            <a:off x="714375" y="1600200"/>
            <a:ext cx="8215313" cy="4525963"/>
          </a:xfrm>
        </p:spPr>
        <p:txBody>
          <a:bodyPr/>
          <a:lstStyle/>
          <a:p>
            <a:pPr eaLnBrk="1" hangingPunct="1"/>
            <a:r>
              <a:rPr lang="ru-RU" sz="3600" i="1" smtClean="0">
                <a:solidFill>
                  <a:schemeClr val="bg1"/>
                </a:solidFill>
              </a:rPr>
              <a:t>Почему растения требуют охраны?</a:t>
            </a:r>
          </a:p>
          <a:p>
            <a:pPr eaLnBrk="1" hangingPunct="1"/>
            <a:r>
              <a:rPr lang="ru-RU" sz="3600" i="1" smtClean="0">
                <a:solidFill>
                  <a:schemeClr val="bg1"/>
                </a:solidFill>
              </a:rPr>
              <a:t> Какие именно растения нуждаются в охране?</a:t>
            </a:r>
          </a:p>
          <a:p>
            <a:pPr eaLnBrk="1" hangingPunct="1"/>
            <a:r>
              <a:rPr lang="ru-RU" sz="3600" i="1" smtClean="0">
                <a:solidFill>
                  <a:schemeClr val="bg1"/>
                </a:solidFill>
              </a:rPr>
              <a:t>Что необходимо делать, чтобы сохранить растения?</a:t>
            </a:r>
            <a:endParaRPr lang="ru-RU" sz="3600" smtClean="0">
              <a:solidFill>
                <a:schemeClr val="bg1"/>
              </a:solidFill>
            </a:endParaRP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25612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1"/>
                </a:solidFill>
              </a:rPr>
              <a:t>Какие  бывают растения?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Какое значение имеют для людей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 и животных ?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6147" name="Picture 2" descr="C:\Documents and Settings\Людмила\Рабочий стол\байкал\кр.смородина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71500" y="2073275"/>
            <a:ext cx="2500313" cy="1909763"/>
          </a:xfrm>
        </p:spPr>
      </p:pic>
      <p:pic>
        <p:nvPicPr>
          <p:cNvPr id="6148" name="Picture 3" descr="C:\Documents and Settings\Людмила\Рабочий стол\байкал\лилия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643313" y="1643063"/>
            <a:ext cx="2357437" cy="226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00063" y="4214813"/>
            <a:ext cx="242887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6" descr="C:\Documents and Settings\Людмила\Рабочий стол\байкал\косуля.jpe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143250" y="4143375"/>
            <a:ext cx="2714625" cy="250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Рисунок 9" descr="d_315i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500813" y="4071938"/>
            <a:ext cx="2428875" cy="250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" name="Рисунок 8" descr="D:\Мои документы\насекомые\bo_pict_042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6286500" y="1643063"/>
            <a:ext cx="2500313" cy="2189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26175"/>
          </a:xfrm>
        </p:spPr>
        <p:txBody>
          <a:bodyPr/>
          <a:lstStyle/>
          <a:p>
            <a:r>
              <a:rPr lang="ru-RU" u="sng" smtClean="0">
                <a:solidFill>
                  <a:schemeClr val="bg1"/>
                </a:solidFill>
              </a:rPr>
              <a:t>Группы растений</a:t>
            </a:r>
            <a:r>
              <a:rPr lang="ru-RU" smtClean="0">
                <a:solidFill>
                  <a:schemeClr val="bg1"/>
                </a:solidFill>
              </a:rPr>
              <a:t/>
            </a:r>
            <a:br>
              <a:rPr lang="ru-RU" smtClean="0">
                <a:solidFill>
                  <a:schemeClr val="bg1"/>
                </a:solidFill>
              </a:rPr>
            </a:br>
            <a:r>
              <a:rPr lang="ru-RU" smtClean="0">
                <a:solidFill>
                  <a:schemeClr val="bg1"/>
                </a:solidFill>
              </a:rPr>
              <a:t/>
            </a:r>
            <a:br>
              <a:rPr lang="ru-RU" smtClean="0">
                <a:solidFill>
                  <a:schemeClr val="bg1"/>
                </a:solidFill>
              </a:rPr>
            </a:br>
            <a:r>
              <a:rPr lang="ru-RU" smtClean="0">
                <a:solidFill>
                  <a:srgbClr val="FF9900"/>
                </a:solidFill>
              </a:rPr>
              <a:t>дикорастущие     культурные</a:t>
            </a:r>
            <a:br>
              <a:rPr lang="ru-RU" smtClean="0">
                <a:solidFill>
                  <a:srgbClr val="FF9900"/>
                </a:solidFill>
              </a:rPr>
            </a:br>
            <a:r>
              <a:rPr lang="ru-RU" smtClean="0">
                <a:solidFill>
                  <a:schemeClr val="bg1"/>
                </a:solidFill>
              </a:rPr>
              <a:t/>
            </a:r>
            <a:br>
              <a:rPr lang="ru-RU" smtClean="0">
                <a:solidFill>
                  <a:schemeClr val="bg1"/>
                </a:solidFill>
              </a:rPr>
            </a:br>
            <a:r>
              <a:rPr lang="ru-RU" smtClean="0">
                <a:solidFill>
                  <a:srgbClr val="FFFF00"/>
                </a:solidFill>
              </a:rPr>
              <a:t>деревья   кустарники   травы</a:t>
            </a:r>
            <a:r>
              <a:rPr lang="ru-RU" smtClean="0">
                <a:solidFill>
                  <a:schemeClr val="bg1"/>
                </a:solidFill>
              </a:rPr>
              <a:t/>
            </a:r>
            <a:br>
              <a:rPr lang="ru-RU" smtClean="0">
                <a:solidFill>
                  <a:schemeClr val="bg1"/>
                </a:solidFill>
              </a:rPr>
            </a:br>
            <a:r>
              <a:rPr lang="ru-RU" smtClean="0">
                <a:solidFill>
                  <a:schemeClr val="bg1"/>
                </a:solidFill>
              </a:rPr>
              <a:t/>
            </a:r>
            <a:br>
              <a:rPr lang="ru-RU" smtClean="0">
                <a:solidFill>
                  <a:schemeClr val="bg1"/>
                </a:solidFill>
              </a:rPr>
            </a:br>
            <a:r>
              <a:rPr lang="ru-RU" smtClean="0">
                <a:solidFill>
                  <a:srgbClr val="99FF66"/>
                </a:solidFill>
              </a:rPr>
              <a:t>мхи   папоротники   водоросли</a:t>
            </a:r>
            <a:br>
              <a:rPr lang="ru-RU" smtClean="0">
                <a:solidFill>
                  <a:srgbClr val="99FF66"/>
                </a:solidFill>
              </a:rPr>
            </a:br>
            <a:r>
              <a:rPr lang="ru-RU" smtClean="0">
                <a:solidFill>
                  <a:srgbClr val="99FF66"/>
                </a:solidFill>
              </a:rPr>
              <a:t>хвойные     цветковые </a:t>
            </a:r>
            <a:r>
              <a:rPr lang="ru-RU" smtClean="0">
                <a:solidFill>
                  <a:schemeClr val="bg1"/>
                </a:solidFill>
              </a:rPr>
              <a:t/>
            </a:r>
            <a:br>
              <a:rPr lang="ru-RU" smtClean="0">
                <a:solidFill>
                  <a:schemeClr val="bg1"/>
                </a:solidFill>
              </a:rPr>
            </a:br>
            <a:r>
              <a:rPr lang="ru-RU" smtClean="0">
                <a:solidFill>
                  <a:schemeClr val="bg1"/>
                </a:solidFill>
              </a:rPr>
              <a:t/>
            </a:r>
            <a:br>
              <a:rPr lang="ru-RU" smtClean="0">
                <a:solidFill>
                  <a:schemeClr val="bg1"/>
                </a:solidFill>
              </a:rPr>
            </a:br>
            <a:endParaRPr lang="ru-RU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50"/>
            <a:ext cx="8229600" cy="785813"/>
          </a:xfrm>
          <a:solidFill>
            <a:schemeClr val="tx2">
              <a:lumMod val="60000"/>
              <a:lumOff val="40000"/>
              <a:alpha val="33000"/>
            </a:schemeClr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bg1"/>
                </a:solidFill>
              </a:rPr>
              <a:t>Значение растений </a:t>
            </a:r>
            <a:r>
              <a:rPr lang="ru-RU" b="1" dirty="0" smtClean="0">
                <a:solidFill>
                  <a:schemeClr val="bg1"/>
                </a:solidFill>
              </a:rPr>
              <a:t/>
            </a:r>
            <a:br>
              <a:rPr lang="ru-RU" b="1" dirty="0" smtClean="0">
                <a:solidFill>
                  <a:schemeClr val="bg1"/>
                </a:solidFill>
              </a:rPr>
            </a:b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8195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857250"/>
            <a:ext cx="4038600" cy="526891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sz="3200" b="1" u="sng" smtClean="0">
                <a:solidFill>
                  <a:schemeClr val="bg1"/>
                </a:solidFill>
              </a:rPr>
              <a:t>для людей: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ru-RU" sz="3200" b="1" smtClean="0">
                <a:solidFill>
                  <a:schemeClr val="bg1"/>
                </a:solidFill>
              </a:rPr>
              <a:t>Кислород 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ru-RU" sz="3200" b="1" smtClean="0">
                <a:solidFill>
                  <a:schemeClr val="bg1"/>
                </a:solidFill>
              </a:rPr>
              <a:t>Пища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ru-RU" sz="3200" b="1" smtClean="0">
                <a:solidFill>
                  <a:schemeClr val="bg1"/>
                </a:solidFill>
              </a:rPr>
              <a:t>Лекарство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ru-RU" sz="3200" b="1" smtClean="0">
                <a:solidFill>
                  <a:schemeClr val="bg1"/>
                </a:solidFill>
              </a:rPr>
              <a:t>Древесина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ru-RU" sz="3200" b="1" smtClean="0">
                <a:solidFill>
                  <a:schemeClr val="bg1"/>
                </a:solidFill>
              </a:rPr>
              <a:t>Ткани 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ru-RU" sz="3200" b="1" smtClean="0">
                <a:solidFill>
                  <a:schemeClr val="bg1"/>
                </a:solidFill>
              </a:rPr>
              <a:t>Красота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ru-RU" sz="3200" b="1" smtClean="0">
                <a:solidFill>
                  <a:schemeClr val="bg1"/>
                </a:solidFill>
              </a:rPr>
              <a:t>Отдых </a:t>
            </a:r>
          </a:p>
          <a:p>
            <a:pPr eaLnBrk="1" hangingPunct="1">
              <a:buFont typeface="Arial" charset="0"/>
              <a:buNone/>
            </a:pPr>
            <a:endParaRPr lang="ru-RU" sz="3200" b="1" smtClean="0">
              <a:solidFill>
                <a:schemeClr val="bg1"/>
              </a:solidFill>
            </a:endParaRPr>
          </a:p>
          <a:p>
            <a:pPr eaLnBrk="1" hangingPunct="1">
              <a:buFont typeface="Wingdings" pitchFamily="2" charset="2"/>
              <a:buChar char="ü"/>
            </a:pPr>
            <a:endParaRPr lang="ru-RU" sz="3200" b="1" smtClean="0">
              <a:solidFill>
                <a:schemeClr val="bg1"/>
              </a:solidFill>
            </a:endParaRPr>
          </a:p>
          <a:p>
            <a:pPr eaLnBrk="1" hangingPunct="1">
              <a:buFont typeface="Wingdings" pitchFamily="2" charset="2"/>
              <a:buChar char="ü"/>
            </a:pPr>
            <a:endParaRPr lang="ru-RU" smtClean="0"/>
          </a:p>
        </p:txBody>
      </p:sp>
      <p:sp>
        <p:nvSpPr>
          <p:cNvPr id="8196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857250"/>
            <a:ext cx="4038600" cy="526891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sz="3200" b="1" u="sng" smtClean="0">
                <a:solidFill>
                  <a:schemeClr val="bg1"/>
                </a:solidFill>
              </a:rPr>
              <a:t>для животных: 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ru-RU" sz="3200" b="1" smtClean="0">
                <a:solidFill>
                  <a:schemeClr val="bg1"/>
                </a:solidFill>
              </a:rPr>
              <a:t>Кислород 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ru-RU" sz="3200" b="1" smtClean="0">
                <a:solidFill>
                  <a:schemeClr val="bg1"/>
                </a:solidFill>
              </a:rPr>
              <a:t>Корм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ru-RU" sz="3200" b="1" smtClean="0">
                <a:solidFill>
                  <a:schemeClr val="bg1"/>
                </a:solidFill>
              </a:rPr>
              <a:t>Среда обитания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ru-RU" sz="3200" b="1" smtClean="0">
                <a:solidFill>
                  <a:schemeClr val="bg1"/>
                </a:solidFill>
              </a:rPr>
              <a:t>Укрытие от врагов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ru-RU" sz="3200" b="1" smtClean="0">
                <a:solidFill>
                  <a:schemeClr val="bg1"/>
                </a:solidFill>
              </a:rPr>
              <a:t>Лекарство </a:t>
            </a:r>
          </a:p>
          <a:p>
            <a:pPr eaLnBrk="1" hangingPunct="1">
              <a:buFont typeface="Arial" charset="0"/>
              <a:buNone/>
            </a:pPr>
            <a:endParaRPr lang="ru-RU" b="1" smtClean="0">
              <a:solidFill>
                <a:schemeClr val="bg1"/>
              </a:solidFill>
            </a:endParaRPr>
          </a:p>
          <a:p>
            <a:pPr eaLnBrk="1" hangingPunct="1">
              <a:buFont typeface="Arial" charset="0"/>
              <a:buNone/>
            </a:pPr>
            <a:endParaRPr lang="ru-RU" b="1" smtClean="0">
              <a:solidFill>
                <a:schemeClr val="bg1"/>
              </a:solidFill>
            </a:endParaRPr>
          </a:p>
          <a:p>
            <a:pPr eaLnBrk="1" hangingPunct="1"/>
            <a:endParaRPr lang="ru-RU" b="1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u="sng" smtClean="0">
                <a:solidFill>
                  <a:schemeClr val="bg1"/>
                </a:solidFill>
              </a:rPr>
              <a:t>Снижение численности растений:</a:t>
            </a:r>
          </a:p>
        </p:txBody>
      </p:sp>
      <p:sp>
        <p:nvSpPr>
          <p:cNvPr id="9219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z="3600" i="1" smtClean="0">
                <a:solidFill>
                  <a:schemeClr val="bg1"/>
                </a:solidFill>
              </a:rPr>
              <a:t>До появления человека </a:t>
            </a:r>
            <a:r>
              <a:rPr lang="ru-RU" sz="3600" smtClean="0">
                <a:solidFill>
                  <a:schemeClr val="bg1"/>
                </a:solidFill>
              </a:rPr>
              <a:t>– </a:t>
            </a:r>
          </a:p>
          <a:p>
            <a:pPr eaLnBrk="1" hangingPunct="1">
              <a:buFont typeface="Arial" charset="0"/>
              <a:buNone/>
            </a:pPr>
            <a:r>
              <a:rPr lang="ru-RU" sz="3600" smtClean="0">
                <a:solidFill>
                  <a:schemeClr val="bg1"/>
                </a:solidFill>
              </a:rPr>
              <a:t>    1 вид за 1000 лет. </a:t>
            </a:r>
          </a:p>
          <a:p>
            <a:pPr eaLnBrk="1" hangingPunct="1"/>
            <a:r>
              <a:rPr lang="ru-RU" sz="3600" i="1" smtClean="0">
                <a:solidFill>
                  <a:schemeClr val="bg1"/>
                </a:solidFill>
              </a:rPr>
              <a:t>С 1950 года по 1980 год </a:t>
            </a:r>
            <a:r>
              <a:rPr lang="ru-RU" sz="3600" smtClean="0">
                <a:solidFill>
                  <a:schemeClr val="bg1"/>
                </a:solidFill>
              </a:rPr>
              <a:t>– </a:t>
            </a:r>
          </a:p>
          <a:p>
            <a:pPr eaLnBrk="1" hangingPunct="1">
              <a:buFont typeface="Arial" charset="0"/>
              <a:buNone/>
            </a:pPr>
            <a:r>
              <a:rPr lang="ru-RU" sz="3600" smtClean="0">
                <a:solidFill>
                  <a:schemeClr val="bg1"/>
                </a:solidFill>
              </a:rPr>
              <a:t>    1 вид – за 1 год.</a:t>
            </a:r>
          </a:p>
          <a:p>
            <a:pPr eaLnBrk="1" hangingPunct="1"/>
            <a:r>
              <a:rPr lang="ru-RU" sz="3600" i="1" smtClean="0">
                <a:solidFill>
                  <a:schemeClr val="bg1"/>
                </a:solidFill>
              </a:rPr>
              <a:t>Сейчас</a:t>
            </a:r>
            <a:r>
              <a:rPr lang="ru-RU" sz="3600" smtClean="0">
                <a:solidFill>
                  <a:schemeClr val="bg1"/>
                </a:solidFill>
              </a:rPr>
              <a:t> – 1 вид – за неделю</a:t>
            </a:r>
          </a:p>
          <a:p>
            <a:pPr eaLnBrk="1" hangingPunct="1"/>
            <a:r>
              <a:rPr lang="ru-RU" sz="3600" i="1" smtClean="0">
                <a:solidFill>
                  <a:schemeClr val="bg1"/>
                </a:solidFill>
              </a:rPr>
              <a:t>В дальнейшем </a:t>
            </a:r>
            <a:r>
              <a:rPr lang="ru-RU" sz="3600" smtClean="0">
                <a:solidFill>
                  <a:schemeClr val="bg1"/>
                </a:solidFill>
              </a:rPr>
              <a:t>- 1 вид за 1 час.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Documents and Settings\Людмила\Рабочий стол\байкал\подснежники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4313" y="285750"/>
            <a:ext cx="8715375" cy="628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327</TotalTime>
  <Words>224</Words>
  <Application>Microsoft Office PowerPoint</Application>
  <PresentationFormat>Экран (4:3)</PresentationFormat>
  <Paragraphs>54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Wingdings</vt:lpstr>
      <vt:lpstr>Тема Office</vt:lpstr>
      <vt:lpstr>Урок окружающего мира в 3 классе  по теме «Охрана растений»</vt:lpstr>
      <vt:lpstr>Слайд 2</vt:lpstr>
      <vt:lpstr>Слайд 3</vt:lpstr>
      <vt:lpstr>Тема урока – Охрана растений</vt:lpstr>
      <vt:lpstr>Какие  бывают растения? Какое значение имеют для людей  и животных ?</vt:lpstr>
      <vt:lpstr>Группы растений  дикорастущие     культурные  деревья   кустарники   травы  мхи   папоротники   водоросли хвойные     цветковые   </vt:lpstr>
      <vt:lpstr>Значение растений  </vt:lpstr>
      <vt:lpstr>Снижение численности растений:</vt:lpstr>
      <vt:lpstr>Слайд 9</vt:lpstr>
      <vt:lpstr>Почему растения нуждаются  в охране?</vt:lpstr>
      <vt:lpstr>Слайд 11</vt:lpstr>
      <vt:lpstr>Эти растения  нуждаются в охране!!!</vt:lpstr>
      <vt:lpstr>Что необходимо делать,  чтобы сохранить растения? </vt:lpstr>
      <vt:lpstr>Домашнее задание: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revaz</cp:lastModifiedBy>
  <cp:revision>44</cp:revision>
  <dcterms:modified xsi:type="dcterms:W3CDTF">2013-04-18T21:31:53Z</dcterms:modified>
</cp:coreProperties>
</file>