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74" r:id="rId5"/>
    <p:sldId id="257" r:id="rId6"/>
    <p:sldId id="273" r:id="rId7"/>
    <p:sldId id="261" r:id="rId8"/>
    <p:sldId id="275" r:id="rId9"/>
    <p:sldId id="279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60" r:id="rId19"/>
    <p:sldId id="277" r:id="rId20"/>
    <p:sldId id="28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81" autoAdjust="0"/>
  </p:normalViewPr>
  <p:slideViewPr>
    <p:cSldViewPr>
      <p:cViewPr varScale="1">
        <p:scale>
          <a:sx n="82" d="100"/>
          <a:sy n="82" d="100"/>
        </p:scale>
        <p:origin x="-84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69786-6494-4C33-B2A1-2D43CACFC7AA}" type="datetimeFigureOut">
              <a:rPr lang="ru-RU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203E1-786B-4A06-9119-9EE8B6F46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98D68-F63F-4DC5-AA13-C020932D9CC5}" type="datetimeFigureOut">
              <a:rPr lang="ru-RU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F6EC5-EE5D-4902-8000-A8E605E58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2FC4D-C466-4E14-A5C6-954ECE2C97AA}" type="datetimeFigureOut">
              <a:rPr lang="ru-RU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D283B-9428-4BC7-8A7C-D72471B2D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D14DC-974B-4885-807E-CA997B6D83B9}" type="datetimeFigureOut">
              <a:rPr lang="ru-RU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D997A-BC9A-440D-9EDA-4C1935320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6B352-48F9-49C7-A6FB-3970A8FD801E}" type="datetimeFigureOut">
              <a:rPr lang="ru-RU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8C20B-E636-4717-BE62-92486B4EC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1C613-F009-4F81-A0B3-5E5531D2C761}" type="datetimeFigureOut">
              <a:rPr lang="ru-RU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051A3-D6D4-40C7-9F56-E4946D269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CD88C-E9CF-470A-9DE7-F0D06359897F}" type="datetimeFigureOut">
              <a:rPr lang="ru-RU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60144-09DD-4160-AC9B-0EBCA8F1E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06D4A-3B1F-495B-8623-F1EF4BFEE2B2}" type="datetimeFigureOut">
              <a:rPr lang="ru-RU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B2978-88EB-4178-9A0C-705DC8821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B5162-A558-47AC-ABC3-5D56D42C7A37}" type="datetimeFigureOut">
              <a:rPr lang="ru-RU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E672-B755-447A-8949-EB0C3F41A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9E2A6-F919-4C93-8036-CB5C47C8AEC3}" type="datetimeFigureOut">
              <a:rPr lang="ru-RU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CFF4D-8AAC-4858-BE8A-20FC40CF5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E751B-D435-4216-ABDE-C8C4B85ED1BC}" type="datetimeFigureOut">
              <a:rPr lang="ru-RU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E8A5D-5020-4AE9-BCD2-2FA3CC852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54FD81-026F-4EB6-BA42-C28E732E9546}" type="datetimeFigureOut">
              <a:rPr lang="ru-RU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072512-BCDD-4405-80F7-52DB9BC11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10" Type="http://schemas.openxmlformats.org/officeDocument/2006/relationships/image" Target="../media/image22.gif"/><Relationship Id="rId4" Type="http://schemas.openxmlformats.org/officeDocument/2006/relationships/image" Target="../media/image16.gif"/><Relationship Id="rId9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3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5.gif"/><Relationship Id="rId4" Type="http://schemas.openxmlformats.org/officeDocument/2006/relationships/image" Target="../media/image28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28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8.gif"/><Relationship Id="rId18" Type="http://schemas.openxmlformats.org/officeDocument/2006/relationships/image" Target="../media/image44.gif"/><Relationship Id="rId3" Type="http://schemas.openxmlformats.org/officeDocument/2006/relationships/image" Target="../media/image39.jpeg"/><Relationship Id="rId7" Type="http://schemas.openxmlformats.org/officeDocument/2006/relationships/image" Target="../media/image15.gif"/><Relationship Id="rId12" Type="http://schemas.openxmlformats.org/officeDocument/2006/relationships/image" Target="../media/image16.gif"/><Relationship Id="rId17" Type="http://schemas.openxmlformats.org/officeDocument/2006/relationships/image" Target="../media/image21.gif"/><Relationship Id="rId2" Type="http://schemas.openxmlformats.org/officeDocument/2006/relationships/audio" Target="../media/audio4.wav"/><Relationship Id="rId16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0.gif"/><Relationship Id="rId5" Type="http://schemas.openxmlformats.org/officeDocument/2006/relationships/image" Target="../media/image34.png"/><Relationship Id="rId15" Type="http://schemas.openxmlformats.org/officeDocument/2006/relationships/image" Target="../media/image42.gif"/><Relationship Id="rId10" Type="http://schemas.openxmlformats.org/officeDocument/2006/relationships/image" Target="../media/image19.png"/><Relationship Id="rId19" Type="http://schemas.openxmlformats.org/officeDocument/2006/relationships/image" Target="../media/image22.gif"/><Relationship Id="rId4" Type="http://schemas.openxmlformats.org/officeDocument/2006/relationships/image" Target="../media/image40.png"/><Relationship Id="rId9" Type="http://schemas.openxmlformats.org/officeDocument/2006/relationships/image" Target="../media/image28.png"/><Relationship Id="rId14" Type="http://schemas.openxmlformats.org/officeDocument/2006/relationships/image" Target="../media/image41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rtnow.ru/ru/gallery/206/19421/picture/0/469237.html?commen" TargetMode="External"/><Relationship Id="rId7" Type="http://schemas.openxmlformats.org/officeDocument/2006/relationships/hyperlink" Target="http://s54.radikal.ru/i143/1209/a9/ae3650ebfc74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019.radikal.ru/i629/1209/85/7b8eebe42da9.jpg" TargetMode="External"/><Relationship Id="rId5" Type="http://schemas.openxmlformats.org/officeDocument/2006/relationships/hyperlink" Target="http://muzofon.com/search/%D1%81%D0%BE%D0%BB%D0%BD%D1%8B%D1%88%D0%BA%D0%BE%20%D1%81%D0%BC%D0%B5%D0%B5%D1%82%D1%81%D1%8F" TargetMode="External"/><Relationship Id="rId4" Type="http://schemas.openxmlformats.org/officeDocument/2006/relationships/hyperlink" Target="http://muzofon.com/search/%D1%81%D0%BE%D0%BB%D0%BD%D1%25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4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5" name="Рисунок 3" descr="fon_snezhravnin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357313" y="285750"/>
            <a:ext cx="6858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latin typeface="Propisi"/>
              </a:rPr>
              <a:t>   Двадцать  четвёртое  января.</a:t>
            </a:r>
          </a:p>
          <a:p>
            <a:pPr algn="ctr"/>
            <a:r>
              <a:rPr lang="ru-RU" sz="4800" b="1">
                <a:latin typeface="Propisi"/>
              </a:rPr>
              <a:t> Классная работа.</a:t>
            </a:r>
          </a:p>
          <a:p>
            <a:pPr algn="ctr"/>
            <a:r>
              <a:rPr lang="ru-RU" sz="4800" b="1">
                <a:latin typeface="Propisi"/>
              </a:rPr>
              <a:t/>
            </a:r>
            <a:br>
              <a:rPr lang="ru-RU" sz="4800" b="1">
                <a:latin typeface="Propisi"/>
              </a:rPr>
            </a:br>
            <a:endParaRPr lang="ru-RU" sz="4800">
              <a:latin typeface="Calibri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00063" y="2143125"/>
            <a:ext cx="84296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latin typeface="Propisi"/>
              </a:rPr>
              <a:t>       Сне-ная, моро-, сне-, (не) тает, печ-, ноч-ка, х-лодный, чудес-ный, снег-пад.</a:t>
            </a:r>
            <a:endParaRPr lang="ru-RU" sz="4800" b="1">
              <a:latin typeface="Calibri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786063" y="4929188"/>
            <a:ext cx="3214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>
                <a:solidFill>
                  <a:srgbClr val="0000CC"/>
                </a:solidFill>
                <a:latin typeface="Propisi"/>
              </a:rPr>
              <a:t>Зима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C:\Users\Анжелика\Desktop\Грибная поляна\Элементы\Солнце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4313" y="7938"/>
            <a:ext cx="230505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11"/>
          <p:cNvSpPr>
            <a:spLocks noChangeArrowheads="1"/>
          </p:cNvSpPr>
          <p:nvPr/>
        </p:nvSpPr>
        <p:spPr bwMode="auto">
          <a:xfrm>
            <a:off x="0" y="214313"/>
            <a:ext cx="9144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ctr"/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Русский язык  4 класс</a:t>
            </a:r>
          </a:p>
          <a:p>
            <a:pPr marL="742950" indent="-742950" algn="ctr"/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Игра – тренажёр</a:t>
            </a:r>
          </a:p>
          <a:p>
            <a:pPr marL="742950" indent="-742950" algn="ctr"/>
            <a:endParaRPr lang="ru-RU" sz="2800" b="1">
              <a:solidFill>
                <a:srgbClr val="002060"/>
              </a:solidFill>
              <a:latin typeface="Calibri" pitchFamily="34" charset="0"/>
            </a:endParaRPr>
          </a:p>
          <a:p>
            <a:pPr marL="742950" indent="-742950" algn="ctr"/>
            <a:r>
              <a:rPr lang="ru-RU" sz="8000" b="1">
                <a:solidFill>
                  <a:srgbClr val="FF0066"/>
                </a:solidFill>
                <a:latin typeface="Calibri" pitchFamily="34" charset="0"/>
              </a:rPr>
              <a:t>На снежной </a:t>
            </a:r>
          </a:p>
          <a:p>
            <a:pPr marL="742950" indent="-742950" algn="ctr"/>
            <a:r>
              <a:rPr lang="ru-RU" sz="8000" b="1">
                <a:solidFill>
                  <a:srgbClr val="FF0066"/>
                </a:solidFill>
                <a:latin typeface="Calibri" pitchFamily="34" charset="0"/>
              </a:rPr>
              <a:t>полянке </a:t>
            </a:r>
            <a:endParaRPr lang="ru-RU" sz="8000" b="1">
              <a:latin typeface="Calibri" pitchFamily="34" charset="0"/>
            </a:endParaRPr>
          </a:p>
        </p:txBody>
      </p:sp>
      <p:pic>
        <p:nvPicPr>
          <p:cNvPr id="22531" name="Picture 2" descr="http://priroda.inc.ru/im/elki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" y="2370138"/>
            <a:ext cx="3048000" cy="414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D:\Старое\Школьные документы\ШКОЛЬНЫЕ\картинки гифы\Природа Погода\3e6fb80b684167d5fcbe03b9abfeb4dd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5563" y="2549525"/>
            <a:ext cx="11668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 descr="D:\Старое\Школьные документы\ШКОЛЬНЫЕ\картинки гифы\Природа Погода\043ff89a858fde0c439031508315e56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9775" y="4313238"/>
            <a:ext cx="180657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 descr="IPB Imag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0200" y="331788"/>
            <a:ext cx="106362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30" descr="Haus00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4460875"/>
            <a:ext cx="190500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http://s48.radikal.ru/i122/0912/7c/fff1926b5745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97238" y="4840288"/>
            <a:ext cx="11049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Прямоугольник 9"/>
          <p:cNvSpPr>
            <a:spLocks noChangeArrowheads="1"/>
          </p:cNvSpPr>
          <p:nvPr/>
        </p:nvSpPr>
        <p:spPr bwMode="auto">
          <a:xfrm>
            <a:off x="5056188" y="5446713"/>
            <a:ext cx="3908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ctr"/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МОБУ СОШ с.Томское</a:t>
            </a:r>
          </a:p>
          <a:p>
            <a:pPr marL="742950" indent="-742950" algn="ctr"/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Учитель начальных классов</a:t>
            </a:r>
          </a:p>
          <a:p>
            <a:pPr marL="742950" indent="-742950" algn="ctr"/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Л.А.Боровик</a:t>
            </a:r>
          </a:p>
        </p:txBody>
      </p:sp>
      <p:pic>
        <p:nvPicPr>
          <p:cNvPr id="22538" name="Picture 11" descr="C:\Documents and Settings\Admin\Рабочий стол\snowflake\snowflake_06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08163" y="3344863"/>
            <a:ext cx="72707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4" descr="C:\Documents and Settings\Admin\Рабочий стол\134196fm9n6pn8id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052513"/>
            <a:ext cx="17954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4" descr="C:\Documents and Settings\Admin\Рабочий стол\134196fm9n6pn8id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93850" y="1025525"/>
            <a:ext cx="17954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4" descr="C:\Documents and Settings\Admin\Рабочий стол\134196fm9n6pn8id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54550" y="3865563"/>
            <a:ext cx="17954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4" descr="C:\Documents and Settings\Admin\Рабочий стол\134196fm9n6pn8id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81313" y="3587750"/>
            <a:ext cx="17954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5888" y="652463"/>
            <a:ext cx="4437062" cy="1189037"/>
          </a:xfrm>
          <a:prstGeom prst="rect">
            <a:avLst/>
          </a:prstGeom>
          <a:noFill/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0475" y="688975"/>
            <a:ext cx="1693863" cy="12065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4143375" y="2786063"/>
            <a:ext cx="1133475" cy="536575"/>
          </a:xfrm>
          <a:prstGeom prst="roundRect">
            <a:avLst/>
          </a:prstGeom>
          <a:solidFill>
            <a:srgbClr val="0070C0">
              <a:alpha val="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ие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29250" y="2786063"/>
            <a:ext cx="1212850" cy="536575"/>
          </a:xfrm>
          <a:prstGeom prst="roundRect">
            <a:avLst/>
          </a:prstGeom>
          <a:solidFill>
            <a:srgbClr val="0070C0">
              <a:alpha val="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яя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7" name="Picture 6" descr="C:\Documents and Settings\Admin\Рабочий стол\1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836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не 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6" descr="C:\Documents and Settings\Admin\Рабочий стол\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36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0225" y="725488"/>
            <a:ext cx="3810000" cy="1189037"/>
          </a:xfrm>
          <a:prstGeom prst="rect">
            <a:avLst/>
          </a:prstGeom>
          <a:noFill/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0700" y="695325"/>
            <a:ext cx="1998663" cy="12065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4429125" y="2112963"/>
            <a:ext cx="1349375" cy="536575"/>
          </a:xfrm>
          <a:prstGeom prst="roundRect">
            <a:avLst/>
          </a:prstGeom>
          <a:solidFill>
            <a:srgbClr val="0070C0">
              <a:alpha val="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32488" y="2112963"/>
            <a:ext cx="1425575" cy="536575"/>
          </a:xfrm>
          <a:prstGeom prst="roundRect">
            <a:avLst/>
          </a:prstGeom>
          <a:solidFill>
            <a:srgbClr val="0070C0">
              <a:alpha val="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ым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2" descr="http://priroda.inc.ru/im/elki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4375" y="3379788"/>
            <a:ext cx="3049588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не та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6" descr="C:\Documents and Settings\Admin\Рабочий стол\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36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http://priroda.inc.ru/im/elki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4375" y="3379788"/>
            <a:ext cx="3049588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C:\Users\Анжелика\Desktop\Грибная поляна\Элементы\Солнце.png"/>
          <p:cNvPicPr>
            <a:picLocks noChangeAspect="1" noChangeArrowheads="1"/>
          </p:cNvPicPr>
          <p:nvPr/>
        </p:nvPicPr>
        <p:blipFill>
          <a:blip r:embed="rId5"/>
          <a:srcRect l="12923" t="13374" r="5927" b="11472"/>
          <a:stretch>
            <a:fillRect/>
          </a:stretch>
        </p:blipFill>
        <p:spPr bwMode="auto">
          <a:xfrm>
            <a:off x="0" y="207963"/>
            <a:ext cx="2303463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798513"/>
            <a:ext cx="3938588" cy="1189037"/>
          </a:xfrm>
          <a:prstGeom prst="rect">
            <a:avLst/>
          </a:prstGeom>
          <a:noFill/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59613" y="781050"/>
            <a:ext cx="1730375" cy="1206500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4286250" y="2109788"/>
            <a:ext cx="1108075" cy="538162"/>
          </a:xfrm>
          <a:prstGeom prst="roundRect">
            <a:avLst/>
          </a:prstGeom>
          <a:solidFill>
            <a:srgbClr val="0070C0">
              <a:alpha val="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6413" y="2109788"/>
            <a:ext cx="1414462" cy="538162"/>
          </a:xfrm>
          <a:prstGeom prst="roundRect">
            <a:avLst/>
          </a:prstGeom>
          <a:solidFill>
            <a:srgbClr val="0070C0">
              <a:alpha val="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ых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нет 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6" descr="C:\Documents and Settings\Admin\Рабочий стол\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36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://priroda.inc.ru/im/elki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4375" y="3379788"/>
            <a:ext cx="3049588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C:\Users\Анжелика\Desktop\Грибная поляна\Элементы\Солнце.png"/>
          <p:cNvPicPr>
            <a:picLocks noChangeAspect="1" noChangeArrowheads="1"/>
          </p:cNvPicPr>
          <p:nvPr/>
        </p:nvPicPr>
        <p:blipFill>
          <a:blip r:embed="rId5"/>
          <a:srcRect l="12923" t="13374" r="5927" b="11472"/>
          <a:stretch>
            <a:fillRect/>
          </a:stretch>
        </p:blipFill>
        <p:spPr bwMode="auto">
          <a:xfrm>
            <a:off x="0" y="207963"/>
            <a:ext cx="2303463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C:\Users\Анжелика\Desktop\Грибная поляна\Элементы\Елка.png"/>
          <p:cNvPicPr>
            <a:picLocks noChangeAspect="1" noChangeArrowheads="1"/>
          </p:cNvPicPr>
          <p:nvPr/>
        </p:nvPicPr>
        <p:blipFill>
          <a:blip r:embed="rId6"/>
          <a:srcRect l="22684" t="12906" r="31403" b="19067"/>
          <a:stretch>
            <a:fillRect/>
          </a:stretch>
        </p:blipFill>
        <p:spPr bwMode="auto">
          <a:xfrm>
            <a:off x="3375025" y="1824038"/>
            <a:ext cx="2393950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41713" y="695325"/>
            <a:ext cx="3810000" cy="1189038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4779963" y="2112963"/>
            <a:ext cx="1071562" cy="536575"/>
          </a:xfrm>
          <a:prstGeom prst="roundRect">
            <a:avLst/>
          </a:prstGeom>
          <a:solidFill>
            <a:srgbClr val="0070C0">
              <a:alpha val="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ава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05513" y="2112963"/>
            <a:ext cx="963612" cy="536575"/>
          </a:xfrm>
          <a:prstGeom prst="roundRect">
            <a:avLst/>
          </a:prstGeom>
          <a:solidFill>
            <a:srgbClr val="0070C0">
              <a:alpha val="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ых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2050" y="676275"/>
            <a:ext cx="1871663" cy="12080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не 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6" descr="C:\Documents and Settings\Admin\Рабочий стол\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36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4" descr="C:\Users\Анжелика\Desktop\Грибная поляна\Элементы\Солнце.png"/>
          <p:cNvPicPr>
            <a:picLocks noChangeAspect="1" noChangeArrowheads="1"/>
          </p:cNvPicPr>
          <p:nvPr/>
        </p:nvPicPr>
        <p:blipFill>
          <a:blip r:embed="rId4"/>
          <a:srcRect l="12923" t="13374" r="5927" b="11472"/>
          <a:stretch>
            <a:fillRect/>
          </a:stretch>
        </p:blipFill>
        <p:spPr bwMode="auto">
          <a:xfrm>
            <a:off x="0" y="207963"/>
            <a:ext cx="2303463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 descr="http://priroda.inc.ru/im/elki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4375" y="3379788"/>
            <a:ext cx="3049588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C:\Users\Анжелика\Desktop\Грибная поляна\Элементы\Елка.png"/>
          <p:cNvPicPr>
            <a:picLocks noChangeAspect="1" noChangeArrowheads="1"/>
          </p:cNvPicPr>
          <p:nvPr/>
        </p:nvPicPr>
        <p:blipFill>
          <a:blip r:embed="rId6"/>
          <a:srcRect l="22684" t="12906" r="31403" b="19067"/>
          <a:stretch>
            <a:fillRect/>
          </a:stretch>
        </p:blipFill>
        <p:spPr bwMode="auto">
          <a:xfrm>
            <a:off x="3375025" y="1824038"/>
            <a:ext cx="2393950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C:\Users\Анжелика\Desktop\Грибная поляна\Элементы\Дорожка.png"/>
          <p:cNvPicPr>
            <a:picLocks noChangeAspect="1" noChangeArrowheads="1"/>
          </p:cNvPicPr>
          <p:nvPr/>
        </p:nvPicPr>
        <p:blipFill>
          <a:blip r:embed="rId7"/>
          <a:srcRect l="1801" t="22520" r="3046" b="8147"/>
          <a:stretch>
            <a:fillRect/>
          </a:stretch>
        </p:blipFill>
        <p:spPr bwMode="auto">
          <a:xfrm>
            <a:off x="539750" y="5324475"/>
            <a:ext cx="86042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68688" y="725488"/>
            <a:ext cx="4516437" cy="1189037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4929188" y="2105025"/>
            <a:ext cx="1201737" cy="538163"/>
          </a:xfrm>
          <a:prstGeom prst="roundRect">
            <a:avLst/>
          </a:prstGeom>
          <a:solidFill>
            <a:srgbClr val="0070C0">
              <a:alpha val="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ым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70625" y="2105025"/>
            <a:ext cx="1114425" cy="538163"/>
          </a:xfrm>
          <a:prstGeom prst="roundRect">
            <a:avLst/>
          </a:prstGeom>
          <a:solidFill>
            <a:srgbClr val="0070C0">
              <a:alpha val="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</a:t>
            </a:r>
          </a:p>
        </p:txBody>
      </p:sp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75438" y="695325"/>
            <a:ext cx="1998662" cy="1206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нет 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6" descr="C:\Documents and Settings\Admin\Рабочий стол\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36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4" descr="C:\Users\Анжелика\Desktop\Грибная поляна\Элементы\Солнце.png"/>
          <p:cNvPicPr>
            <a:picLocks noChangeAspect="1" noChangeArrowheads="1"/>
          </p:cNvPicPr>
          <p:nvPr/>
        </p:nvPicPr>
        <p:blipFill>
          <a:blip r:embed="rId4"/>
          <a:srcRect l="12923" t="13374" r="5927" b="11472"/>
          <a:stretch>
            <a:fillRect/>
          </a:stretch>
        </p:blipFill>
        <p:spPr bwMode="auto">
          <a:xfrm>
            <a:off x="0" y="207963"/>
            <a:ext cx="2303463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 descr="C:\Users\Анжелика\Desktop\Грибная поляна\Элементы\Дорожка.png"/>
          <p:cNvPicPr>
            <a:picLocks noChangeAspect="1" noChangeArrowheads="1"/>
          </p:cNvPicPr>
          <p:nvPr/>
        </p:nvPicPr>
        <p:blipFill>
          <a:blip r:embed="rId5"/>
          <a:srcRect l="1801" t="22520" r="3046" b="8147"/>
          <a:stretch>
            <a:fillRect/>
          </a:stretch>
        </p:blipFill>
        <p:spPr bwMode="auto">
          <a:xfrm>
            <a:off x="539750" y="5324475"/>
            <a:ext cx="86042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 descr="http://priroda.inc.ru/im/elki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4375" y="3379788"/>
            <a:ext cx="3049588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 descr="C:\Users\Анжелика\Desktop\Грибная поляна\Элементы\Елка.png"/>
          <p:cNvPicPr>
            <a:picLocks noChangeAspect="1" noChangeArrowheads="1"/>
          </p:cNvPicPr>
          <p:nvPr/>
        </p:nvPicPr>
        <p:blipFill>
          <a:blip r:embed="rId7"/>
          <a:srcRect l="22684" t="12906" r="31403" b="19067"/>
          <a:stretch>
            <a:fillRect/>
          </a:stretch>
        </p:blipFill>
        <p:spPr bwMode="auto">
          <a:xfrm>
            <a:off x="3375025" y="1824038"/>
            <a:ext cx="2393950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30" descr="Haus00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67113" y="4673600"/>
            <a:ext cx="190500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81475" y="725488"/>
            <a:ext cx="4419600" cy="1189037"/>
          </a:xfrm>
          <a:prstGeom prst="rect">
            <a:avLst/>
          </a:prstGeom>
          <a:noFill/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70763" y="695325"/>
            <a:ext cx="1870075" cy="120650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4857750" y="2038350"/>
            <a:ext cx="1162050" cy="538163"/>
          </a:xfrm>
          <a:prstGeom prst="roundRect">
            <a:avLst/>
          </a:prstGeom>
          <a:solidFill>
            <a:srgbClr val="0070C0">
              <a:alpha val="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ых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84900" y="2038350"/>
            <a:ext cx="1244600" cy="538163"/>
          </a:xfrm>
          <a:prstGeom prst="roundRect">
            <a:avLst/>
          </a:prstGeom>
          <a:solidFill>
            <a:srgbClr val="0070C0">
              <a:alpha val="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не 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Анжелика\Desktop\Грибная поляна\Фоны\Фон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C:\Users\Анжелика\Desktop\Грибная поляна\Элементы\Тучк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3763" y="168275"/>
            <a:ext cx="2268537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5" descr="C:\Users\Анжелика\Desktop\Грибная поляна\Элементы\Дорожка.png"/>
          <p:cNvPicPr>
            <a:picLocks noChangeAspect="1" noChangeArrowheads="1"/>
          </p:cNvPicPr>
          <p:nvPr/>
        </p:nvPicPr>
        <p:blipFill>
          <a:blip r:embed="rId5"/>
          <a:srcRect l="1801" t="22520" r="3046" b="8147"/>
          <a:stretch>
            <a:fillRect/>
          </a:stretch>
        </p:blipFill>
        <p:spPr bwMode="auto">
          <a:xfrm>
            <a:off x="539750" y="5324475"/>
            <a:ext cx="86042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 descr="C:\Documents and Settings\Admin\Рабочий стол\1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836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" descr="http://priroda.inc.ru/im/elki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86450" y="3227388"/>
            <a:ext cx="3049588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C:\Users\Анжелика\Desktop\Грибная поляна\Элементы\Елка.png"/>
          <p:cNvPicPr>
            <a:picLocks noChangeAspect="1" noChangeArrowheads="1"/>
          </p:cNvPicPr>
          <p:nvPr/>
        </p:nvPicPr>
        <p:blipFill>
          <a:blip r:embed="rId8"/>
          <a:srcRect l="22684" t="12906" r="31403" b="19067"/>
          <a:stretch>
            <a:fillRect/>
          </a:stretch>
        </p:blipFill>
        <p:spPr bwMode="auto">
          <a:xfrm>
            <a:off x="3389313" y="2863850"/>
            <a:ext cx="2393950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4" descr="C:\Users\Анжелика\Desktop\Грибная поляна\Элементы\Солнце.png"/>
          <p:cNvPicPr>
            <a:picLocks noChangeAspect="1" noChangeArrowheads="1"/>
          </p:cNvPicPr>
          <p:nvPr/>
        </p:nvPicPr>
        <p:blipFill>
          <a:blip r:embed="rId9"/>
          <a:srcRect l="12923" t="13374" r="5927" b="11472"/>
          <a:stretch>
            <a:fillRect/>
          </a:stretch>
        </p:blipFill>
        <p:spPr bwMode="auto">
          <a:xfrm>
            <a:off x="0" y="238125"/>
            <a:ext cx="2303463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30" descr="Haus00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30750" y="4230688"/>
            <a:ext cx="1905000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8" descr="http://s48.radikal.ru/i122/0912/7c/fff1926b5745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39100" y="5200650"/>
            <a:ext cx="11049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2" descr="D:\Старое\Школьные документы\ШКОЛЬНЫЕ\картинки гифы\Природа Погода\3e6fb80b684167d5fcbe03b9abfeb4dd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75563" y="2549525"/>
            <a:ext cx="11668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2" descr="D:\Старое\Школьные документы\ШКОЛЬНЫЕ\картинки гифы\Природа Погода\3e6fb80b684167d5fcbe03b9abfeb4dd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40213" y="858838"/>
            <a:ext cx="11668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2" descr="D:\Старое\Школьные документы\ШКОЛЬНЫЕ\картинки гифы\Природа Погода\3e6fb80b684167d5fcbe03b9abfeb4dd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95775" y="3727450"/>
            <a:ext cx="1166813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2" descr="IPB Image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160588"/>
            <a:ext cx="106362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2" descr="D:\Старое\Школьные документы\ШКОЛЬНЫЕ\картинки гифы\Природа Погода\3e6fb80b684167d5fcbe03b9abfeb4dd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77188" y="193675"/>
            <a:ext cx="11668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17" descr="D:\Старое\Анимашки(2)\овощи и фрукты\насекомые\AG00158_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417763" y="4692650"/>
            <a:ext cx="1060450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19" descr="http://www.lenagold.ru/fon/clipart/s/sneg/sneg48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2816225"/>
            <a:ext cx="123825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3" name="Picture 21" descr="http://www.lenagold.ru/fon/clipart/s/sneg/sneg47.gif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773863" y="1668463"/>
            <a:ext cx="10001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4" name="Picture 19" descr="C:\Documents and Settings\Admin\Рабочий стол\snowflake\snowflake_06.gif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708275" y="919163"/>
            <a:ext cx="76041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20" descr="C:\Documents and Settings\Admin\Рабочий стол\snowflake\snowflake_16.gif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 rot="-324261">
            <a:off x="2447925" y="1736725"/>
            <a:ext cx="1220788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6" name="Picture 4" descr="C:\Documents and Settings\Admin\Рабочий стол\134196fm9n6pn8id.gif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698875" y="249238"/>
            <a:ext cx="17954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7" name="Picture 4" descr="C:\Documents and Settings\Admin\Рабочий стол\134196fm9n6pn8id.gif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143125" y="2786063"/>
            <a:ext cx="17954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8" name="Picture 4" descr="C:\Documents and Settings\Admin\Рабочий стол\134196fm9n6pn8id.gif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630613" y="2493963"/>
            <a:ext cx="17954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9" name="Picture 4" descr="C:\Documents and Settings\Admin\Рабочий стол\134196fm9n6pn8id.gif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214938" y="1714500"/>
            <a:ext cx="17954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0" name="Picture 4" descr="C:\Documents and Settings\Admin\Рабочий стол\134196fm9n6pn8id.gif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572250" y="4648200"/>
            <a:ext cx="17954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1" name="Picture 4" descr="C:\Documents and Settings\Admin\Рабочий стол\134196fm9n6pn8id.gif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348538" y="1214438"/>
            <a:ext cx="17954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2" name="Picture 4" descr="C:\Documents and Settings\Admin\Рабочий стол\134196fm9n6pn8id.gif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348538" y="3143250"/>
            <a:ext cx="17954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3" name="Picture 4" descr="C:\Documents and Settings\Admin\Рабочий стол\134196fm9n6pn8id.gif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929188" y="4000500"/>
            <a:ext cx="17954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5000" fill="hold" nodeType="withEffect">
                                  <p:stCondLst>
                                    <p:cond delay="2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repeatCount="1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олнышк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repeatCount="60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0" presetClass="path" presetSubtype="0" accel="50000" decel="50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-0.07066 -0.0875 C -0.07066 -0.18241 -0.00781 -0.25949 0.06962 -0.25949 L 0.3948 -0.25949 C 0.47205 -0.25949 0.5356 -0.18241 0.5356 -0.0875 L 0.5356 0.30463 C 0.5356 0.40023 0.47205 0.48079 0.3948 0.48079 L 0.06962 0.48079 C -0.00781 0.48079 -0.07066 0.40023 -0.07066 0.30463 Z " pathEditMode="relative" rAng="0" ptsTypes="fFfFfFff">
                                      <p:cBhvr>
                                        <p:cTn id="14" dur="2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" y="19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15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4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400"/>
                            </p:stCondLst>
                            <p:childTnLst>
                              <p:par>
                                <p:cTn id="25" presetID="2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834 0.07616 C -0.45834 -0.00602 -0.39618 -0.07292 -0.31979 -0.07292 L 0.00104 -0.07292 C 0.0776 -0.07292 0.1401 -0.00602 0.1401 0.07616 L 0.1401 0.41551 C 0.1401 0.49815 0.0776 0.56759 0.00104 0.56759 L -0.31979 0.56759 C -0.39618 0.56759 -0.45834 0.49815 -0.45834 0.41551 Z " pathEditMode="relative" rAng="0" ptsTypes="fFfFfFff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94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2" name="Picture 2" descr="C:\Documents and Settings\Admin\Рабочий стол\26326410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28600"/>
            <a:ext cx="9144000" cy="7086600"/>
          </a:xfrm>
        </p:spPr>
      </p:pic>
      <p:sp>
        <p:nvSpPr>
          <p:cNvPr id="4" name="Прямоугольник 3"/>
          <p:cNvSpPr/>
          <p:nvPr/>
        </p:nvSpPr>
        <p:spPr>
          <a:xfrm>
            <a:off x="1357313" y="285750"/>
            <a:ext cx="3429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Я знаю</a:t>
            </a:r>
            <a:endParaRPr lang="ru-RU" sz="48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25" y="1571625"/>
            <a:ext cx="3429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Я умею</a:t>
            </a:r>
            <a:endParaRPr lang="ru-RU" sz="48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6" name="Содержимое 3" descr="fon_snezhravnin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1747" name="Прямоугольник 4"/>
          <p:cNvSpPr>
            <a:spLocks noChangeArrowheads="1"/>
          </p:cNvSpPr>
          <p:nvPr/>
        </p:nvSpPr>
        <p:spPr bwMode="auto">
          <a:xfrm>
            <a:off x="1285875" y="2357438"/>
            <a:ext cx="61309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9600" b="1">
                <a:solidFill>
                  <a:schemeClr val="tx2"/>
                </a:solidFill>
                <a:latin typeface="Propisi"/>
              </a:rPr>
              <a:t>Всем спасибо !</a:t>
            </a:r>
          </a:p>
        </p:txBody>
      </p:sp>
      <p:sp>
        <p:nvSpPr>
          <p:cNvPr id="31748" name="Прямоугольник 5"/>
          <p:cNvSpPr>
            <a:spLocks noChangeArrowheads="1"/>
          </p:cNvSpPr>
          <p:nvPr/>
        </p:nvSpPr>
        <p:spPr bwMode="auto">
          <a:xfrm>
            <a:off x="1857375" y="4429125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ctr"/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Амурская область</a:t>
            </a:r>
          </a:p>
          <a:p>
            <a:pPr marL="742950" indent="-742950" algn="ctr"/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МОБУ СОШ с.Томское</a:t>
            </a:r>
          </a:p>
          <a:p>
            <a:pPr marL="742950" indent="-742950" algn="ctr"/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Учитель начальных классов</a:t>
            </a:r>
          </a:p>
          <a:p>
            <a:pPr marL="742950" indent="-742950" algn="ctr"/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Л.А.Боровик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Рисунок 3" descr="fon_snezhravnin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C:\Documents and Settings\Admin\Рабочий стол\27905702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500813" cy="675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786563" y="214313"/>
            <a:ext cx="1785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>
                <a:solidFill>
                  <a:srgbClr val="0000CC"/>
                </a:solidFill>
                <a:latin typeface="Propisi"/>
              </a:rPr>
              <a:t>Зима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929438" y="1428750"/>
            <a:ext cx="15986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0000CC"/>
                </a:solidFill>
                <a:latin typeface="Propisi"/>
              </a:rPr>
              <a:t>птицы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7000875" y="2143125"/>
            <a:ext cx="12731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0000CC"/>
                </a:solidFill>
                <a:latin typeface="Propisi"/>
              </a:rPr>
              <a:t>ягоды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929438" y="3000375"/>
            <a:ext cx="15986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0000CC"/>
                </a:solidFill>
                <a:latin typeface="Propisi"/>
              </a:rPr>
              <a:t>листья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0" name="Содержимое 3" descr="fon_snezhravnin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1285875" y="2357438"/>
            <a:ext cx="1841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9600" b="1">
              <a:solidFill>
                <a:schemeClr val="tx2"/>
              </a:solidFill>
              <a:latin typeface="Propis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25" y="1857375"/>
            <a:ext cx="6500813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3"/>
              </a:rPr>
              <a:t>http://artnow.ru/ru/gallery/206/19421/picture/0/469237.html?commen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http://www.proza.ru/2009/06/01/333</a:t>
            </a:r>
            <a:endParaRPr lang="ru-RU" dirty="0">
              <a:latin typeface="+mn-lt"/>
            </a:endParaRPr>
          </a:p>
        </p:txBody>
      </p:sp>
      <p:sp>
        <p:nvSpPr>
          <p:cNvPr id="32773" name="Прямоугольник 6"/>
          <p:cNvSpPr>
            <a:spLocks noChangeArrowheads="1"/>
          </p:cNvSpPr>
          <p:nvPr/>
        </p:nvSpPr>
        <p:spPr bwMode="auto">
          <a:xfrm>
            <a:off x="2786063" y="500063"/>
            <a:ext cx="2611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66"/>
                </a:solidFill>
                <a:latin typeface="Calibri" pitchFamily="34" charset="0"/>
              </a:rPr>
              <a:t>Интернет ресурсы</a:t>
            </a:r>
          </a:p>
        </p:txBody>
      </p:sp>
      <p:sp>
        <p:nvSpPr>
          <p:cNvPr id="32774" name="Прямоугольник 8"/>
          <p:cNvSpPr>
            <a:spLocks noChangeArrowheads="1"/>
          </p:cNvSpPr>
          <p:nvPr/>
        </p:nvSpPr>
        <p:spPr bwMode="auto">
          <a:xfrm>
            <a:off x="1000125" y="3286125"/>
            <a:ext cx="650081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4"/>
              </a:rPr>
              <a:t>http://muzofon.com/search/%D1%81%D0%BE%D0%BB%D0%BD%D1%8</a:t>
            </a:r>
            <a:endParaRPr lang="ru-RU" b="1">
              <a:solidFill>
                <a:srgbClr val="FF0066"/>
              </a:solidFill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5"/>
              </a:rPr>
              <a:t>B%D1%88%D0%BA%D0%BE%20%D1%81%D0%BC%D0%B5%D0%B5%D1%82%D1%81%D1%8F</a:t>
            </a:r>
            <a:r>
              <a:rPr lang="ru-RU">
                <a:latin typeface="Calibri" pitchFamily="34" charset="0"/>
              </a:rPr>
              <a:t>  песня Солнышко смеётся  (обработана в программе </a:t>
            </a:r>
            <a:r>
              <a:rPr lang="en-US">
                <a:latin typeface="Calibri" pitchFamily="34" charset="0"/>
              </a:rPr>
              <a:t>Audacity)</a:t>
            </a:r>
            <a:endParaRPr lang="ru-RU">
              <a:latin typeface="Calibri" pitchFamily="34" charset="0"/>
            </a:endParaRPr>
          </a:p>
        </p:txBody>
      </p:sp>
      <p:sp>
        <p:nvSpPr>
          <p:cNvPr id="32775" name="Прямоугольник 9"/>
          <p:cNvSpPr>
            <a:spLocks noChangeArrowheads="1"/>
          </p:cNvSpPr>
          <p:nvPr/>
        </p:nvSpPr>
        <p:spPr bwMode="auto">
          <a:xfrm>
            <a:off x="1143000" y="2643188"/>
            <a:ext cx="7143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6"/>
              </a:rPr>
              <a:t>http://s019.radikal.ru/i629/1209/85/7b8eebe42da9.jpg</a:t>
            </a:r>
            <a:r>
              <a:rPr lang="ru-RU">
                <a:latin typeface="Calibri" pitchFamily="34" charset="0"/>
              </a:rPr>
              <a:t>  картинки</a:t>
            </a:r>
          </a:p>
        </p:txBody>
      </p:sp>
      <p:sp>
        <p:nvSpPr>
          <p:cNvPr id="32776" name="Прямоугольник 11"/>
          <p:cNvSpPr>
            <a:spLocks noChangeArrowheads="1"/>
          </p:cNvSpPr>
          <p:nvPr/>
        </p:nvSpPr>
        <p:spPr bwMode="auto">
          <a:xfrm>
            <a:off x="1071563" y="3000375"/>
            <a:ext cx="6429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  <a:hlinkClick r:id="rId7"/>
              </a:rPr>
              <a:t>http://s54.radikal.ru/i143/1209/a9/ae3650ebfc74.jpg</a:t>
            </a:r>
            <a:r>
              <a:rPr lang="ru-RU" sz="1600">
                <a:latin typeface="Calibri" pitchFamily="34" charset="0"/>
              </a:rPr>
              <a:t>  фон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Рисунок 3" descr="fon_snezhravnin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38" y="3357563"/>
            <a:ext cx="6500812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Я должен узнать: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как изменяются имена прилагательные множественного числа.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Я должен научиться: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     Различать имена прилагательные множественного числа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071563" y="500063"/>
            <a:ext cx="77152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Тема урока:</a:t>
            </a:r>
            <a:r>
              <a:rPr lang="ru-RU" sz="3600" b="1">
                <a:latin typeface="Calibri" pitchFamily="34" charset="0"/>
              </a:rPr>
              <a:t/>
            </a:r>
            <a:br>
              <a:rPr lang="ru-RU" sz="3600" b="1">
                <a:latin typeface="Calibri" pitchFamily="34" charset="0"/>
              </a:rPr>
            </a:br>
            <a:r>
              <a:rPr lang="ru-RU" sz="3600" b="1">
                <a:solidFill>
                  <a:srgbClr val="0000CC"/>
                </a:solidFill>
                <a:latin typeface="Calibri" pitchFamily="34" charset="0"/>
              </a:rPr>
              <a:t>Имена прилагательные множественного числа.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6" name="Содержимое 3" descr="fon_snezhravnin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4288" y="0"/>
            <a:ext cx="9158288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85750" y="0"/>
            <a:ext cx="85725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pisi" pitchFamily="2" charset="0"/>
                <a:cs typeface="Times New Roman" pitchFamily="18" charset="0"/>
              </a:rPr>
              <a:t>На какие группы можно разбить данные прилагательные</a:t>
            </a:r>
            <a:endParaRPr lang="ru-RU" sz="4800" b="1" dirty="0">
              <a:latin typeface="Propisi" pitchFamily="2" charset="0"/>
            </a:endParaRPr>
          </a:p>
        </p:txBody>
      </p:sp>
      <p:sp>
        <p:nvSpPr>
          <p:cNvPr id="16388" name="Прямоугольник 5"/>
          <p:cNvSpPr>
            <a:spLocks noChangeArrowheads="1"/>
          </p:cNvSpPr>
          <p:nvPr/>
        </p:nvSpPr>
        <p:spPr bwMode="auto">
          <a:xfrm>
            <a:off x="0" y="1428750"/>
            <a:ext cx="8715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Морозная, далёкий, опасные, свежий, белые, синяя, тяжёлые, доброе, снежные, глубокий, холодные.  </a:t>
            </a:r>
          </a:p>
        </p:txBody>
      </p:sp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1944688"/>
            <a:ext cx="3028950" cy="901700"/>
          </a:xfrm>
          <a:prstGeom prst="rect">
            <a:avLst/>
          </a:prstGeom>
          <a:noFill/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7725" y="1835150"/>
            <a:ext cx="3224213" cy="901700"/>
          </a:xfrm>
          <a:prstGeom prst="rect">
            <a:avLst/>
          </a:prstGeom>
          <a:noFill/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285875" y="2857500"/>
            <a:ext cx="2782888" cy="2786063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Морозная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далёкий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свежий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синяя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доброе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глубокий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3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3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3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3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625" y="2786063"/>
            <a:ext cx="2857500" cy="2500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Опасные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белые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тяжёлые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снежные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холодные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Рисунок 3" descr="fon_snezhravnin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75"/>
            <a:ext cx="9139238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Содержимое 3" descr="fon_snezhravnin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4288" y="0"/>
            <a:ext cx="9158288" cy="6858000"/>
          </a:xfrm>
        </p:spPr>
      </p:pic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357188" y="0"/>
            <a:ext cx="87868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latin typeface="Propisi"/>
              </a:rPr>
              <a:t>Склонение имен прилагательных</a:t>
            </a:r>
            <a:br>
              <a:rPr lang="ru-RU" sz="4800" b="1">
                <a:latin typeface="Propisi"/>
              </a:rPr>
            </a:br>
            <a:r>
              <a:rPr lang="ru-RU" sz="4800" b="1">
                <a:latin typeface="Propisi"/>
              </a:rPr>
              <a:t> во множественном числе</a:t>
            </a:r>
            <a:endParaRPr lang="ru-RU" sz="4800">
              <a:latin typeface="Calibri" pitchFamily="34" charset="0"/>
            </a:endParaRPr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457200" y="1600200"/>
          <a:ext cx="8229600" cy="4543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22"/>
                <a:gridCol w="2522541"/>
                <a:gridCol w="3754437"/>
              </a:tblGrid>
              <a:tr h="64906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падеж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вопрос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64906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И. п.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как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ие</a:t>
                      </a:r>
                      <a:r>
                        <a:rPr lang="ru-RU" sz="3200" b="1" dirty="0" smtClean="0"/>
                        <a:t>?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2400" b="1" dirty="0" smtClean="0"/>
                        <a:t>зимние дни</a:t>
                      </a:r>
                      <a:endParaRPr lang="ru-RU" sz="2400" b="1" dirty="0"/>
                    </a:p>
                  </a:txBody>
                  <a:tcPr/>
                </a:tc>
              </a:tr>
              <a:tr h="64906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Р.п.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как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их</a:t>
                      </a:r>
                      <a:r>
                        <a:rPr lang="ru-RU" sz="3200" b="1" dirty="0" smtClean="0"/>
                        <a:t>?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906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Д.п.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как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им</a:t>
                      </a:r>
                      <a:r>
                        <a:rPr lang="ru-RU" sz="3200" b="1" dirty="0" smtClean="0"/>
                        <a:t>?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906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В.п.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как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ие</a:t>
                      </a:r>
                      <a:r>
                        <a:rPr lang="ru-RU" sz="3200" b="1" dirty="0" smtClean="0"/>
                        <a:t>?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906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Т.п.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как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ими</a:t>
                      </a:r>
                      <a:r>
                        <a:rPr lang="ru-RU" sz="3200" b="1" dirty="0" smtClean="0"/>
                        <a:t>?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906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П.п.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(о) как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их</a:t>
                      </a:r>
                      <a:r>
                        <a:rPr lang="ru-RU" sz="3200" b="1" dirty="0" smtClean="0"/>
                        <a:t>?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8" name="Содержимое 3" descr="fon_snezhravnin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625" y="2071688"/>
          <a:ext cx="7929563" cy="1603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809"/>
                <a:gridCol w="3964809"/>
              </a:tblGrid>
              <a:tr h="41481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1 вариант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2 вариант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022827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Используй одушевленные существительные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Используй неодушевленные</a:t>
                      </a:r>
                      <a:r>
                        <a:rPr lang="ru-RU" sz="2400" b="1" baseline="0" dirty="0" smtClean="0"/>
                        <a:t> существительные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470" name="Прямоугольник 5"/>
          <p:cNvSpPr>
            <a:spLocks noChangeArrowheads="1"/>
          </p:cNvSpPr>
          <p:nvPr/>
        </p:nvSpPr>
        <p:spPr bwMode="auto">
          <a:xfrm>
            <a:off x="428625" y="4214813"/>
            <a:ext cx="84296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Красногрудый, белый, ледяная, хитрая, мелкий, пушистый, холодный, дикий, глубокий, снежная.</a:t>
            </a:r>
          </a:p>
          <a:p>
            <a:r>
              <a:rPr lang="ru-RU" sz="2800" b="1">
                <a:solidFill>
                  <a:srgbClr val="00B050"/>
                </a:solidFill>
                <a:latin typeface="Calibri" pitchFamily="34" charset="0"/>
              </a:rPr>
              <a:t>   Заяц, олень, зима, снегирь, котик, сосулька, лиса, сугроб, снег.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9471" name="Прямоугольник 6"/>
          <p:cNvSpPr>
            <a:spLocks noChangeArrowheads="1"/>
          </p:cNvSpPr>
          <p:nvPr/>
        </p:nvSpPr>
        <p:spPr bwMode="auto">
          <a:xfrm>
            <a:off x="214313" y="285750"/>
            <a:ext cx="89296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Из приведенных ниже слов составь словосочетания (прилагательное + существительное) во множественном числе. </a:t>
            </a:r>
            <a:endParaRPr lang="ru-RU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Содержимое 3" descr="fon_snezhravnin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357188" y="28575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Не боимся мы пороши,</a:t>
            </a:r>
          </a:p>
          <a:p>
            <a:r>
              <a:rPr lang="ru-RU" sz="2400" b="1">
                <a:latin typeface="Calibri" pitchFamily="34" charset="0"/>
              </a:rPr>
              <a:t>Ловим снег – хлопок в ладоши!</a:t>
            </a:r>
          </a:p>
        </p:txBody>
      </p:sp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4572000" y="1357313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Руки в стороны, по швам – </a:t>
            </a:r>
          </a:p>
          <a:p>
            <a:r>
              <a:rPr lang="ru-RU" sz="2400" b="1">
                <a:latin typeface="Calibri" pitchFamily="34" charset="0"/>
              </a:rPr>
              <a:t>Снега хватит нам и вам!</a:t>
            </a:r>
          </a:p>
        </p:txBody>
      </p:sp>
      <p:sp>
        <p:nvSpPr>
          <p:cNvPr id="20485" name="Прямоугольник 6"/>
          <p:cNvSpPr>
            <a:spLocks noChangeArrowheads="1"/>
          </p:cNvSpPr>
          <p:nvPr/>
        </p:nvSpPr>
        <p:spPr bwMode="auto">
          <a:xfrm>
            <a:off x="214313" y="2357438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>
              <a:latin typeface="Calibri" pitchFamily="34" charset="0"/>
            </a:endParaRPr>
          </a:p>
        </p:txBody>
      </p:sp>
      <p:sp>
        <p:nvSpPr>
          <p:cNvPr id="20486" name="Прямоугольник 7"/>
          <p:cNvSpPr>
            <a:spLocks noChangeArrowheads="1"/>
          </p:cNvSpPr>
          <p:nvPr/>
        </p:nvSpPr>
        <p:spPr bwMode="auto">
          <a:xfrm>
            <a:off x="4357688" y="3571875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Подойдет ко мне мороз, </a:t>
            </a:r>
          </a:p>
          <a:p>
            <a:r>
              <a:rPr lang="ru-RU" sz="2400" b="1">
                <a:latin typeface="Calibri" pitchFamily="34" charset="0"/>
              </a:rPr>
              <a:t>Тронет руку, тронет нос.</a:t>
            </a:r>
          </a:p>
          <a:p>
            <a:endParaRPr lang="ru-RU" sz="2400" b="1">
              <a:latin typeface="Calibri" pitchFamily="34" charset="0"/>
            </a:endParaRPr>
          </a:p>
        </p:txBody>
      </p:sp>
      <p:sp>
        <p:nvSpPr>
          <p:cNvPr id="20487" name="Прямоугольник 8"/>
          <p:cNvSpPr>
            <a:spLocks noChangeArrowheads="1"/>
          </p:cNvSpPr>
          <p:nvPr/>
        </p:nvSpPr>
        <p:spPr bwMode="auto">
          <a:xfrm>
            <a:off x="428625" y="542925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Значит надо не зевать, </a:t>
            </a:r>
          </a:p>
          <a:p>
            <a:r>
              <a:rPr lang="ru-RU" sz="2400" b="1">
                <a:latin typeface="Calibri" pitchFamily="34" charset="0"/>
              </a:rPr>
              <a:t>Прыгать, бегать и шагать!</a:t>
            </a:r>
          </a:p>
        </p:txBody>
      </p:sp>
      <p:sp>
        <p:nvSpPr>
          <p:cNvPr id="20488" name="Прямоугольник 9"/>
          <p:cNvSpPr>
            <a:spLocks noChangeArrowheads="1"/>
          </p:cNvSpPr>
          <p:nvPr/>
        </p:nvSpPr>
        <p:spPr bwMode="auto">
          <a:xfrm>
            <a:off x="357188" y="257175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Я мороза не боюсь, </a:t>
            </a:r>
          </a:p>
          <a:p>
            <a:r>
              <a:rPr lang="ru-RU" sz="2400" b="1">
                <a:latin typeface="Calibri" pitchFamily="34" charset="0"/>
              </a:rPr>
              <a:t>С ним я крепко подружусь.</a:t>
            </a:r>
          </a:p>
        </p:txBody>
      </p:sp>
      <p:pic>
        <p:nvPicPr>
          <p:cNvPr id="20489" name="Рисунок 7" descr="0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1143000"/>
            <a:ext cx="1033462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Рисунок 6" descr="00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2286000"/>
            <a:ext cx="8572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2" descr="D:\картинки гифы\картинки гифы\Люди\clip_image010_000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8" y="5000625"/>
            <a:ext cx="7429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2" descr="D:\картинки гифы\картинки гифы\животные\146533897.jp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5143500"/>
            <a:ext cx="695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4" descr="D:\картинки гифы\картинки гифы\Барби\MILASH2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50" y="357187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3" descr="D:\картинки гифы\картинки гифы\Барби\1311135m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7813" y="0"/>
            <a:ext cx="9048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5" descr="D:\картинки гифы\картинки гифы\Барби\milash459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38" y="5072063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6" name="Содержимое 3" descr="fon_snezhravnin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4288" y="0"/>
            <a:ext cx="9158288" cy="6858000"/>
          </a:xfrm>
        </p:spPr>
      </p:pic>
      <p:pic>
        <p:nvPicPr>
          <p:cNvPr id="21507" name="Picture 2" descr="C:\Documents and Settings\Admin\Рабочий стол\0_244cc_504c4753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214313"/>
            <a:ext cx="664368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42938" y="3714750"/>
            <a:ext cx="80724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0638"/>
            <a:r>
              <a:rPr lang="ru-RU" sz="2800" b="1" i="1">
                <a:latin typeface="Calibri" pitchFamily="34" charset="0"/>
              </a:rPr>
              <a:t>пушист… высок…соснами.  мы, нашей, школы, любовались, Около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71500" y="4786313"/>
            <a:ext cx="785812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8" indent="361950"/>
            <a:r>
              <a:rPr lang="ru-RU" sz="4400" b="1">
                <a:latin typeface="Propisi"/>
              </a:rPr>
              <a:t>Около  нашей  школы  мы  любовались пушист</a:t>
            </a:r>
            <a:r>
              <a:rPr lang="ru-RU" sz="4400" b="1">
                <a:solidFill>
                  <a:srgbClr val="FF0000"/>
                </a:solidFill>
                <a:latin typeface="Propisi"/>
              </a:rPr>
              <a:t>ыми  </a:t>
            </a:r>
            <a:r>
              <a:rPr lang="ru-RU" sz="4400" b="1">
                <a:latin typeface="Propisi"/>
              </a:rPr>
              <a:t>высок</a:t>
            </a:r>
            <a:r>
              <a:rPr lang="ru-RU" sz="4400" b="1">
                <a:solidFill>
                  <a:srgbClr val="FF0000"/>
                </a:solidFill>
                <a:latin typeface="Propisi"/>
              </a:rPr>
              <a:t>ими</a:t>
            </a:r>
            <a:r>
              <a:rPr lang="ru-RU" sz="4400" b="1">
                <a:latin typeface="Propisi"/>
              </a:rPr>
              <a:t>  соснами.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237</TotalTime>
  <Words>261</Words>
  <Application>Microsoft Office PowerPoint</Application>
  <PresentationFormat>Экран (4:3)</PresentationFormat>
  <Paragraphs>99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Calibri</vt:lpstr>
      <vt:lpstr>Arial</vt:lpstr>
      <vt:lpstr>Propisi</vt:lpstr>
      <vt:lpstr>Times New Roman</vt:lpstr>
      <vt:lpstr>Wingdings 2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User</cp:lastModifiedBy>
  <cp:revision>36</cp:revision>
  <dcterms:created xsi:type="dcterms:W3CDTF">2010-11-16T21:32:30Z</dcterms:created>
  <dcterms:modified xsi:type="dcterms:W3CDTF">2013-03-29T19:14:35Z</dcterms:modified>
</cp:coreProperties>
</file>